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6" r:id="rId2"/>
    <p:sldId id="277" r:id="rId3"/>
    <p:sldId id="256" r:id="rId4"/>
    <p:sldId id="287" r:id="rId5"/>
    <p:sldId id="285" r:id="rId6"/>
    <p:sldId id="289" r:id="rId7"/>
    <p:sldId id="290" r:id="rId8"/>
    <p:sldId id="291" r:id="rId9"/>
    <p:sldId id="276" r:id="rId10"/>
    <p:sldId id="284" r:id="rId11"/>
    <p:sldId id="292" r:id="rId12"/>
    <p:sldId id="293" r:id="rId13"/>
    <p:sldId id="294" r:id="rId14"/>
    <p:sldId id="295" r:id="rId15"/>
    <p:sldId id="296" r:id="rId16"/>
    <p:sldId id="297" r:id="rId17"/>
    <p:sldId id="283" r:id="rId18"/>
    <p:sldId id="273" r:id="rId1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5000" autoAdjust="0"/>
  </p:normalViewPr>
  <p:slideViewPr>
    <p:cSldViewPr snapToGrid="0" snapToObjects="1">
      <p:cViewPr varScale="1">
        <p:scale>
          <a:sx n="86" d="100"/>
          <a:sy n="86" d="100"/>
        </p:scale>
        <p:origin x="1518" y="90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66C2900-D374-4290-A815-D277F175787B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5BF2090-C1B0-4294-AD3C-0060BF29D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48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B5047F-09A9-6548-912B-AF441CFBAE76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F6C5321-CF94-2146-8D64-B39674EB5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3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5321-CF94-2146-8D64-B39674EB50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60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1400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5321-CF94-2146-8D64-B39674EB50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49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14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5321-CF94-2146-8D64-B39674EB50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84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5321-CF94-2146-8D64-B39674EB50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42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5321-CF94-2146-8D64-B39674EB50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04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5321-CF94-2146-8D64-B39674EB50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16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5321-CF94-2146-8D64-B39674EB50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66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5321-CF94-2146-8D64-B39674EB50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88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5321-CF94-2146-8D64-B39674EB50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72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5321-CF94-2146-8D64-B39674EB50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42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5321-CF94-2146-8D64-B39674EB50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15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5321-CF94-2146-8D64-B39674EB50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01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5321-CF94-2146-8D64-B39674EB50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01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5321-CF94-2146-8D64-B39674EB50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72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5321-CF94-2146-8D64-B39674EB50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3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5321-CF94-2146-8D64-B39674EB50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81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5321-CF94-2146-8D64-B39674EB50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C5321-CF94-2146-8D64-B39674EB50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2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BD636-987D-F14C-88F7-09C982E19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D736A5-1A77-AD47-8460-6FABAE31D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9D256-1B3E-DE49-A3E6-8CA50B99D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0EC5-A9FB-4458-A5CC-4D3617BC056B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B3DA-48B3-FD40-B02F-E04988BD1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C83B3-E4D8-C94E-870C-58EA7E7F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C1D0-758E-5A4A-952A-1E06A896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5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B29C-C307-C149-A704-940BF7FF5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03218-4803-364D-A0C2-53661F040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740D5-3276-0B4D-BB1D-EFA24A617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4471-EB7E-43E5-97CC-C2EF80364682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73E93-8DBF-C34B-BE12-E0361189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4D789-BF13-0F42-8ECC-19280DAD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C1D0-758E-5A4A-952A-1E06A896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58F9EC-3616-394D-A416-DE55CAD228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04A438-8CA5-114B-9A67-6E712B033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BCC14-C226-1C48-9907-0A4E479A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528F-21D5-41A5-A6EB-63FDC1DEF4AC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A2AA5-F971-9A4E-A11F-EDF28229E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38354-DB30-0141-A445-556DDCDE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C1D0-758E-5A4A-952A-1E06A896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F9AC2-DAB6-304F-87CF-F902A0E6E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1699F-6588-C546-9813-7FFF04654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F7DBB-E163-194E-B0BA-36509A10B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FFC3-E018-482C-A3F7-CE054C9DCF72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5ACD7-3C0C-164B-97D1-387E7E051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7B308-37CA-4B45-AC87-276FA798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C1D0-758E-5A4A-952A-1E06A896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7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9E78E-13A0-1B45-A305-D0BAD3009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474E0-8C82-BB45-B4C3-5CD9A6016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A580B-03CA-744E-A716-E818BE78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446F-6D68-491B-A384-4BDAA3B87FF6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DEE0F-B002-FD4D-A1C4-2E27A117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1A0A-61CF-EC4B-AEE8-31517602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C1D0-758E-5A4A-952A-1E06A896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B7E45-1AAD-5A4B-A898-FD0D73AC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CD4BF-ABCA-4046-A928-E9A5AAF1F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B9B34-DBE5-6D48-BEC0-A675A5482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2658D-8F9D-9E40-AD65-669913592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D9AE6-4382-4708-809E-4A1B33C880D0}" type="datetime1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D7E10-3D7D-F344-9412-4BAC0B51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604C9-4F0F-DE4F-AD4E-73FB9147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C1D0-758E-5A4A-952A-1E06A896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6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B3C78-F23F-524C-8EAA-D3FA6C68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ADF12-F37C-6841-A888-CA162AB6A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EE819-A049-F045-B6DC-704B32E8F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D6FF8-4066-764A-8CE1-54B683934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385DEB-CDE9-BC4E-BEBC-2C8036B73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CAC147-C31E-3545-B0A9-F66C1BBF9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8218-5D1A-416E-8345-789E844FB944}" type="datetime1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620B80-0F3C-8E46-9484-FE20168C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51A02-AC47-4F4D-A2ED-CB87BE32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C1D0-758E-5A4A-952A-1E06A896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8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A363-4895-D14A-8E3B-4FE12B4A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81F8F-2623-AD41-ABF4-FAB17F1A8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F165-39EB-4EDD-8219-99EB59A5456A}" type="datetime1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36653-51F8-EC4E-BA2F-250B2F66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A12D6-8746-7B40-9B0D-50FD01F9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C1D0-758E-5A4A-952A-1E06A896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F5755-73BC-BE45-B24D-ADA2203AA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6A79-C120-4362-8CE7-99084319B6A3}" type="datetime1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1FE135-1C09-0E48-B70E-40072715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34B36-513D-134D-A51F-624D4EBBA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C1D0-758E-5A4A-952A-1E06A896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4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F09F-0F63-DC4A-9822-0F3B2CAF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F4A85-73A1-9041-A5FD-8466C181C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3D94C-B80F-A74D-BA73-E69E1A440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97A12-E7CD-354C-BE90-8FF5015D6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A1A-483C-46C5-B70E-8FC8CD64FFB8}" type="datetime1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C6433-BEBA-9E43-8CC4-DA175732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D85E6-7306-FA42-96B2-8D1D9D4B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C1D0-758E-5A4A-952A-1E06A896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2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A5B8-EA08-1443-9D2F-F9ECED70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57C09-BB70-0346-94CA-32AA5EE26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FBEFC-BB24-2047-9F43-5488BDA5D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F7A1A-4C39-2142-9D92-454AA07DA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FCB8-AD05-476D-AD3D-BEE068D498A8}" type="datetime1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411F2-AED6-7446-8263-EE0A178B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86728-8720-CC4D-920C-A5C43430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C1D0-758E-5A4A-952A-1E06A896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1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99C75-0466-FC41-9578-91E1358E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F61ED-63B4-784A-8115-636056794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D15AC-84AF-B246-A2D5-500884EFA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862B5-961B-438B-9963-C167D4ED898B}" type="datetime1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B359E-A698-ED4C-83C9-A239B59E6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04806-A5CF-6147-B515-21F5186CF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EC1D0-758E-5A4A-952A-1E06A896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9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bta.com/projects/sullivan-square-lower-busway-and-parking-lot-reconstructio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70000" contrast="-70000"/>
            <a:alphaModFix amt="70000"/>
          </a:blip>
          <a:stretch>
            <a:fillRect/>
          </a:stretch>
        </p:blipFill>
        <p:spPr>
          <a:xfrm>
            <a:off x="85376" y="91126"/>
            <a:ext cx="12016679" cy="66658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E46910-E065-4449-BFB1-9DBAB36094DD}"/>
              </a:ext>
            </a:extLst>
          </p:cNvPr>
          <p:cNvSpPr txBox="1"/>
          <p:nvPr/>
        </p:nvSpPr>
        <p:spPr>
          <a:xfrm>
            <a:off x="2049910" y="1645343"/>
            <a:ext cx="10208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MBTA Sullivan Square Station</a:t>
            </a:r>
          </a:p>
          <a:p>
            <a:r>
              <a:rPr lang="en-US" sz="4000" b="1" dirty="0" smtClean="0"/>
              <a:t>Lower Busway &amp; Parking Lot Reconstruction</a:t>
            </a:r>
            <a:endParaRPr lang="en-US" sz="4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E46910-E065-4449-BFB1-9DBAB36094DD}"/>
              </a:ext>
            </a:extLst>
          </p:cNvPr>
          <p:cNvSpPr txBox="1"/>
          <p:nvPr/>
        </p:nvSpPr>
        <p:spPr>
          <a:xfrm>
            <a:off x="2097535" y="3267209"/>
            <a:ext cx="1020842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Public Meeting</a:t>
            </a:r>
          </a:p>
          <a:p>
            <a:r>
              <a:rPr lang="en-US" sz="2800" b="1" dirty="0" smtClean="0"/>
              <a:t> </a:t>
            </a:r>
          </a:p>
          <a:p>
            <a:r>
              <a:rPr lang="en-US" sz="2000" b="1" dirty="0" smtClean="0"/>
              <a:t>April 5, 2018</a:t>
            </a:r>
            <a:endParaRPr lang="en-US" sz="2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t="29970" r="79647" b="21379"/>
          <a:stretch/>
        </p:blipFill>
        <p:spPr>
          <a:xfrm>
            <a:off x="596693" y="1640991"/>
            <a:ext cx="1453217" cy="16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4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70000" contrast="-70000"/>
            <a:alphaModFix amt="70000"/>
          </a:blip>
          <a:stretch>
            <a:fillRect/>
          </a:stretch>
        </p:blipFill>
        <p:spPr>
          <a:xfrm>
            <a:off x="85376" y="91126"/>
            <a:ext cx="12016679" cy="66658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282352" y="861788"/>
            <a:ext cx="115794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Bus </a:t>
            </a:r>
            <a:r>
              <a:rPr lang="en-US" sz="2000" b="1" u="sng" dirty="0"/>
              <a:t>Service: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All 12 MBTA bus routes serving Sullivan Square Station will remain fully operational during construction.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phased construction effort will require temporary closures of busways.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Temporary wayfinding signage will be posted throughout construction.</a:t>
            </a:r>
          </a:p>
          <a:p>
            <a:endParaRPr lang="en-US" sz="2000" dirty="0" smtClean="0"/>
          </a:p>
          <a:p>
            <a:r>
              <a:rPr lang="en-US" sz="2000" b="1" u="sng" dirty="0"/>
              <a:t>Parking Service: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Parking payment method has been transitioned to pay-by phone.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Capacity during construction will be reduced including periods of full closure.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Lot entry and exit will be relocated during construction.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Alternative MBTA parking is available at </a:t>
            </a:r>
            <a:r>
              <a:rPr lang="en-US" sz="2000" dirty="0" smtClean="0"/>
              <a:t>the MBTA’s Station Landing Garage (80 Station Landing, Medford).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Station Landing Garage contains pedestrian bridge access to MBTA Wellington Station.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Parking lot detour signage will be posted throughout construction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u="sng" dirty="0" smtClean="0"/>
              <a:t>Orange Line </a:t>
            </a:r>
            <a:r>
              <a:rPr lang="en-US" sz="2000" b="1" u="sng" dirty="0"/>
              <a:t>Service: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 changes to service due to construction.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Sullivan Square Station will remain accessible throughout construction. 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82352" y="204893"/>
            <a:ext cx="9044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Service During Construction</a:t>
            </a:r>
            <a:endParaRPr lang="en-US" sz="3200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58855" y="6356350"/>
            <a:ext cx="2743200" cy="365125"/>
          </a:xfrm>
        </p:spPr>
        <p:txBody>
          <a:bodyPr/>
          <a:lstStyle/>
          <a:p>
            <a:fld id="{A81EC1D0-758E-5A4A-952A-1E06A896B56E}" type="slidenum">
              <a:rPr lang="en-US" sz="2000" smtClean="0"/>
              <a:t>10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90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lum bright="70000" contrast="-70000"/>
            <a:alphaModFix amt="70000"/>
          </a:blip>
          <a:stretch>
            <a:fillRect/>
          </a:stretch>
        </p:blipFill>
        <p:spPr>
          <a:xfrm>
            <a:off x="85376" y="91126"/>
            <a:ext cx="12016679" cy="66658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9"/>
          <p:cNvSpPr/>
          <p:nvPr/>
        </p:nvSpPr>
        <p:spPr>
          <a:xfrm>
            <a:off x="282352" y="204893"/>
            <a:ext cx="9044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Construction – Phase 1 – 2 weeks (April 19 – May 3)</a:t>
            </a:r>
            <a:endParaRPr lang="en-US" sz="32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3665" y="840468"/>
            <a:ext cx="8334477" cy="575749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Freeform 1"/>
          <p:cNvSpPr/>
          <p:nvPr/>
        </p:nvSpPr>
        <p:spPr>
          <a:xfrm>
            <a:off x="4689939" y="3633788"/>
            <a:ext cx="1247775" cy="1662112"/>
          </a:xfrm>
          <a:custGeom>
            <a:avLst/>
            <a:gdLst>
              <a:gd name="connsiteX0" fmla="*/ 80963 w 1247775"/>
              <a:gd name="connsiteY0" fmla="*/ 1271587 h 1662112"/>
              <a:gd name="connsiteX1" fmla="*/ 23813 w 1247775"/>
              <a:gd name="connsiteY1" fmla="*/ 1343025 h 1662112"/>
              <a:gd name="connsiteX2" fmla="*/ 0 w 1247775"/>
              <a:gd name="connsiteY2" fmla="*/ 1395412 h 1662112"/>
              <a:gd name="connsiteX3" fmla="*/ 0 w 1247775"/>
              <a:gd name="connsiteY3" fmla="*/ 1443037 h 1662112"/>
              <a:gd name="connsiteX4" fmla="*/ 4763 w 1247775"/>
              <a:gd name="connsiteY4" fmla="*/ 1452562 h 1662112"/>
              <a:gd name="connsiteX5" fmla="*/ 85725 w 1247775"/>
              <a:gd name="connsiteY5" fmla="*/ 1433512 h 1662112"/>
              <a:gd name="connsiteX6" fmla="*/ 161925 w 1247775"/>
              <a:gd name="connsiteY6" fmla="*/ 1438275 h 1662112"/>
              <a:gd name="connsiteX7" fmla="*/ 247650 w 1247775"/>
              <a:gd name="connsiteY7" fmla="*/ 1443037 h 1662112"/>
              <a:gd name="connsiteX8" fmla="*/ 333375 w 1247775"/>
              <a:gd name="connsiteY8" fmla="*/ 1462087 h 1662112"/>
              <a:gd name="connsiteX9" fmla="*/ 400050 w 1247775"/>
              <a:gd name="connsiteY9" fmla="*/ 1481137 h 1662112"/>
              <a:gd name="connsiteX10" fmla="*/ 476250 w 1247775"/>
              <a:gd name="connsiteY10" fmla="*/ 1504950 h 1662112"/>
              <a:gd name="connsiteX11" fmla="*/ 547688 w 1247775"/>
              <a:gd name="connsiteY11" fmla="*/ 1547812 h 1662112"/>
              <a:gd name="connsiteX12" fmla="*/ 609600 w 1247775"/>
              <a:gd name="connsiteY12" fmla="*/ 1581150 h 1662112"/>
              <a:gd name="connsiteX13" fmla="*/ 685800 w 1247775"/>
              <a:gd name="connsiteY13" fmla="*/ 1604962 h 1662112"/>
              <a:gd name="connsiteX14" fmla="*/ 738188 w 1247775"/>
              <a:gd name="connsiteY14" fmla="*/ 1643062 h 1662112"/>
              <a:gd name="connsiteX15" fmla="*/ 781050 w 1247775"/>
              <a:gd name="connsiteY15" fmla="*/ 1662112 h 1662112"/>
              <a:gd name="connsiteX16" fmla="*/ 781050 w 1247775"/>
              <a:gd name="connsiteY16" fmla="*/ 1662112 h 1662112"/>
              <a:gd name="connsiteX17" fmla="*/ 814388 w 1247775"/>
              <a:gd name="connsiteY17" fmla="*/ 1643062 h 1662112"/>
              <a:gd name="connsiteX18" fmla="*/ 809625 w 1247775"/>
              <a:gd name="connsiteY18" fmla="*/ 1624012 h 1662112"/>
              <a:gd name="connsiteX19" fmla="*/ 795338 w 1247775"/>
              <a:gd name="connsiteY19" fmla="*/ 1604962 h 1662112"/>
              <a:gd name="connsiteX20" fmla="*/ 685800 w 1247775"/>
              <a:gd name="connsiteY20" fmla="*/ 1390650 h 1662112"/>
              <a:gd name="connsiteX21" fmla="*/ 628650 w 1247775"/>
              <a:gd name="connsiteY21" fmla="*/ 1204912 h 1662112"/>
              <a:gd name="connsiteX22" fmla="*/ 604838 w 1247775"/>
              <a:gd name="connsiteY22" fmla="*/ 1062037 h 1662112"/>
              <a:gd name="connsiteX23" fmla="*/ 604838 w 1247775"/>
              <a:gd name="connsiteY23" fmla="*/ 947737 h 1662112"/>
              <a:gd name="connsiteX24" fmla="*/ 638175 w 1247775"/>
              <a:gd name="connsiteY24" fmla="*/ 833437 h 1662112"/>
              <a:gd name="connsiteX25" fmla="*/ 695325 w 1247775"/>
              <a:gd name="connsiteY25" fmla="*/ 747712 h 1662112"/>
              <a:gd name="connsiteX26" fmla="*/ 847725 w 1247775"/>
              <a:gd name="connsiteY26" fmla="*/ 552450 h 1662112"/>
              <a:gd name="connsiteX27" fmla="*/ 1057275 w 1247775"/>
              <a:gd name="connsiteY27" fmla="*/ 304800 h 1662112"/>
              <a:gd name="connsiteX28" fmla="*/ 1200150 w 1247775"/>
              <a:gd name="connsiteY28" fmla="*/ 147637 h 1662112"/>
              <a:gd name="connsiteX29" fmla="*/ 1247775 w 1247775"/>
              <a:gd name="connsiteY29" fmla="*/ 85725 h 1662112"/>
              <a:gd name="connsiteX30" fmla="*/ 1243013 w 1247775"/>
              <a:gd name="connsiteY30" fmla="*/ 47625 h 1662112"/>
              <a:gd name="connsiteX31" fmla="*/ 1223963 w 1247775"/>
              <a:gd name="connsiteY31" fmla="*/ 19050 h 1662112"/>
              <a:gd name="connsiteX32" fmla="*/ 1176338 w 1247775"/>
              <a:gd name="connsiteY32" fmla="*/ 0 h 1662112"/>
              <a:gd name="connsiteX33" fmla="*/ 1138238 w 1247775"/>
              <a:gd name="connsiteY33" fmla="*/ 4762 h 1662112"/>
              <a:gd name="connsiteX34" fmla="*/ 1119188 w 1247775"/>
              <a:gd name="connsiteY34" fmla="*/ 42862 h 1662112"/>
              <a:gd name="connsiteX35" fmla="*/ 1062038 w 1247775"/>
              <a:gd name="connsiteY35" fmla="*/ 104775 h 1662112"/>
              <a:gd name="connsiteX36" fmla="*/ 957263 w 1247775"/>
              <a:gd name="connsiteY36" fmla="*/ 209550 h 1662112"/>
              <a:gd name="connsiteX37" fmla="*/ 900113 w 1247775"/>
              <a:gd name="connsiteY37" fmla="*/ 290512 h 1662112"/>
              <a:gd name="connsiteX38" fmla="*/ 80963 w 1247775"/>
              <a:gd name="connsiteY38" fmla="*/ 1271587 h 166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47775" h="1662112">
                <a:moveTo>
                  <a:pt x="80963" y="1271587"/>
                </a:moveTo>
                <a:lnTo>
                  <a:pt x="23813" y="1343025"/>
                </a:lnTo>
                <a:lnTo>
                  <a:pt x="0" y="1395412"/>
                </a:lnTo>
                <a:lnTo>
                  <a:pt x="0" y="1443037"/>
                </a:lnTo>
                <a:lnTo>
                  <a:pt x="4763" y="1452562"/>
                </a:lnTo>
                <a:lnTo>
                  <a:pt x="85725" y="1433512"/>
                </a:lnTo>
                <a:lnTo>
                  <a:pt x="161925" y="1438275"/>
                </a:lnTo>
                <a:lnTo>
                  <a:pt x="247650" y="1443037"/>
                </a:lnTo>
                <a:lnTo>
                  <a:pt x="333375" y="1462087"/>
                </a:lnTo>
                <a:lnTo>
                  <a:pt x="400050" y="1481137"/>
                </a:lnTo>
                <a:lnTo>
                  <a:pt x="476250" y="1504950"/>
                </a:lnTo>
                <a:lnTo>
                  <a:pt x="547688" y="1547812"/>
                </a:lnTo>
                <a:lnTo>
                  <a:pt x="609600" y="1581150"/>
                </a:lnTo>
                <a:lnTo>
                  <a:pt x="685800" y="1604962"/>
                </a:lnTo>
                <a:lnTo>
                  <a:pt x="738188" y="1643062"/>
                </a:lnTo>
                <a:lnTo>
                  <a:pt x="781050" y="1662112"/>
                </a:lnTo>
                <a:lnTo>
                  <a:pt x="781050" y="1662112"/>
                </a:lnTo>
                <a:lnTo>
                  <a:pt x="814388" y="1643062"/>
                </a:lnTo>
                <a:lnTo>
                  <a:pt x="809625" y="1624012"/>
                </a:lnTo>
                <a:lnTo>
                  <a:pt x="795338" y="1604962"/>
                </a:lnTo>
                <a:lnTo>
                  <a:pt x="685800" y="1390650"/>
                </a:lnTo>
                <a:lnTo>
                  <a:pt x="628650" y="1204912"/>
                </a:lnTo>
                <a:lnTo>
                  <a:pt x="604838" y="1062037"/>
                </a:lnTo>
                <a:lnTo>
                  <a:pt x="604838" y="947737"/>
                </a:lnTo>
                <a:lnTo>
                  <a:pt x="638175" y="833437"/>
                </a:lnTo>
                <a:lnTo>
                  <a:pt x="695325" y="747712"/>
                </a:lnTo>
                <a:lnTo>
                  <a:pt x="847725" y="552450"/>
                </a:lnTo>
                <a:lnTo>
                  <a:pt x="1057275" y="304800"/>
                </a:lnTo>
                <a:lnTo>
                  <a:pt x="1200150" y="147637"/>
                </a:lnTo>
                <a:lnTo>
                  <a:pt x="1247775" y="85725"/>
                </a:lnTo>
                <a:lnTo>
                  <a:pt x="1243013" y="47625"/>
                </a:lnTo>
                <a:lnTo>
                  <a:pt x="1223963" y="19050"/>
                </a:lnTo>
                <a:lnTo>
                  <a:pt x="1176338" y="0"/>
                </a:lnTo>
                <a:lnTo>
                  <a:pt x="1138238" y="4762"/>
                </a:lnTo>
                <a:lnTo>
                  <a:pt x="1119188" y="42862"/>
                </a:lnTo>
                <a:lnTo>
                  <a:pt x="1062038" y="104775"/>
                </a:lnTo>
                <a:lnTo>
                  <a:pt x="957263" y="209550"/>
                </a:lnTo>
                <a:lnTo>
                  <a:pt x="900113" y="290512"/>
                </a:lnTo>
                <a:lnTo>
                  <a:pt x="80963" y="1271587"/>
                </a:lnTo>
                <a:close/>
              </a:path>
            </a:pathLst>
          </a:custGeom>
          <a:solidFill>
            <a:srgbClr val="FF5050">
              <a:alpha val="25000"/>
            </a:srgbClr>
          </a:solidFill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458538" y="3248025"/>
            <a:ext cx="1311275" cy="88900"/>
          </a:xfrm>
          <a:custGeom>
            <a:avLst/>
            <a:gdLst>
              <a:gd name="connsiteX0" fmla="*/ 0 w 1803400"/>
              <a:gd name="connsiteY0" fmla="*/ 0 h 123825"/>
              <a:gd name="connsiteX1" fmla="*/ 0 w 1803400"/>
              <a:gd name="connsiteY1" fmla="*/ 69850 h 123825"/>
              <a:gd name="connsiteX2" fmla="*/ 1803400 w 1803400"/>
              <a:gd name="connsiteY2" fmla="*/ 123825 h 123825"/>
              <a:gd name="connsiteX3" fmla="*/ 1800225 w 1803400"/>
              <a:gd name="connsiteY3" fmla="*/ 60325 h 123825"/>
              <a:gd name="connsiteX4" fmla="*/ 0 w 1803400"/>
              <a:gd name="connsiteY4" fmla="*/ 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3400" h="123825">
                <a:moveTo>
                  <a:pt x="0" y="0"/>
                </a:moveTo>
                <a:lnTo>
                  <a:pt x="0" y="69850"/>
                </a:lnTo>
                <a:lnTo>
                  <a:pt x="1803400" y="123825"/>
                </a:lnTo>
                <a:lnTo>
                  <a:pt x="1800225" y="60325"/>
                </a:lnTo>
                <a:lnTo>
                  <a:pt x="0" y="0"/>
                </a:lnTo>
                <a:close/>
              </a:path>
            </a:pathLst>
          </a:custGeom>
          <a:solidFill>
            <a:srgbClr val="FF5050">
              <a:alpha val="25000"/>
            </a:srgbClr>
          </a:solidFill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990102" y="4471988"/>
            <a:ext cx="1281112" cy="914400"/>
          </a:xfrm>
          <a:custGeom>
            <a:avLst/>
            <a:gdLst>
              <a:gd name="connsiteX0" fmla="*/ 4762 w 1281112"/>
              <a:gd name="connsiteY0" fmla="*/ 57150 h 914400"/>
              <a:gd name="connsiteX1" fmla="*/ 280987 w 1281112"/>
              <a:gd name="connsiteY1" fmla="*/ 0 h 914400"/>
              <a:gd name="connsiteX2" fmla="*/ 495300 w 1281112"/>
              <a:gd name="connsiteY2" fmla="*/ 195262 h 914400"/>
              <a:gd name="connsiteX3" fmla="*/ 609600 w 1281112"/>
              <a:gd name="connsiteY3" fmla="*/ 247650 h 914400"/>
              <a:gd name="connsiteX4" fmla="*/ 757237 w 1281112"/>
              <a:gd name="connsiteY4" fmla="*/ 290512 h 914400"/>
              <a:gd name="connsiteX5" fmla="*/ 785812 w 1281112"/>
              <a:gd name="connsiteY5" fmla="*/ 295275 h 914400"/>
              <a:gd name="connsiteX6" fmla="*/ 1281112 w 1281112"/>
              <a:gd name="connsiteY6" fmla="*/ 323850 h 914400"/>
              <a:gd name="connsiteX7" fmla="*/ 1266825 w 1281112"/>
              <a:gd name="connsiteY7" fmla="*/ 914400 h 914400"/>
              <a:gd name="connsiteX8" fmla="*/ 695325 w 1281112"/>
              <a:gd name="connsiteY8" fmla="*/ 904875 h 914400"/>
              <a:gd name="connsiteX9" fmla="*/ 495300 w 1281112"/>
              <a:gd name="connsiteY9" fmla="*/ 852487 h 914400"/>
              <a:gd name="connsiteX10" fmla="*/ 247650 w 1281112"/>
              <a:gd name="connsiteY10" fmla="*/ 695325 h 914400"/>
              <a:gd name="connsiteX11" fmla="*/ 90487 w 1281112"/>
              <a:gd name="connsiteY11" fmla="*/ 476250 h 914400"/>
              <a:gd name="connsiteX12" fmla="*/ 0 w 1281112"/>
              <a:gd name="connsiteY12" fmla="*/ 180975 h 914400"/>
              <a:gd name="connsiteX13" fmla="*/ 4762 w 1281112"/>
              <a:gd name="connsiteY13" fmla="*/ 5715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81112" h="914400">
                <a:moveTo>
                  <a:pt x="4762" y="57150"/>
                </a:moveTo>
                <a:lnTo>
                  <a:pt x="280987" y="0"/>
                </a:lnTo>
                <a:lnTo>
                  <a:pt x="495300" y="195262"/>
                </a:lnTo>
                <a:lnTo>
                  <a:pt x="609600" y="247650"/>
                </a:lnTo>
                <a:lnTo>
                  <a:pt x="757237" y="290512"/>
                </a:lnTo>
                <a:lnTo>
                  <a:pt x="785812" y="295275"/>
                </a:lnTo>
                <a:lnTo>
                  <a:pt x="1281112" y="323850"/>
                </a:lnTo>
                <a:lnTo>
                  <a:pt x="1266825" y="914400"/>
                </a:lnTo>
                <a:lnTo>
                  <a:pt x="695325" y="904875"/>
                </a:lnTo>
                <a:lnTo>
                  <a:pt x="495300" y="852487"/>
                </a:lnTo>
                <a:lnTo>
                  <a:pt x="247650" y="695325"/>
                </a:lnTo>
                <a:lnTo>
                  <a:pt x="90487" y="476250"/>
                </a:lnTo>
                <a:lnTo>
                  <a:pt x="0" y="180975"/>
                </a:lnTo>
                <a:lnTo>
                  <a:pt x="4762" y="57150"/>
                </a:lnTo>
                <a:close/>
              </a:path>
            </a:pathLst>
          </a:custGeom>
          <a:solidFill>
            <a:srgbClr val="FF5050">
              <a:alpha val="25000"/>
            </a:srgbClr>
          </a:solidFill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390277" y="4786313"/>
            <a:ext cx="2347912" cy="681037"/>
          </a:xfrm>
          <a:custGeom>
            <a:avLst/>
            <a:gdLst>
              <a:gd name="connsiteX0" fmla="*/ 23812 w 2347912"/>
              <a:gd name="connsiteY0" fmla="*/ 0 h 681037"/>
              <a:gd name="connsiteX1" fmla="*/ 0 w 2347912"/>
              <a:gd name="connsiteY1" fmla="*/ 600075 h 681037"/>
              <a:gd name="connsiteX2" fmla="*/ 2152650 w 2347912"/>
              <a:gd name="connsiteY2" fmla="*/ 681037 h 681037"/>
              <a:gd name="connsiteX3" fmla="*/ 2295525 w 2347912"/>
              <a:gd name="connsiteY3" fmla="*/ 581025 h 681037"/>
              <a:gd name="connsiteX4" fmla="*/ 2347912 w 2347912"/>
              <a:gd name="connsiteY4" fmla="*/ 461962 h 681037"/>
              <a:gd name="connsiteX5" fmla="*/ 2343150 w 2347912"/>
              <a:gd name="connsiteY5" fmla="*/ 290512 h 681037"/>
              <a:gd name="connsiteX6" fmla="*/ 2324100 w 2347912"/>
              <a:gd name="connsiteY6" fmla="*/ 157162 h 681037"/>
              <a:gd name="connsiteX7" fmla="*/ 2271712 w 2347912"/>
              <a:gd name="connsiteY7" fmla="*/ 42862 h 681037"/>
              <a:gd name="connsiteX8" fmla="*/ 2243137 w 2347912"/>
              <a:gd name="connsiteY8" fmla="*/ 23812 h 681037"/>
              <a:gd name="connsiteX9" fmla="*/ 2071687 w 2347912"/>
              <a:gd name="connsiteY9" fmla="*/ 76200 h 681037"/>
              <a:gd name="connsiteX10" fmla="*/ 23812 w 2347912"/>
              <a:gd name="connsiteY10" fmla="*/ 0 h 68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7912" h="681037">
                <a:moveTo>
                  <a:pt x="23812" y="0"/>
                </a:moveTo>
                <a:lnTo>
                  <a:pt x="0" y="600075"/>
                </a:lnTo>
                <a:lnTo>
                  <a:pt x="2152650" y="681037"/>
                </a:lnTo>
                <a:lnTo>
                  <a:pt x="2295525" y="581025"/>
                </a:lnTo>
                <a:lnTo>
                  <a:pt x="2347912" y="461962"/>
                </a:lnTo>
                <a:lnTo>
                  <a:pt x="2343150" y="290512"/>
                </a:lnTo>
                <a:lnTo>
                  <a:pt x="2324100" y="157162"/>
                </a:lnTo>
                <a:lnTo>
                  <a:pt x="2271712" y="42862"/>
                </a:lnTo>
                <a:lnTo>
                  <a:pt x="2243137" y="23812"/>
                </a:lnTo>
                <a:lnTo>
                  <a:pt x="2071687" y="76200"/>
                </a:lnTo>
                <a:lnTo>
                  <a:pt x="23812" y="0"/>
                </a:lnTo>
                <a:close/>
              </a:path>
            </a:pathLst>
          </a:custGeom>
          <a:solidFill>
            <a:srgbClr val="FF5050">
              <a:alpha val="25000"/>
            </a:srgbClr>
          </a:solidFill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48" name="Arc 47"/>
          <p:cNvSpPr/>
          <p:nvPr/>
        </p:nvSpPr>
        <p:spPr>
          <a:xfrm rot="17950393">
            <a:off x="5532143" y="3497106"/>
            <a:ext cx="590259" cy="471961"/>
          </a:xfrm>
          <a:prstGeom prst="arc">
            <a:avLst>
              <a:gd name="adj1" fmla="val 16200000"/>
              <a:gd name="adj2" fmla="val 902515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024517" y="3515940"/>
            <a:ext cx="466866" cy="58034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410379" y="3573500"/>
            <a:ext cx="298342" cy="2689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en-US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Arc 53"/>
          <p:cNvSpPr/>
          <p:nvPr/>
        </p:nvSpPr>
        <p:spPr>
          <a:xfrm rot="8898663" flipH="1">
            <a:off x="8695190" y="3002149"/>
            <a:ext cx="608456" cy="1723870"/>
          </a:xfrm>
          <a:prstGeom prst="arc">
            <a:avLst>
              <a:gd name="adj1" fmla="val 15918482"/>
              <a:gd name="adj2" fmla="val 5438376"/>
            </a:avLst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21321619">
            <a:off x="6956889" y="3211807"/>
            <a:ext cx="353644" cy="97210"/>
          </a:xfrm>
          <a:custGeom>
            <a:avLst/>
            <a:gdLst>
              <a:gd name="connsiteX0" fmla="*/ 0 w 1803400"/>
              <a:gd name="connsiteY0" fmla="*/ 0 h 123825"/>
              <a:gd name="connsiteX1" fmla="*/ 0 w 1803400"/>
              <a:gd name="connsiteY1" fmla="*/ 69850 h 123825"/>
              <a:gd name="connsiteX2" fmla="*/ 1803400 w 1803400"/>
              <a:gd name="connsiteY2" fmla="*/ 123825 h 123825"/>
              <a:gd name="connsiteX3" fmla="*/ 1800225 w 1803400"/>
              <a:gd name="connsiteY3" fmla="*/ 60325 h 123825"/>
              <a:gd name="connsiteX4" fmla="*/ 0 w 1803400"/>
              <a:gd name="connsiteY4" fmla="*/ 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3400" h="123825">
                <a:moveTo>
                  <a:pt x="0" y="0"/>
                </a:moveTo>
                <a:lnTo>
                  <a:pt x="0" y="69850"/>
                </a:lnTo>
                <a:lnTo>
                  <a:pt x="1803400" y="123825"/>
                </a:lnTo>
                <a:lnTo>
                  <a:pt x="1800225" y="60325"/>
                </a:lnTo>
                <a:lnTo>
                  <a:pt x="0" y="0"/>
                </a:lnTo>
                <a:close/>
              </a:path>
            </a:pathLst>
          </a:custGeom>
          <a:solidFill>
            <a:srgbClr val="FF5050">
              <a:alpha val="25000"/>
            </a:srgbClr>
          </a:solidFill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313886" y="2970839"/>
            <a:ext cx="76391" cy="276321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361607" y="1934464"/>
            <a:ext cx="478822" cy="38550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830903" y="1654175"/>
            <a:ext cx="189611" cy="29210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7351715" y="4926568"/>
            <a:ext cx="224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CONSTRUCTION AREA</a:t>
            </a:r>
          </a:p>
        </p:txBody>
      </p:sp>
      <p:sp>
        <p:nvSpPr>
          <p:cNvPr id="68" name="Rectangle 67"/>
          <p:cNvSpPr/>
          <p:nvPr/>
        </p:nvSpPr>
        <p:spPr>
          <a:xfrm rot="3927813">
            <a:off x="8845103" y="4237068"/>
            <a:ext cx="2422493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CAMBRIDGE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 rot="18268393">
            <a:off x="3966645" y="2406574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MAIN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 rot="19007257">
            <a:off x="6313876" y="1812258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MAFFA 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82352" y="861788"/>
            <a:ext cx="327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Activities:</a:t>
            </a:r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Remove median in busway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Realign busway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Construct temp busway</a:t>
            </a:r>
          </a:p>
        </p:txBody>
      </p:sp>
      <p:sp>
        <p:nvSpPr>
          <p:cNvPr id="98" name="Rectangle 97"/>
          <p:cNvSpPr/>
          <p:nvPr/>
        </p:nvSpPr>
        <p:spPr>
          <a:xfrm>
            <a:off x="282351" y="2127214"/>
            <a:ext cx="341931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MBTA Service:</a:t>
            </a:r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Parking reduced by 40%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222 to 134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Relocated parking lot entry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Relocated pick-up/drop-off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 change to bus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 change to station access</a:t>
            </a:r>
          </a:p>
          <a:p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101" name="Oval 100"/>
          <p:cNvSpPr/>
          <p:nvPr/>
        </p:nvSpPr>
        <p:spPr>
          <a:xfrm>
            <a:off x="9090926" y="4464844"/>
            <a:ext cx="298342" cy="2689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en-US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2" name="Rectangle 101"/>
          <p:cNvSpPr/>
          <p:nvPr/>
        </p:nvSpPr>
        <p:spPr>
          <a:xfrm rot="18582457">
            <a:off x="4046045" y="4112136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MAFFA 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lum bright="70000" contrast="-70000"/>
            <a:alphaModFix amt="70000"/>
          </a:blip>
          <a:stretch>
            <a:fillRect/>
          </a:stretch>
        </p:blipFill>
        <p:spPr>
          <a:xfrm>
            <a:off x="85376" y="91126"/>
            <a:ext cx="12016679" cy="66658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9"/>
          <p:cNvSpPr/>
          <p:nvPr/>
        </p:nvSpPr>
        <p:spPr>
          <a:xfrm>
            <a:off x="282352" y="204893"/>
            <a:ext cx="9044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Construction – Phase 2 – 10 weeks (May 4 – July 13)</a:t>
            </a:r>
            <a:endParaRPr lang="en-US" sz="32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3665" y="842849"/>
            <a:ext cx="8334477" cy="575749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24" name="Straight Connector 23"/>
          <p:cNvCxnSpPr/>
          <p:nvPr/>
        </p:nvCxnSpPr>
        <p:spPr>
          <a:xfrm flipV="1">
            <a:off x="7830903" y="1654175"/>
            <a:ext cx="189611" cy="29210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282352" y="861788"/>
            <a:ext cx="3277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Activities:</a:t>
            </a:r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Re-alight retaining wall between the upper and lower busways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Reconstruct lower busway</a:t>
            </a:r>
          </a:p>
        </p:txBody>
      </p:sp>
      <p:sp>
        <p:nvSpPr>
          <p:cNvPr id="98" name="Rectangle 97"/>
          <p:cNvSpPr/>
          <p:nvPr/>
        </p:nvSpPr>
        <p:spPr>
          <a:xfrm>
            <a:off x="293781" y="2562774"/>
            <a:ext cx="34193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MBTA Service:</a:t>
            </a:r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Parking reduced by 40%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222 to 134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Relocated parking lot entry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Relocated pick-up/drop-off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Lower busway service relocated to temp busway. (routes 86, 91, 92 inbound, 93, and CT2)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 change to station access</a:t>
            </a:r>
          </a:p>
          <a:p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"/>
                    </a14:imgEffect>
                    <a14:imgEffect>
                      <a14:brightnessContrast contrast="-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148">
            <a:off x="4199930" y="2646849"/>
            <a:ext cx="6296668" cy="3646456"/>
          </a:xfrm>
          <a:prstGeom prst="rect">
            <a:avLst/>
          </a:prstGeom>
          <a:noFill/>
        </p:spPr>
      </p:pic>
      <p:sp>
        <p:nvSpPr>
          <p:cNvPr id="73" name="Rectangle 72"/>
          <p:cNvSpPr/>
          <p:nvPr/>
        </p:nvSpPr>
        <p:spPr>
          <a:xfrm rot="18268393">
            <a:off x="3966645" y="2406574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MAIN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 rot="3927813">
            <a:off x="8845103" y="4237068"/>
            <a:ext cx="2422493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CAMBRIDGE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361607" y="1934464"/>
            <a:ext cx="478822" cy="38550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5167313" y="4114800"/>
            <a:ext cx="2009775" cy="1881188"/>
          </a:xfrm>
          <a:custGeom>
            <a:avLst/>
            <a:gdLst>
              <a:gd name="connsiteX0" fmla="*/ 519112 w 2009775"/>
              <a:gd name="connsiteY0" fmla="*/ 0 h 1881188"/>
              <a:gd name="connsiteX1" fmla="*/ 47625 w 2009775"/>
              <a:gd name="connsiteY1" fmla="*/ 538163 h 1881188"/>
              <a:gd name="connsiteX2" fmla="*/ 0 w 2009775"/>
              <a:gd name="connsiteY2" fmla="*/ 671513 h 1881188"/>
              <a:gd name="connsiteX3" fmla="*/ 0 w 2009775"/>
              <a:gd name="connsiteY3" fmla="*/ 766763 h 1881188"/>
              <a:gd name="connsiteX4" fmla="*/ 19050 w 2009775"/>
              <a:gd name="connsiteY4" fmla="*/ 871538 h 1881188"/>
              <a:gd name="connsiteX5" fmla="*/ 47625 w 2009775"/>
              <a:gd name="connsiteY5" fmla="*/ 990600 h 1881188"/>
              <a:gd name="connsiteX6" fmla="*/ 100012 w 2009775"/>
              <a:gd name="connsiteY6" fmla="*/ 1095375 h 1881188"/>
              <a:gd name="connsiteX7" fmla="*/ 147637 w 2009775"/>
              <a:gd name="connsiteY7" fmla="*/ 1152525 h 1881188"/>
              <a:gd name="connsiteX8" fmla="*/ 261937 w 2009775"/>
              <a:gd name="connsiteY8" fmla="*/ 1219200 h 1881188"/>
              <a:gd name="connsiteX9" fmla="*/ 257175 w 2009775"/>
              <a:gd name="connsiteY9" fmla="*/ 1247775 h 1881188"/>
              <a:gd name="connsiteX10" fmla="*/ 1343025 w 2009775"/>
              <a:gd name="connsiteY10" fmla="*/ 1781175 h 1881188"/>
              <a:gd name="connsiteX11" fmla="*/ 1552575 w 2009775"/>
              <a:gd name="connsiteY11" fmla="*/ 1838325 h 1881188"/>
              <a:gd name="connsiteX12" fmla="*/ 1724025 w 2009775"/>
              <a:gd name="connsiteY12" fmla="*/ 1857375 h 1881188"/>
              <a:gd name="connsiteX13" fmla="*/ 1981200 w 2009775"/>
              <a:gd name="connsiteY13" fmla="*/ 1881188 h 1881188"/>
              <a:gd name="connsiteX14" fmla="*/ 1981200 w 2009775"/>
              <a:gd name="connsiteY14" fmla="*/ 1824038 h 1881188"/>
              <a:gd name="connsiteX15" fmla="*/ 2009775 w 2009775"/>
              <a:gd name="connsiteY15" fmla="*/ 1185863 h 1881188"/>
              <a:gd name="connsiteX16" fmla="*/ 1290637 w 2009775"/>
              <a:gd name="connsiteY16" fmla="*/ 1147763 h 1881188"/>
              <a:gd name="connsiteX17" fmla="*/ 1114425 w 2009775"/>
              <a:gd name="connsiteY17" fmla="*/ 1071563 h 1881188"/>
              <a:gd name="connsiteX18" fmla="*/ 985837 w 2009775"/>
              <a:gd name="connsiteY18" fmla="*/ 938213 h 1881188"/>
              <a:gd name="connsiteX19" fmla="*/ 909637 w 2009775"/>
              <a:gd name="connsiteY19" fmla="*/ 747713 h 1881188"/>
              <a:gd name="connsiteX20" fmla="*/ 852487 w 2009775"/>
              <a:gd name="connsiteY20" fmla="*/ 528638 h 1881188"/>
              <a:gd name="connsiteX21" fmla="*/ 800100 w 2009775"/>
              <a:gd name="connsiteY21" fmla="*/ 171450 h 1881188"/>
              <a:gd name="connsiteX22" fmla="*/ 519112 w 2009775"/>
              <a:gd name="connsiteY22" fmla="*/ 0 h 188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09775" h="1881188">
                <a:moveTo>
                  <a:pt x="519112" y="0"/>
                </a:moveTo>
                <a:lnTo>
                  <a:pt x="47625" y="538163"/>
                </a:lnTo>
                <a:lnTo>
                  <a:pt x="0" y="671513"/>
                </a:lnTo>
                <a:lnTo>
                  <a:pt x="0" y="766763"/>
                </a:lnTo>
                <a:lnTo>
                  <a:pt x="19050" y="871538"/>
                </a:lnTo>
                <a:lnTo>
                  <a:pt x="47625" y="990600"/>
                </a:lnTo>
                <a:lnTo>
                  <a:pt x="100012" y="1095375"/>
                </a:lnTo>
                <a:lnTo>
                  <a:pt x="147637" y="1152525"/>
                </a:lnTo>
                <a:lnTo>
                  <a:pt x="261937" y="1219200"/>
                </a:lnTo>
                <a:lnTo>
                  <a:pt x="257175" y="1247775"/>
                </a:lnTo>
                <a:lnTo>
                  <a:pt x="1343025" y="1781175"/>
                </a:lnTo>
                <a:lnTo>
                  <a:pt x="1552575" y="1838325"/>
                </a:lnTo>
                <a:lnTo>
                  <a:pt x="1724025" y="1857375"/>
                </a:lnTo>
                <a:lnTo>
                  <a:pt x="1981200" y="1881188"/>
                </a:lnTo>
                <a:lnTo>
                  <a:pt x="1981200" y="1824038"/>
                </a:lnTo>
                <a:lnTo>
                  <a:pt x="2009775" y="1185863"/>
                </a:lnTo>
                <a:lnTo>
                  <a:pt x="1290637" y="1147763"/>
                </a:lnTo>
                <a:lnTo>
                  <a:pt x="1114425" y="1071563"/>
                </a:lnTo>
                <a:lnTo>
                  <a:pt x="985837" y="938213"/>
                </a:lnTo>
                <a:lnTo>
                  <a:pt x="909637" y="747713"/>
                </a:lnTo>
                <a:lnTo>
                  <a:pt x="852487" y="528638"/>
                </a:lnTo>
                <a:lnTo>
                  <a:pt x="800100" y="171450"/>
                </a:lnTo>
                <a:lnTo>
                  <a:pt x="519112" y="0"/>
                </a:lnTo>
                <a:close/>
              </a:path>
            </a:pathLst>
          </a:custGeom>
          <a:solidFill>
            <a:srgbClr val="FF5050">
              <a:alpha val="25000"/>
            </a:srgbClr>
          </a:solidFill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277100" y="5310188"/>
            <a:ext cx="2619375" cy="828675"/>
          </a:xfrm>
          <a:custGeom>
            <a:avLst/>
            <a:gdLst>
              <a:gd name="connsiteX0" fmla="*/ 28575 w 2619375"/>
              <a:gd name="connsiteY0" fmla="*/ 0 h 828675"/>
              <a:gd name="connsiteX1" fmla="*/ 0 w 2619375"/>
              <a:gd name="connsiteY1" fmla="*/ 495300 h 828675"/>
              <a:gd name="connsiteX2" fmla="*/ 1304925 w 2619375"/>
              <a:gd name="connsiteY2" fmla="*/ 561975 h 828675"/>
              <a:gd name="connsiteX3" fmla="*/ 1300163 w 2619375"/>
              <a:gd name="connsiteY3" fmla="*/ 609600 h 828675"/>
              <a:gd name="connsiteX4" fmla="*/ 1362075 w 2619375"/>
              <a:gd name="connsiteY4" fmla="*/ 771525 h 828675"/>
              <a:gd name="connsiteX5" fmla="*/ 2362200 w 2619375"/>
              <a:gd name="connsiteY5" fmla="*/ 828675 h 828675"/>
              <a:gd name="connsiteX6" fmla="*/ 2524125 w 2619375"/>
              <a:gd name="connsiteY6" fmla="*/ 747712 h 828675"/>
              <a:gd name="connsiteX7" fmla="*/ 2614613 w 2619375"/>
              <a:gd name="connsiteY7" fmla="*/ 581025 h 828675"/>
              <a:gd name="connsiteX8" fmla="*/ 2619375 w 2619375"/>
              <a:gd name="connsiteY8" fmla="*/ 471487 h 828675"/>
              <a:gd name="connsiteX9" fmla="*/ 2505075 w 2619375"/>
              <a:gd name="connsiteY9" fmla="*/ 133350 h 828675"/>
              <a:gd name="connsiteX10" fmla="*/ 28575 w 2619375"/>
              <a:gd name="connsiteY10" fmla="*/ 0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9375" h="828675">
                <a:moveTo>
                  <a:pt x="28575" y="0"/>
                </a:moveTo>
                <a:lnTo>
                  <a:pt x="0" y="495300"/>
                </a:lnTo>
                <a:lnTo>
                  <a:pt x="1304925" y="561975"/>
                </a:lnTo>
                <a:lnTo>
                  <a:pt x="1300163" y="609600"/>
                </a:lnTo>
                <a:lnTo>
                  <a:pt x="1362075" y="771525"/>
                </a:lnTo>
                <a:lnTo>
                  <a:pt x="2362200" y="828675"/>
                </a:lnTo>
                <a:lnTo>
                  <a:pt x="2524125" y="747712"/>
                </a:lnTo>
                <a:lnTo>
                  <a:pt x="2614613" y="581025"/>
                </a:lnTo>
                <a:lnTo>
                  <a:pt x="2619375" y="471487"/>
                </a:lnTo>
                <a:lnTo>
                  <a:pt x="2505075" y="133350"/>
                </a:lnTo>
                <a:lnTo>
                  <a:pt x="28575" y="0"/>
                </a:lnTo>
                <a:close/>
              </a:path>
            </a:pathLst>
          </a:custGeom>
          <a:solidFill>
            <a:srgbClr val="FF5050">
              <a:alpha val="25000"/>
            </a:srgbClr>
          </a:solidFill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7200900" y="2970839"/>
            <a:ext cx="189378" cy="319183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138324" y="1333726"/>
            <a:ext cx="2084983" cy="176451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rot="19225557">
            <a:off x="8104800" y="1293146"/>
            <a:ext cx="499088" cy="451632"/>
          </a:xfrm>
          <a:prstGeom prst="arc">
            <a:avLst>
              <a:gd name="adj1" fmla="val 16356835"/>
              <a:gd name="adj2" fmla="val 902515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42" idx="0"/>
          </p:cNvCxnSpPr>
          <p:nvPr/>
        </p:nvCxnSpPr>
        <p:spPr>
          <a:xfrm flipH="1" flipV="1">
            <a:off x="8566118" y="1392534"/>
            <a:ext cx="765443" cy="18083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 rot="4030429">
            <a:off x="8870067" y="3053096"/>
            <a:ext cx="499088" cy="451632"/>
          </a:xfrm>
          <a:prstGeom prst="arc">
            <a:avLst>
              <a:gd name="adj1" fmla="val 16356835"/>
              <a:gd name="adj2" fmla="val 902515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7854663" y="3454229"/>
            <a:ext cx="1311583" cy="6820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43"/>
          <p:cNvSpPr/>
          <p:nvPr/>
        </p:nvSpPr>
        <p:spPr>
          <a:xfrm rot="11376036" flipV="1">
            <a:off x="7557826" y="3451660"/>
            <a:ext cx="590074" cy="552688"/>
          </a:xfrm>
          <a:prstGeom prst="arc">
            <a:avLst>
              <a:gd name="adj1" fmla="val 16356835"/>
              <a:gd name="adj2" fmla="val 1432143"/>
            </a:avLst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884226" y="3040933"/>
            <a:ext cx="322218" cy="2995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en-US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Arc 48"/>
          <p:cNvSpPr/>
          <p:nvPr/>
        </p:nvSpPr>
        <p:spPr>
          <a:xfrm rot="8898663" flipH="1">
            <a:off x="8669385" y="3072243"/>
            <a:ext cx="608456" cy="1723870"/>
          </a:xfrm>
          <a:prstGeom prst="arc">
            <a:avLst>
              <a:gd name="adj1" fmla="val 15918482"/>
              <a:gd name="adj2" fmla="val 5438376"/>
            </a:avLst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9065121" y="4534938"/>
            <a:ext cx="298342" cy="2689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en-US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484620" y="5212080"/>
            <a:ext cx="692468" cy="3048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325665" y="5253118"/>
            <a:ext cx="2283155" cy="12660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 rot="175700">
            <a:off x="7289296" y="5409106"/>
            <a:ext cx="224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CONSTRUCTION AREA</a:t>
            </a:r>
          </a:p>
        </p:txBody>
      </p:sp>
      <p:sp>
        <p:nvSpPr>
          <p:cNvPr id="58" name="Rectangle 57"/>
          <p:cNvSpPr/>
          <p:nvPr/>
        </p:nvSpPr>
        <p:spPr>
          <a:xfrm rot="1921045">
            <a:off x="5002927" y="5088434"/>
            <a:ext cx="224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CONSTRUCTION AREA</a:t>
            </a:r>
          </a:p>
        </p:txBody>
      </p:sp>
      <p:sp>
        <p:nvSpPr>
          <p:cNvPr id="59" name="Rectangle 58"/>
          <p:cNvSpPr/>
          <p:nvPr/>
        </p:nvSpPr>
        <p:spPr>
          <a:xfrm rot="18582457">
            <a:off x="4046045" y="4112136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MAFFA 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 rot="193608">
            <a:off x="6414090" y="5001721"/>
            <a:ext cx="321284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TEMPORARY LOWER BUSWAY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 rot="214733">
            <a:off x="6725663" y="6020674"/>
            <a:ext cx="2655167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UPPER BUSWAY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759200" y="4095750"/>
            <a:ext cx="774700" cy="933450"/>
          </a:xfrm>
          <a:custGeom>
            <a:avLst/>
            <a:gdLst>
              <a:gd name="connsiteX0" fmla="*/ 774700 w 774700"/>
              <a:gd name="connsiteY0" fmla="*/ 558800 h 933450"/>
              <a:gd name="connsiteX1" fmla="*/ 685800 w 774700"/>
              <a:gd name="connsiteY1" fmla="*/ 723900 h 933450"/>
              <a:gd name="connsiteX2" fmla="*/ 425450 w 774700"/>
              <a:gd name="connsiteY2" fmla="*/ 933450 h 933450"/>
              <a:gd name="connsiteX3" fmla="*/ 374650 w 774700"/>
              <a:gd name="connsiteY3" fmla="*/ 882650 h 933450"/>
              <a:gd name="connsiteX4" fmla="*/ 0 w 774700"/>
              <a:gd name="connsiteY4" fmla="*/ 488950 h 933450"/>
              <a:gd name="connsiteX5" fmla="*/ 342900 w 774700"/>
              <a:gd name="connsiteY5" fmla="*/ 0 h 933450"/>
              <a:gd name="connsiteX6" fmla="*/ 774700 w 774700"/>
              <a:gd name="connsiteY6" fmla="*/ 55880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933450">
                <a:moveTo>
                  <a:pt x="774700" y="558800"/>
                </a:moveTo>
                <a:lnTo>
                  <a:pt x="685800" y="723900"/>
                </a:lnTo>
                <a:lnTo>
                  <a:pt x="425450" y="933450"/>
                </a:lnTo>
                <a:lnTo>
                  <a:pt x="374650" y="882650"/>
                </a:lnTo>
                <a:lnTo>
                  <a:pt x="0" y="488950"/>
                </a:lnTo>
                <a:lnTo>
                  <a:pt x="342900" y="0"/>
                </a:lnTo>
                <a:lnTo>
                  <a:pt x="774700" y="558800"/>
                </a:lnTo>
                <a:close/>
              </a:path>
            </a:pathLst>
          </a:custGeom>
          <a:solidFill>
            <a:srgbClr val="FF5050">
              <a:alpha val="25000"/>
            </a:srgbClr>
          </a:solidFill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lum bright="70000" contrast="-70000"/>
            <a:alphaModFix amt="70000"/>
          </a:blip>
          <a:stretch>
            <a:fillRect/>
          </a:stretch>
        </p:blipFill>
        <p:spPr>
          <a:xfrm>
            <a:off x="85376" y="91126"/>
            <a:ext cx="12016679" cy="66658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9"/>
          <p:cNvSpPr/>
          <p:nvPr/>
        </p:nvSpPr>
        <p:spPr>
          <a:xfrm>
            <a:off x="282352" y="204893"/>
            <a:ext cx="11617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Construction – Phase 2a – 2 weekends (6/30-7/1 &amp; 7/7-7/8)</a:t>
            </a:r>
            <a:endParaRPr lang="en-US" sz="32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3665" y="842849"/>
            <a:ext cx="8334477" cy="575749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7" name="Rectangle 96"/>
          <p:cNvSpPr/>
          <p:nvPr/>
        </p:nvSpPr>
        <p:spPr>
          <a:xfrm>
            <a:off x="282352" y="861788"/>
            <a:ext cx="327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Activities:</a:t>
            </a:r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Re-grade busway along Cambridge Street</a:t>
            </a:r>
          </a:p>
        </p:txBody>
      </p:sp>
      <p:sp>
        <p:nvSpPr>
          <p:cNvPr id="98" name="Rectangle 97"/>
          <p:cNvSpPr/>
          <p:nvPr/>
        </p:nvSpPr>
        <p:spPr>
          <a:xfrm>
            <a:off x="293781" y="1949571"/>
            <a:ext cx="34193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MBTA Service:</a:t>
            </a:r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Parking lot closed.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Relocated pick-up/drop-off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Lower busway service relocated to temp busway (routes 86, 91, 92 inbound, 93, and CT2).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Upper busway service relocated to new Lower </a:t>
            </a:r>
            <a:r>
              <a:rPr lang="en-US" sz="2000" dirty="0"/>
              <a:t>B</a:t>
            </a:r>
            <a:r>
              <a:rPr lang="en-US" sz="2000" dirty="0" smtClean="0"/>
              <a:t>usway 1 (routes 89, 90, 92 outbound, 95, 101, 104, 105, 109).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Station access from Cambridge Street west detoured.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496">
            <a:off x="4496659" y="2364936"/>
            <a:ext cx="5997782" cy="3969803"/>
          </a:xfrm>
          <a:prstGeom prst="rect">
            <a:avLst/>
          </a:prstGeom>
          <a:noFill/>
        </p:spPr>
      </p:pic>
      <p:sp>
        <p:nvSpPr>
          <p:cNvPr id="73" name="Rectangle 72"/>
          <p:cNvSpPr/>
          <p:nvPr/>
        </p:nvSpPr>
        <p:spPr>
          <a:xfrm rot="18268393">
            <a:off x="3966645" y="2406574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MAIN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 rot="3927813">
            <a:off x="8845103" y="4237068"/>
            <a:ext cx="2422493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CAMBRIDGE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686800" y="3360420"/>
            <a:ext cx="1706880" cy="3101340"/>
          </a:xfrm>
          <a:custGeom>
            <a:avLst/>
            <a:gdLst>
              <a:gd name="connsiteX0" fmla="*/ 0 w 1706880"/>
              <a:gd name="connsiteY0" fmla="*/ 0 h 3101340"/>
              <a:gd name="connsiteX1" fmla="*/ 792480 w 1706880"/>
              <a:gd name="connsiteY1" fmla="*/ 2019300 h 3101340"/>
              <a:gd name="connsiteX2" fmla="*/ 1082040 w 1706880"/>
              <a:gd name="connsiteY2" fmla="*/ 2011680 h 3101340"/>
              <a:gd name="connsiteX3" fmla="*/ 1196340 w 1706880"/>
              <a:gd name="connsiteY3" fmla="*/ 2339340 h 3101340"/>
              <a:gd name="connsiteX4" fmla="*/ 1196340 w 1706880"/>
              <a:gd name="connsiteY4" fmla="*/ 2491740 h 3101340"/>
              <a:gd name="connsiteX5" fmla="*/ 1173480 w 1706880"/>
              <a:gd name="connsiteY5" fmla="*/ 2545080 h 3101340"/>
              <a:gd name="connsiteX6" fmla="*/ 1127760 w 1706880"/>
              <a:gd name="connsiteY6" fmla="*/ 2590800 h 3101340"/>
              <a:gd name="connsiteX7" fmla="*/ 960120 w 1706880"/>
              <a:gd name="connsiteY7" fmla="*/ 2674620 h 3101340"/>
              <a:gd name="connsiteX8" fmla="*/ 746760 w 1706880"/>
              <a:gd name="connsiteY8" fmla="*/ 2682240 h 3101340"/>
              <a:gd name="connsiteX9" fmla="*/ 411480 w 1706880"/>
              <a:gd name="connsiteY9" fmla="*/ 2667000 h 3101340"/>
              <a:gd name="connsiteX10" fmla="*/ 381000 w 1706880"/>
              <a:gd name="connsiteY10" fmla="*/ 2933700 h 3101340"/>
              <a:gd name="connsiteX11" fmla="*/ 609600 w 1706880"/>
              <a:gd name="connsiteY11" fmla="*/ 2971800 h 3101340"/>
              <a:gd name="connsiteX12" fmla="*/ 632460 w 1706880"/>
              <a:gd name="connsiteY12" fmla="*/ 3070860 h 3101340"/>
              <a:gd name="connsiteX13" fmla="*/ 1120140 w 1706880"/>
              <a:gd name="connsiteY13" fmla="*/ 3101340 h 3101340"/>
              <a:gd name="connsiteX14" fmla="*/ 1706880 w 1706880"/>
              <a:gd name="connsiteY14" fmla="*/ 2819400 h 3101340"/>
              <a:gd name="connsiteX15" fmla="*/ 1684020 w 1706880"/>
              <a:gd name="connsiteY15" fmla="*/ 2750820 h 3101340"/>
              <a:gd name="connsiteX16" fmla="*/ 624840 w 1706880"/>
              <a:gd name="connsiteY16" fmla="*/ 182880 h 3101340"/>
              <a:gd name="connsiteX17" fmla="*/ 426720 w 1706880"/>
              <a:gd name="connsiteY17" fmla="*/ 30480 h 3101340"/>
              <a:gd name="connsiteX18" fmla="*/ 0 w 1706880"/>
              <a:gd name="connsiteY18" fmla="*/ 0 h 310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6880" h="3101340">
                <a:moveTo>
                  <a:pt x="0" y="0"/>
                </a:moveTo>
                <a:lnTo>
                  <a:pt x="792480" y="2019300"/>
                </a:lnTo>
                <a:lnTo>
                  <a:pt x="1082040" y="2011680"/>
                </a:lnTo>
                <a:lnTo>
                  <a:pt x="1196340" y="2339340"/>
                </a:lnTo>
                <a:lnTo>
                  <a:pt x="1196340" y="2491740"/>
                </a:lnTo>
                <a:lnTo>
                  <a:pt x="1173480" y="2545080"/>
                </a:lnTo>
                <a:lnTo>
                  <a:pt x="1127760" y="2590800"/>
                </a:lnTo>
                <a:lnTo>
                  <a:pt x="960120" y="2674620"/>
                </a:lnTo>
                <a:lnTo>
                  <a:pt x="746760" y="2682240"/>
                </a:lnTo>
                <a:lnTo>
                  <a:pt x="411480" y="2667000"/>
                </a:lnTo>
                <a:lnTo>
                  <a:pt x="381000" y="2933700"/>
                </a:lnTo>
                <a:lnTo>
                  <a:pt x="609600" y="2971800"/>
                </a:lnTo>
                <a:lnTo>
                  <a:pt x="632460" y="3070860"/>
                </a:lnTo>
                <a:lnTo>
                  <a:pt x="1120140" y="3101340"/>
                </a:lnTo>
                <a:lnTo>
                  <a:pt x="1706880" y="2819400"/>
                </a:lnTo>
                <a:lnTo>
                  <a:pt x="1684020" y="2750820"/>
                </a:lnTo>
                <a:lnTo>
                  <a:pt x="624840" y="182880"/>
                </a:lnTo>
                <a:lnTo>
                  <a:pt x="426720" y="30480"/>
                </a:lnTo>
                <a:lnTo>
                  <a:pt x="0" y="0"/>
                </a:lnTo>
                <a:close/>
              </a:path>
            </a:pathLst>
          </a:custGeom>
          <a:solidFill>
            <a:srgbClr val="FF5050">
              <a:alpha val="25000"/>
            </a:srgbClr>
          </a:solidFill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7200900" y="2970839"/>
            <a:ext cx="189378" cy="319183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00342" y="5269011"/>
            <a:ext cx="952934" cy="4840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26086" y="5324555"/>
            <a:ext cx="834457" cy="4278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179932" y="5638907"/>
            <a:ext cx="952934" cy="4840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305676" y="5694451"/>
            <a:ext cx="834457" cy="4278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9191625" y="3068539"/>
            <a:ext cx="1202055" cy="287506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7484667" y="2987506"/>
            <a:ext cx="1587250" cy="7344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7361607" y="1934464"/>
            <a:ext cx="478822" cy="38550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830903" y="1654175"/>
            <a:ext cx="189611" cy="29210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 rot="4035644">
            <a:off x="8260451" y="4206290"/>
            <a:ext cx="224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CONSTRUCTION AREA</a:t>
            </a:r>
          </a:p>
        </p:txBody>
      </p:sp>
      <p:sp>
        <p:nvSpPr>
          <p:cNvPr id="55" name="Rectangle 54"/>
          <p:cNvSpPr/>
          <p:nvPr/>
        </p:nvSpPr>
        <p:spPr>
          <a:xfrm rot="18582457">
            <a:off x="4046045" y="4112136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MAFFA 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 rot="19007257">
            <a:off x="6313876" y="1812258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MAFFA 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 rot="214733">
            <a:off x="5915943" y="5019043"/>
            <a:ext cx="2655167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LOWER BUSWAY 2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 rot="214733">
            <a:off x="5898716" y="5376551"/>
            <a:ext cx="2655167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LOWER BUSWAY 1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3759200" y="4095750"/>
            <a:ext cx="774700" cy="933450"/>
          </a:xfrm>
          <a:custGeom>
            <a:avLst/>
            <a:gdLst>
              <a:gd name="connsiteX0" fmla="*/ 774700 w 774700"/>
              <a:gd name="connsiteY0" fmla="*/ 558800 h 933450"/>
              <a:gd name="connsiteX1" fmla="*/ 685800 w 774700"/>
              <a:gd name="connsiteY1" fmla="*/ 723900 h 933450"/>
              <a:gd name="connsiteX2" fmla="*/ 425450 w 774700"/>
              <a:gd name="connsiteY2" fmla="*/ 933450 h 933450"/>
              <a:gd name="connsiteX3" fmla="*/ 374650 w 774700"/>
              <a:gd name="connsiteY3" fmla="*/ 882650 h 933450"/>
              <a:gd name="connsiteX4" fmla="*/ 0 w 774700"/>
              <a:gd name="connsiteY4" fmla="*/ 488950 h 933450"/>
              <a:gd name="connsiteX5" fmla="*/ 342900 w 774700"/>
              <a:gd name="connsiteY5" fmla="*/ 0 h 933450"/>
              <a:gd name="connsiteX6" fmla="*/ 774700 w 774700"/>
              <a:gd name="connsiteY6" fmla="*/ 55880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933450">
                <a:moveTo>
                  <a:pt x="774700" y="558800"/>
                </a:moveTo>
                <a:lnTo>
                  <a:pt x="685800" y="723900"/>
                </a:lnTo>
                <a:lnTo>
                  <a:pt x="425450" y="933450"/>
                </a:lnTo>
                <a:lnTo>
                  <a:pt x="374650" y="882650"/>
                </a:lnTo>
                <a:lnTo>
                  <a:pt x="0" y="488950"/>
                </a:lnTo>
                <a:lnTo>
                  <a:pt x="342900" y="0"/>
                </a:lnTo>
                <a:lnTo>
                  <a:pt x="774700" y="558800"/>
                </a:lnTo>
                <a:close/>
              </a:path>
            </a:pathLst>
          </a:custGeom>
          <a:solidFill>
            <a:srgbClr val="FF5050">
              <a:alpha val="25000"/>
            </a:srgbClr>
          </a:solidFill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87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lum bright="70000" contrast="-70000"/>
            <a:alphaModFix amt="70000"/>
          </a:blip>
          <a:stretch>
            <a:fillRect/>
          </a:stretch>
        </p:blipFill>
        <p:spPr>
          <a:xfrm>
            <a:off x="85376" y="91126"/>
            <a:ext cx="12016679" cy="66658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Rectangle 39"/>
          <p:cNvSpPr/>
          <p:nvPr/>
        </p:nvSpPr>
        <p:spPr>
          <a:xfrm>
            <a:off x="282352" y="204893"/>
            <a:ext cx="11069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Construction – Phase 3 – 10 weeks (July 14 – September 22)</a:t>
            </a:r>
            <a:endParaRPr lang="en-US" sz="32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3665" y="842849"/>
            <a:ext cx="8334477" cy="575749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7" name="Rectangle 96"/>
          <p:cNvSpPr/>
          <p:nvPr/>
        </p:nvSpPr>
        <p:spPr>
          <a:xfrm>
            <a:off x="282352" y="861788"/>
            <a:ext cx="327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Activities:</a:t>
            </a:r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Reconstruct parking lot perimeter</a:t>
            </a:r>
          </a:p>
        </p:txBody>
      </p:sp>
      <p:sp>
        <p:nvSpPr>
          <p:cNvPr id="98" name="Rectangle 97"/>
          <p:cNvSpPr/>
          <p:nvPr/>
        </p:nvSpPr>
        <p:spPr>
          <a:xfrm>
            <a:off x="271054" y="1891363"/>
            <a:ext cx="341931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MBTA Service:</a:t>
            </a:r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Parking reduced by 60%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222 to 88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Relocated parking lot entry and exit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Pick-up/drop-off area re-opened.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Lower busway service relocated to Lower Busway 1 (routes 86, 91, 92 inbound, 93, and CT2).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Upper Busway Service Restored (routes </a:t>
            </a:r>
            <a:r>
              <a:rPr lang="en-US" sz="2000" dirty="0"/>
              <a:t>89, 90, 92 outbound, 95, 101, 104, 105, 109</a:t>
            </a:r>
            <a:r>
              <a:rPr lang="en-US" sz="2000" dirty="0" smtClean="0"/>
              <a:t>).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9394">
            <a:off x="4488981" y="2410636"/>
            <a:ext cx="5871567" cy="386374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938713" y="3328988"/>
            <a:ext cx="2462212" cy="1938337"/>
          </a:xfrm>
          <a:custGeom>
            <a:avLst/>
            <a:gdLst>
              <a:gd name="connsiteX0" fmla="*/ 2462212 w 2462212"/>
              <a:gd name="connsiteY0" fmla="*/ 28575 h 1938337"/>
              <a:gd name="connsiteX1" fmla="*/ 1624012 w 2462212"/>
              <a:gd name="connsiteY1" fmla="*/ 0 h 1938337"/>
              <a:gd name="connsiteX2" fmla="*/ 1219200 w 2462212"/>
              <a:gd name="connsiteY2" fmla="*/ 19050 h 1938337"/>
              <a:gd name="connsiteX3" fmla="*/ 152400 w 2462212"/>
              <a:gd name="connsiteY3" fmla="*/ 1343025 h 1938337"/>
              <a:gd name="connsiteX4" fmla="*/ 0 w 2462212"/>
              <a:gd name="connsiteY4" fmla="*/ 1733550 h 1938337"/>
              <a:gd name="connsiteX5" fmla="*/ 1247775 w 2462212"/>
              <a:gd name="connsiteY5" fmla="*/ 1895475 h 1938337"/>
              <a:gd name="connsiteX6" fmla="*/ 2233612 w 2462212"/>
              <a:gd name="connsiteY6" fmla="*/ 1938337 h 1938337"/>
              <a:gd name="connsiteX7" fmla="*/ 2243137 w 2462212"/>
              <a:gd name="connsiteY7" fmla="*/ 1657350 h 1938337"/>
              <a:gd name="connsiteX8" fmla="*/ 1762125 w 2462212"/>
              <a:gd name="connsiteY8" fmla="*/ 1633537 h 1938337"/>
              <a:gd name="connsiteX9" fmla="*/ 1824037 w 2462212"/>
              <a:gd name="connsiteY9" fmla="*/ 442912 h 1938337"/>
              <a:gd name="connsiteX10" fmla="*/ 2447925 w 2462212"/>
              <a:gd name="connsiteY10" fmla="*/ 466725 h 1938337"/>
              <a:gd name="connsiteX11" fmla="*/ 2462212 w 2462212"/>
              <a:gd name="connsiteY11" fmla="*/ 28575 h 193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62212" h="1938337">
                <a:moveTo>
                  <a:pt x="2462212" y="28575"/>
                </a:moveTo>
                <a:lnTo>
                  <a:pt x="1624012" y="0"/>
                </a:lnTo>
                <a:lnTo>
                  <a:pt x="1219200" y="19050"/>
                </a:lnTo>
                <a:lnTo>
                  <a:pt x="152400" y="1343025"/>
                </a:lnTo>
                <a:lnTo>
                  <a:pt x="0" y="1733550"/>
                </a:lnTo>
                <a:lnTo>
                  <a:pt x="1247775" y="1895475"/>
                </a:lnTo>
                <a:lnTo>
                  <a:pt x="2233612" y="1938337"/>
                </a:lnTo>
                <a:lnTo>
                  <a:pt x="2243137" y="1657350"/>
                </a:lnTo>
                <a:lnTo>
                  <a:pt x="1762125" y="1633537"/>
                </a:lnTo>
                <a:lnTo>
                  <a:pt x="1824037" y="442912"/>
                </a:lnTo>
                <a:lnTo>
                  <a:pt x="2447925" y="466725"/>
                </a:lnTo>
                <a:lnTo>
                  <a:pt x="2462212" y="28575"/>
                </a:lnTo>
                <a:close/>
              </a:path>
            </a:pathLst>
          </a:custGeom>
          <a:solidFill>
            <a:srgbClr val="FF5050">
              <a:alpha val="25000"/>
            </a:srgbClr>
          </a:solidFill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267575" y="3376613"/>
            <a:ext cx="2176463" cy="1976437"/>
          </a:xfrm>
          <a:custGeom>
            <a:avLst/>
            <a:gdLst>
              <a:gd name="connsiteX0" fmla="*/ 390525 w 2176463"/>
              <a:gd name="connsiteY0" fmla="*/ 0 h 1976437"/>
              <a:gd name="connsiteX1" fmla="*/ 371475 w 2176463"/>
              <a:gd name="connsiteY1" fmla="*/ 433387 h 1976437"/>
              <a:gd name="connsiteX2" fmla="*/ 1343025 w 2176463"/>
              <a:gd name="connsiteY2" fmla="*/ 481012 h 1976437"/>
              <a:gd name="connsiteX3" fmla="*/ 1276350 w 2176463"/>
              <a:gd name="connsiteY3" fmla="*/ 1685925 h 1976437"/>
              <a:gd name="connsiteX4" fmla="*/ 19050 w 2176463"/>
              <a:gd name="connsiteY4" fmla="*/ 1624012 h 1976437"/>
              <a:gd name="connsiteX5" fmla="*/ 0 w 2176463"/>
              <a:gd name="connsiteY5" fmla="*/ 1885950 h 1976437"/>
              <a:gd name="connsiteX6" fmla="*/ 2124075 w 2176463"/>
              <a:gd name="connsiteY6" fmla="*/ 1976437 h 1976437"/>
              <a:gd name="connsiteX7" fmla="*/ 2176463 w 2176463"/>
              <a:gd name="connsiteY7" fmla="*/ 1404937 h 1976437"/>
              <a:gd name="connsiteX8" fmla="*/ 1638300 w 2176463"/>
              <a:gd name="connsiteY8" fmla="*/ 195262 h 1976437"/>
              <a:gd name="connsiteX9" fmla="*/ 1414463 w 2176463"/>
              <a:gd name="connsiteY9" fmla="*/ 52387 h 1976437"/>
              <a:gd name="connsiteX10" fmla="*/ 1319213 w 2176463"/>
              <a:gd name="connsiteY10" fmla="*/ 38100 h 1976437"/>
              <a:gd name="connsiteX11" fmla="*/ 390525 w 2176463"/>
              <a:gd name="connsiteY11" fmla="*/ 0 h 197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6463" h="1976437">
                <a:moveTo>
                  <a:pt x="390525" y="0"/>
                </a:moveTo>
                <a:lnTo>
                  <a:pt x="371475" y="433387"/>
                </a:lnTo>
                <a:lnTo>
                  <a:pt x="1343025" y="481012"/>
                </a:lnTo>
                <a:lnTo>
                  <a:pt x="1276350" y="1685925"/>
                </a:lnTo>
                <a:lnTo>
                  <a:pt x="19050" y="1624012"/>
                </a:lnTo>
                <a:lnTo>
                  <a:pt x="0" y="1885950"/>
                </a:lnTo>
                <a:lnTo>
                  <a:pt x="2124075" y="1976437"/>
                </a:lnTo>
                <a:lnTo>
                  <a:pt x="2176463" y="1404937"/>
                </a:lnTo>
                <a:lnTo>
                  <a:pt x="1638300" y="195262"/>
                </a:lnTo>
                <a:lnTo>
                  <a:pt x="1414463" y="52387"/>
                </a:lnTo>
                <a:lnTo>
                  <a:pt x="1319213" y="38100"/>
                </a:lnTo>
                <a:lnTo>
                  <a:pt x="390525" y="0"/>
                </a:lnTo>
                <a:close/>
              </a:path>
            </a:pathLst>
          </a:custGeom>
          <a:solidFill>
            <a:srgbClr val="FF5050">
              <a:alpha val="25000"/>
            </a:srgbClr>
          </a:solidFill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241777" y="5662393"/>
            <a:ext cx="863874" cy="3117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302227" y="5706268"/>
            <a:ext cx="2314848" cy="11599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539081" y="5325269"/>
            <a:ext cx="719528" cy="33907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 rot="18700125">
            <a:off x="4893940" y="4067767"/>
            <a:ext cx="224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CONSTRUCTION AREA</a:t>
            </a:r>
          </a:p>
        </p:txBody>
      </p:sp>
      <p:sp>
        <p:nvSpPr>
          <p:cNvPr id="51" name="Rectangle 50"/>
          <p:cNvSpPr/>
          <p:nvPr/>
        </p:nvSpPr>
        <p:spPr>
          <a:xfrm rot="3977513">
            <a:off x="7939638" y="4178031"/>
            <a:ext cx="2022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CONSTRUCTION AREA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5795">
            <a:off x="6768325" y="3826984"/>
            <a:ext cx="1791991" cy="1159670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 flipH="1">
            <a:off x="7167447" y="4774406"/>
            <a:ext cx="73934" cy="124330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62" idx="7"/>
          </p:cNvCxnSpPr>
          <p:nvPr/>
        </p:nvCxnSpPr>
        <p:spPr>
          <a:xfrm flipV="1">
            <a:off x="5977525" y="1333727"/>
            <a:ext cx="2245782" cy="180362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 rot="19225557">
            <a:off x="8077675" y="1309929"/>
            <a:ext cx="499088" cy="451632"/>
          </a:xfrm>
          <a:prstGeom prst="arc">
            <a:avLst>
              <a:gd name="adj1" fmla="val 16356835"/>
              <a:gd name="adj2" fmla="val 902515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stCxn id="59" idx="0"/>
            <a:endCxn id="54" idx="2"/>
          </p:cNvCxnSpPr>
          <p:nvPr/>
        </p:nvCxnSpPr>
        <p:spPr>
          <a:xfrm flipH="1" flipV="1">
            <a:off x="8552564" y="1432897"/>
            <a:ext cx="657735" cy="155701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rc 58"/>
          <p:cNvSpPr/>
          <p:nvPr/>
        </p:nvSpPr>
        <p:spPr>
          <a:xfrm rot="4030429">
            <a:off x="8748805" y="2842130"/>
            <a:ext cx="499088" cy="451632"/>
          </a:xfrm>
          <a:prstGeom prst="arc">
            <a:avLst>
              <a:gd name="adj1" fmla="val 16356835"/>
              <a:gd name="adj2" fmla="val 902515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flipH="1" flipV="1">
            <a:off x="7733401" y="3243263"/>
            <a:ext cx="1311583" cy="6820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c 60"/>
          <p:cNvSpPr/>
          <p:nvPr/>
        </p:nvSpPr>
        <p:spPr>
          <a:xfrm rot="11376036" flipV="1">
            <a:off x="7436564" y="3240694"/>
            <a:ext cx="590074" cy="552688"/>
          </a:xfrm>
          <a:prstGeom prst="arc">
            <a:avLst>
              <a:gd name="adj1" fmla="val 16356835"/>
              <a:gd name="adj2" fmla="val 1432143"/>
            </a:avLst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702495" y="3093480"/>
            <a:ext cx="322218" cy="2995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en-US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3" name="Oval 62"/>
          <p:cNvSpPr/>
          <p:nvPr/>
        </p:nvSpPr>
        <p:spPr>
          <a:xfrm>
            <a:off x="7390818" y="3838718"/>
            <a:ext cx="322218" cy="2995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en-US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9" name="Straight Connector 28"/>
          <p:cNvCxnSpPr>
            <a:stCxn id="63" idx="0"/>
          </p:cNvCxnSpPr>
          <p:nvPr/>
        </p:nvCxnSpPr>
        <p:spPr>
          <a:xfrm flipV="1">
            <a:off x="7551927" y="3360645"/>
            <a:ext cx="25659" cy="47807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rc 63"/>
          <p:cNvSpPr/>
          <p:nvPr/>
        </p:nvSpPr>
        <p:spPr>
          <a:xfrm rot="20583560">
            <a:off x="7079170" y="3146734"/>
            <a:ext cx="499088" cy="451632"/>
          </a:xfrm>
          <a:prstGeom prst="arc">
            <a:avLst>
              <a:gd name="adj1" fmla="val 17809265"/>
              <a:gd name="adj2" fmla="val 902515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H="1" flipV="1">
            <a:off x="6953250" y="3131767"/>
            <a:ext cx="429302" cy="1654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 rot="18268393">
            <a:off x="3966645" y="2406574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MAIN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 rot="18582457">
            <a:off x="4046045" y="4112136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MAFFA 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4806950" y="4029289"/>
            <a:ext cx="650875" cy="784011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 rot="3927813">
            <a:off x="8845103" y="4237068"/>
            <a:ext cx="2422493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CAMBRIDGE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9007257">
            <a:off x="6313876" y="1812258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MAFFA 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 rot="162443">
            <a:off x="6979378" y="5439660"/>
            <a:ext cx="2655167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LOWER BUSWAY 1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 rot="153411">
            <a:off x="6859940" y="5919192"/>
            <a:ext cx="2655167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UPPER BUSWAY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6131">
            <a:off x="3677313" y="4025333"/>
            <a:ext cx="904355" cy="1201308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H="1">
            <a:off x="6069808" y="2837943"/>
            <a:ext cx="845518" cy="47352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rc 67"/>
          <p:cNvSpPr/>
          <p:nvPr/>
        </p:nvSpPr>
        <p:spPr>
          <a:xfrm rot="10800000">
            <a:off x="6702572" y="2540416"/>
            <a:ext cx="613356" cy="590501"/>
          </a:xfrm>
          <a:prstGeom prst="arc">
            <a:avLst>
              <a:gd name="adj1" fmla="val 16242076"/>
              <a:gd name="adj2" fmla="val 21378759"/>
            </a:avLst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776828" y="3393046"/>
            <a:ext cx="1252004" cy="162711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787711" y="5073344"/>
            <a:ext cx="37671" cy="35467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859352" y="5435327"/>
            <a:ext cx="1460103" cy="73941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3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lum bright="70000" contrast="-70000"/>
            <a:alphaModFix amt="70000"/>
          </a:blip>
          <a:stretch>
            <a:fillRect/>
          </a:stretch>
        </p:blipFill>
        <p:spPr>
          <a:xfrm>
            <a:off x="85376" y="91126"/>
            <a:ext cx="12016679" cy="6665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3665" y="842849"/>
            <a:ext cx="8334477" cy="575749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5116">
            <a:off x="4066043" y="2401725"/>
            <a:ext cx="6579847" cy="403259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282352" y="204893"/>
            <a:ext cx="11069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Construction – Phase 4 – 4 weeks (September 23 – October 21)</a:t>
            </a:r>
            <a:endParaRPr lang="en-US" sz="3200" dirty="0"/>
          </a:p>
        </p:txBody>
      </p:sp>
      <p:sp>
        <p:nvSpPr>
          <p:cNvPr id="97" name="Rectangle 96"/>
          <p:cNvSpPr/>
          <p:nvPr/>
        </p:nvSpPr>
        <p:spPr>
          <a:xfrm>
            <a:off x="282352" y="861788"/>
            <a:ext cx="3277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Activities:</a:t>
            </a:r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Reconstruct parking lot interior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Regrade Upper Busway entry and exit</a:t>
            </a:r>
          </a:p>
        </p:txBody>
      </p:sp>
      <p:sp>
        <p:nvSpPr>
          <p:cNvPr id="98" name="Rectangle 97"/>
          <p:cNvSpPr/>
          <p:nvPr/>
        </p:nvSpPr>
        <p:spPr>
          <a:xfrm>
            <a:off x="271054" y="2432459"/>
            <a:ext cx="34193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MBTA Service:</a:t>
            </a:r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Parking lot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Lower busway service relocated to Lower Busway 2 (routes 86, 91, 92 inbound, 93, and CT2).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Upper Busway Service relocated to Lower Busway 1 (routes </a:t>
            </a:r>
            <a:r>
              <a:rPr lang="en-US" sz="2000" dirty="0"/>
              <a:t>89, 90, 92 outbound, 95, 101, 104, 105, 109</a:t>
            </a:r>
            <a:r>
              <a:rPr lang="en-US" sz="20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Station access detoured from Maffa Way and Cambridge </a:t>
            </a:r>
            <a:r>
              <a:rPr lang="en-US" sz="2000" dirty="0" smtClean="0"/>
              <a:t>Street </a:t>
            </a:r>
            <a:r>
              <a:rPr lang="en-US" sz="2000" dirty="0" smtClean="0"/>
              <a:t>west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73" name="Rectangle 72"/>
          <p:cNvSpPr/>
          <p:nvPr/>
        </p:nvSpPr>
        <p:spPr>
          <a:xfrm rot="18268393">
            <a:off x="3966645" y="2406574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MAIN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258609" y="5657995"/>
            <a:ext cx="885141" cy="5953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592720" y="5317165"/>
            <a:ext cx="689704" cy="35194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 rot="198140">
            <a:off x="6566589" y="4151311"/>
            <a:ext cx="2136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CONSTRUCTION </a:t>
            </a:r>
            <a:r>
              <a:rPr lang="en-US" dirty="0" smtClean="0">
                <a:solidFill>
                  <a:srgbClr val="FF0000"/>
                </a:solidFill>
              </a:rPr>
              <a:t>ARA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18582457">
            <a:off x="4046045" y="4112136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MAFFA 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 rot="3927813">
            <a:off x="8845103" y="4237068"/>
            <a:ext cx="2422493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CAMBRIDGE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435600" y="3314700"/>
            <a:ext cx="4070350" cy="1885950"/>
          </a:xfrm>
          <a:custGeom>
            <a:avLst/>
            <a:gdLst>
              <a:gd name="connsiteX0" fmla="*/ 1250950 w 4070350"/>
              <a:gd name="connsiteY0" fmla="*/ 31750 h 1885950"/>
              <a:gd name="connsiteX1" fmla="*/ 44450 w 4070350"/>
              <a:gd name="connsiteY1" fmla="*/ 1390650 h 1885950"/>
              <a:gd name="connsiteX2" fmla="*/ 0 w 4070350"/>
              <a:gd name="connsiteY2" fmla="*/ 1460500 h 1885950"/>
              <a:gd name="connsiteX3" fmla="*/ 25400 w 4070350"/>
              <a:gd name="connsiteY3" fmla="*/ 1543050 h 1885950"/>
              <a:gd name="connsiteX4" fmla="*/ 63500 w 4070350"/>
              <a:gd name="connsiteY4" fmla="*/ 1606550 h 1885950"/>
              <a:gd name="connsiteX5" fmla="*/ 120650 w 4070350"/>
              <a:gd name="connsiteY5" fmla="*/ 1644650 h 1885950"/>
              <a:gd name="connsiteX6" fmla="*/ 3778250 w 4070350"/>
              <a:gd name="connsiteY6" fmla="*/ 1885950 h 1885950"/>
              <a:gd name="connsiteX7" fmla="*/ 3867150 w 4070350"/>
              <a:gd name="connsiteY7" fmla="*/ 1873250 h 1885950"/>
              <a:gd name="connsiteX8" fmla="*/ 3975100 w 4070350"/>
              <a:gd name="connsiteY8" fmla="*/ 1816100 h 1885950"/>
              <a:gd name="connsiteX9" fmla="*/ 4025900 w 4070350"/>
              <a:gd name="connsiteY9" fmla="*/ 1758950 h 1885950"/>
              <a:gd name="connsiteX10" fmla="*/ 4057650 w 4070350"/>
              <a:gd name="connsiteY10" fmla="*/ 1619250 h 1885950"/>
              <a:gd name="connsiteX11" fmla="*/ 4070350 w 4070350"/>
              <a:gd name="connsiteY11" fmla="*/ 1530350 h 1885950"/>
              <a:gd name="connsiteX12" fmla="*/ 3549650 w 4070350"/>
              <a:gd name="connsiteY12" fmla="*/ 273050 h 1885950"/>
              <a:gd name="connsiteX13" fmla="*/ 3492500 w 4070350"/>
              <a:gd name="connsiteY13" fmla="*/ 215900 h 1885950"/>
              <a:gd name="connsiteX14" fmla="*/ 3390900 w 4070350"/>
              <a:gd name="connsiteY14" fmla="*/ 158750 h 1885950"/>
              <a:gd name="connsiteX15" fmla="*/ 3314700 w 4070350"/>
              <a:gd name="connsiteY15" fmla="*/ 139700 h 1885950"/>
              <a:gd name="connsiteX16" fmla="*/ 3263900 w 4070350"/>
              <a:gd name="connsiteY16" fmla="*/ 127000 h 1885950"/>
              <a:gd name="connsiteX17" fmla="*/ 1371600 w 4070350"/>
              <a:gd name="connsiteY17" fmla="*/ 0 h 1885950"/>
              <a:gd name="connsiteX18" fmla="*/ 1250950 w 4070350"/>
              <a:gd name="connsiteY18" fmla="*/ 31750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70350" h="1885950">
                <a:moveTo>
                  <a:pt x="1250950" y="31750"/>
                </a:moveTo>
                <a:lnTo>
                  <a:pt x="44450" y="1390650"/>
                </a:lnTo>
                <a:lnTo>
                  <a:pt x="0" y="1460500"/>
                </a:lnTo>
                <a:lnTo>
                  <a:pt x="25400" y="1543050"/>
                </a:lnTo>
                <a:lnTo>
                  <a:pt x="63500" y="1606550"/>
                </a:lnTo>
                <a:lnTo>
                  <a:pt x="120650" y="1644650"/>
                </a:lnTo>
                <a:lnTo>
                  <a:pt x="3778250" y="1885950"/>
                </a:lnTo>
                <a:lnTo>
                  <a:pt x="3867150" y="1873250"/>
                </a:lnTo>
                <a:lnTo>
                  <a:pt x="3975100" y="1816100"/>
                </a:lnTo>
                <a:lnTo>
                  <a:pt x="4025900" y="1758950"/>
                </a:lnTo>
                <a:lnTo>
                  <a:pt x="4057650" y="1619250"/>
                </a:lnTo>
                <a:lnTo>
                  <a:pt x="4070350" y="1530350"/>
                </a:lnTo>
                <a:lnTo>
                  <a:pt x="3549650" y="273050"/>
                </a:lnTo>
                <a:lnTo>
                  <a:pt x="3492500" y="215900"/>
                </a:lnTo>
                <a:lnTo>
                  <a:pt x="3390900" y="158750"/>
                </a:lnTo>
                <a:lnTo>
                  <a:pt x="3314700" y="139700"/>
                </a:lnTo>
                <a:lnTo>
                  <a:pt x="3263900" y="127000"/>
                </a:lnTo>
                <a:lnTo>
                  <a:pt x="1371600" y="0"/>
                </a:lnTo>
                <a:lnTo>
                  <a:pt x="1250950" y="31750"/>
                </a:lnTo>
                <a:close/>
              </a:path>
            </a:pathLst>
          </a:custGeom>
          <a:solidFill>
            <a:srgbClr val="FF5050">
              <a:alpha val="25000"/>
            </a:srgbClr>
          </a:solidFill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313351" y="5299257"/>
            <a:ext cx="3243399" cy="20649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96150" y="5722348"/>
            <a:ext cx="2466975" cy="16410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772025" y="5267325"/>
            <a:ext cx="2247900" cy="1119188"/>
          </a:xfrm>
          <a:custGeom>
            <a:avLst/>
            <a:gdLst>
              <a:gd name="connsiteX0" fmla="*/ 114300 w 2247900"/>
              <a:gd name="connsiteY0" fmla="*/ 9525 h 1119188"/>
              <a:gd name="connsiteX1" fmla="*/ 0 w 2247900"/>
              <a:gd name="connsiteY1" fmla="*/ 166688 h 1119188"/>
              <a:gd name="connsiteX2" fmla="*/ 1800225 w 2247900"/>
              <a:gd name="connsiteY2" fmla="*/ 1085850 h 1119188"/>
              <a:gd name="connsiteX3" fmla="*/ 2228850 w 2247900"/>
              <a:gd name="connsiteY3" fmla="*/ 1119188 h 1119188"/>
              <a:gd name="connsiteX4" fmla="*/ 2247900 w 2247900"/>
              <a:gd name="connsiteY4" fmla="*/ 671513 h 1119188"/>
              <a:gd name="connsiteX5" fmla="*/ 1890713 w 2247900"/>
              <a:gd name="connsiteY5" fmla="*/ 652463 h 1119188"/>
              <a:gd name="connsiteX6" fmla="*/ 671513 w 2247900"/>
              <a:gd name="connsiteY6" fmla="*/ 38100 h 1119188"/>
              <a:gd name="connsiteX7" fmla="*/ 538163 w 2247900"/>
              <a:gd name="connsiteY7" fmla="*/ 0 h 1119188"/>
              <a:gd name="connsiteX8" fmla="*/ 114300 w 2247900"/>
              <a:gd name="connsiteY8" fmla="*/ 9525 h 111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7900" h="1119188">
                <a:moveTo>
                  <a:pt x="114300" y="9525"/>
                </a:moveTo>
                <a:lnTo>
                  <a:pt x="0" y="166688"/>
                </a:lnTo>
                <a:lnTo>
                  <a:pt x="1800225" y="1085850"/>
                </a:lnTo>
                <a:lnTo>
                  <a:pt x="2228850" y="1119188"/>
                </a:lnTo>
                <a:lnTo>
                  <a:pt x="2247900" y="671513"/>
                </a:lnTo>
                <a:lnTo>
                  <a:pt x="1890713" y="652463"/>
                </a:lnTo>
                <a:lnTo>
                  <a:pt x="671513" y="38100"/>
                </a:lnTo>
                <a:lnTo>
                  <a:pt x="538163" y="0"/>
                </a:lnTo>
                <a:lnTo>
                  <a:pt x="114300" y="9525"/>
                </a:lnTo>
                <a:close/>
              </a:path>
            </a:pathLst>
          </a:custGeom>
          <a:solidFill>
            <a:srgbClr val="FF5050">
              <a:alpha val="25000"/>
            </a:srgbClr>
          </a:solidFill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777288" y="5905500"/>
            <a:ext cx="1714500" cy="647700"/>
          </a:xfrm>
          <a:custGeom>
            <a:avLst/>
            <a:gdLst>
              <a:gd name="connsiteX0" fmla="*/ 23812 w 1714500"/>
              <a:gd name="connsiteY0" fmla="*/ 147638 h 647700"/>
              <a:gd name="connsiteX1" fmla="*/ 0 w 1714500"/>
              <a:gd name="connsiteY1" fmla="*/ 590550 h 647700"/>
              <a:gd name="connsiteX2" fmla="*/ 1019175 w 1714500"/>
              <a:gd name="connsiteY2" fmla="*/ 647700 h 647700"/>
              <a:gd name="connsiteX3" fmla="*/ 1714500 w 1714500"/>
              <a:gd name="connsiteY3" fmla="*/ 376238 h 647700"/>
              <a:gd name="connsiteX4" fmla="*/ 1562100 w 1714500"/>
              <a:gd name="connsiteY4" fmla="*/ 0 h 647700"/>
              <a:gd name="connsiteX5" fmla="*/ 966787 w 1714500"/>
              <a:gd name="connsiteY5" fmla="*/ 209550 h 647700"/>
              <a:gd name="connsiteX6" fmla="*/ 23812 w 1714500"/>
              <a:gd name="connsiteY6" fmla="*/ 147638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4500" h="647700">
                <a:moveTo>
                  <a:pt x="23812" y="147638"/>
                </a:moveTo>
                <a:lnTo>
                  <a:pt x="0" y="590550"/>
                </a:lnTo>
                <a:lnTo>
                  <a:pt x="1019175" y="647700"/>
                </a:lnTo>
                <a:lnTo>
                  <a:pt x="1714500" y="376238"/>
                </a:lnTo>
                <a:lnTo>
                  <a:pt x="1562100" y="0"/>
                </a:lnTo>
                <a:lnTo>
                  <a:pt x="966787" y="209550"/>
                </a:lnTo>
                <a:lnTo>
                  <a:pt x="23812" y="147638"/>
                </a:lnTo>
                <a:close/>
              </a:path>
            </a:pathLst>
          </a:custGeom>
          <a:solidFill>
            <a:srgbClr val="FF5050">
              <a:alpha val="25000"/>
            </a:srgbClr>
          </a:solidFill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rot="1375572">
            <a:off x="4795201" y="5594322"/>
            <a:ext cx="224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CONSTRUCTION AREA</a:t>
            </a:r>
          </a:p>
        </p:txBody>
      </p:sp>
      <p:sp>
        <p:nvSpPr>
          <p:cNvPr id="50" name="Rectangle 49"/>
          <p:cNvSpPr/>
          <p:nvPr/>
        </p:nvSpPr>
        <p:spPr>
          <a:xfrm rot="20713650">
            <a:off x="8702255" y="6091678"/>
            <a:ext cx="1791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CONSTRUCTION AREA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4774152" y="4954863"/>
            <a:ext cx="150273" cy="36230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9707880" y="5814060"/>
            <a:ext cx="609600" cy="19812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362700" y="5669109"/>
            <a:ext cx="874274" cy="5323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8588717" y="5921164"/>
            <a:ext cx="1068669" cy="7344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8510226" y="5905500"/>
            <a:ext cx="210801" cy="45028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7200900" y="6312235"/>
            <a:ext cx="1466092" cy="7344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086853" y="5009221"/>
            <a:ext cx="1209436" cy="65988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7236975" y="5317165"/>
            <a:ext cx="59175" cy="95013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 rot="19007257">
            <a:off x="6313876" y="1812258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MAFFA 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 rot="214733">
            <a:off x="6970043" y="5120643"/>
            <a:ext cx="2655167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LOWER BUSWAY 2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 rot="214733">
            <a:off x="6952816" y="5478151"/>
            <a:ext cx="2655167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LOWER BUSWAY 1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6131">
            <a:off x="3677313" y="4025333"/>
            <a:ext cx="904355" cy="1201308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H="1">
            <a:off x="6069808" y="2837943"/>
            <a:ext cx="845518" cy="47352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924425" y="3393046"/>
            <a:ext cx="1104408" cy="148375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lum bright="70000" contrast="-70000"/>
            <a:alphaModFix amt="70000"/>
          </a:blip>
          <a:stretch>
            <a:fillRect/>
          </a:stretch>
        </p:blipFill>
        <p:spPr>
          <a:xfrm>
            <a:off x="85376" y="91126"/>
            <a:ext cx="12016679" cy="6665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3665" y="842849"/>
            <a:ext cx="8334477" cy="575749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5116">
            <a:off x="4066043" y="2401725"/>
            <a:ext cx="6579847" cy="403259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282352" y="204893"/>
            <a:ext cx="11069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Construction – Fina</a:t>
            </a:r>
            <a:r>
              <a:rPr lang="en-US" sz="3200" b="1" u="sng" dirty="0"/>
              <a:t>l</a:t>
            </a:r>
            <a:r>
              <a:rPr lang="en-US" sz="3200" b="1" u="sng" dirty="0" smtClean="0"/>
              <a:t> Condition</a:t>
            </a:r>
            <a:endParaRPr lang="en-US" sz="3200" dirty="0"/>
          </a:p>
        </p:txBody>
      </p:sp>
      <p:sp>
        <p:nvSpPr>
          <p:cNvPr id="97" name="Rectangle 96"/>
          <p:cNvSpPr/>
          <p:nvPr/>
        </p:nvSpPr>
        <p:spPr>
          <a:xfrm>
            <a:off x="282352" y="760188"/>
            <a:ext cx="327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Activities:</a:t>
            </a:r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Work complete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218367" y="1435100"/>
            <a:ext cx="341931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MBTA Service:</a:t>
            </a:r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Parking lot re-opened with 197 spaces available.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Parking lot accessed via Beacham Street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All 3 busways operational with some bus berth relocations.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Routes 89, 91, and CT2 relocated to Upper Busway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Routes 104, 105, 109 relocated to Lower Busway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Routes, 90, 92, and 93 relocated to Lower Busway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73" name="Rectangle 72"/>
          <p:cNvSpPr/>
          <p:nvPr/>
        </p:nvSpPr>
        <p:spPr>
          <a:xfrm rot="18268393">
            <a:off x="3966645" y="2406574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MAIN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18582457">
            <a:off x="4046045" y="4112136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MAFFA 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 rot="3927813">
            <a:off x="8845103" y="4237068"/>
            <a:ext cx="2422493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CAMBRIDGE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 rot="19007257">
            <a:off x="6313876" y="1812258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MAFFA 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 rot="214733">
            <a:off x="7366313" y="2916421"/>
            <a:ext cx="1828169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BEACHAM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 rot="214733">
            <a:off x="6952816" y="5478151"/>
            <a:ext cx="2655167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LOWER BUSWAY 1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313351" y="5299257"/>
            <a:ext cx="3243399" cy="20649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296150" y="5722348"/>
            <a:ext cx="2466975" cy="16410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288496" y="5667375"/>
            <a:ext cx="860447" cy="4671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567364" y="5304020"/>
            <a:ext cx="733845" cy="36811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200900" y="2970839"/>
            <a:ext cx="189378" cy="319183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 rot="214733">
            <a:off x="6825952" y="5976158"/>
            <a:ext cx="2655167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UPPER BUSWAY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434250" y="3297386"/>
            <a:ext cx="322218" cy="2995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en-US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611110" y="2974014"/>
            <a:ext cx="31115" cy="315954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7568338" y="3596952"/>
            <a:ext cx="17372" cy="33588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 rot="214733">
            <a:off x="6985085" y="5094386"/>
            <a:ext cx="2655167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LOWER BUSWAY 2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 rot="1937156">
            <a:off x="4780788" y="2486738"/>
            <a:ext cx="1828169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BEACHAM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6131">
            <a:off x="3677313" y="4025333"/>
            <a:ext cx="904355" cy="12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70000" contrast="-70000"/>
            <a:alphaModFix amt="70000"/>
          </a:blip>
          <a:stretch>
            <a:fillRect/>
          </a:stretch>
        </p:blipFill>
        <p:spPr>
          <a:xfrm>
            <a:off x="85376" y="91126"/>
            <a:ext cx="12016679" cy="66658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56369" y="225335"/>
            <a:ext cx="11043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Public Communications Strategy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760285" y="921144"/>
            <a:ext cx="88017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MBTA Flyer Drops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Prior to and during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MBTA Alerts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Text Message Alerts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Email Alerts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MBTA 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Project Specific Site is Currently Active (</a:t>
            </a:r>
            <a:r>
              <a:rPr lang="en-US" sz="2400" u="sng" dirty="0" smtClean="0">
                <a:hlinkClick r:id="rId4"/>
              </a:rPr>
              <a:t>https</a:t>
            </a:r>
            <a:r>
              <a:rPr lang="en-US" sz="2400" u="sng" dirty="0">
                <a:hlinkClick r:id="rId4"/>
              </a:rPr>
              <a:t>://</a:t>
            </a:r>
            <a:r>
              <a:rPr lang="en-US" sz="2400" u="sng" dirty="0" smtClean="0">
                <a:hlinkClick r:id="rId4"/>
              </a:rPr>
              <a:t>www.mbta.com/projects/sullivan-square-lower-busway-and-parking-lot-reconstruction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Informational Graphic Displays on Site </a:t>
            </a:r>
          </a:p>
        </p:txBody>
      </p:sp>
    </p:spTree>
    <p:extLst>
      <p:ext uri="{BB962C8B-B14F-4D97-AF65-F5344CB8AC3E}">
        <p14:creationId xmlns:p14="http://schemas.microsoft.com/office/powerpoint/2010/main" val="19375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70000" contrast="-70000"/>
            <a:alphaModFix amt="70000"/>
          </a:blip>
          <a:stretch>
            <a:fillRect/>
          </a:stretch>
        </p:blipFill>
        <p:spPr>
          <a:xfrm>
            <a:off x="85376" y="91126"/>
            <a:ext cx="12016679" cy="66658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482752" y="2362228"/>
            <a:ext cx="62835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/>
              <a:t>QUESTIONS?</a:t>
            </a:r>
            <a:endParaRPr lang="en-US" sz="6000" b="1" dirty="0"/>
          </a:p>
          <a:p>
            <a:r>
              <a:rPr lang="en-US" sz="3600" b="1" dirty="0"/>
              <a:t>o</a:t>
            </a:r>
            <a:r>
              <a:rPr lang="en-US" sz="3600" b="1" dirty="0" smtClean="0"/>
              <a:t>r send questions to:  sullivanquestions@mbta.com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33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lum bright="70000" contrast="-70000"/>
            <a:alphaModFix amt="70000"/>
          </a:blip>
          <a:stretch>
            <a:fillRect/>
          </a:stretch>
        </p:blipFill>
        <p:spPr>
          <a:xfrm>
            <a:off x="85376" y="63694"/>
            <a:ext cx="12016679" cy="66658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335729" y="1355042"/>
            <a:ext cx="4165600" cy="203132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Project Proponent:   </a:t>
            </a:r>
            <a:r>
              <a:rPr lang="en-US" dirty="0" smtClean="0"/>
              <a:t>Wynn Development</a:t>
            </a:r>
          </a:p>
          <a:p>
            <a:r>
              <a:rPr lang="en-US" b="1" dirty="0" smtClean="0"/>
              <a:t>Developer/Funding:  </a:t>
            </a:r>
            <a:r>
              <a:rPr lang="en-US" dirty="0" smtClean="0"/>
              <a:t>Wynn Development</a:t>
            </a:r>
          </a:p>
          <a:p>
            <a:r>
              <a:rPr lang="en-US" b="1" dirty="0"/>
              <a:t>Contractor:  </a:t>
            </a:r>
            <a:r>
              <a:rPr lang="en-US" dirty="0"/>
              <a:t>D.W. White Construction</a:t>
            </a:r>
          </a:p>
          <a:p>
            <a:r>
              <a:rPr lang="en-US" b="1" dirty="0" smtClean="0"/>
              <a:t>Designers:  </a:t>
            </a:r>
            <a:r>
              <a:rPr lang="en-US" dirty="0" smtClean="0"/>
              <a:t>AECOM/Howard Stein Hudson</a:t>
            </a:r>
          </a:p>
          <a:p>
            <a:r>
              <a:rPr lang="en-US" b="1" dirty="0" smtClean="0"/>
              <a:t>Construction Cost:  </a:t>
            </a:r>
            <a:r>
              <a:rPr lang="en-US" dirty="0" smtClean="0"/>
              <a:t>$4.5M</a:t>
            </a:r>
          </a:p>
          <a:p>
            <a:r>
              <a:rPr lang="en-US" b="1" dirty="0" smtClean="0"/>
              <a:t>Start Date:  </a:t>
            </a:r>
            <a:r>
              <a:rPr lang="en-US" dirty="0" smtClean="0"/>
              <a:t>April, 2018 </a:t>
            </a:r>
          </a:p>
          <a:p>
            <a:r>
              <a:rPr lang="en-US" b="1" dirty="0" smtClean="0"/>
              <a:t>Completion Date: </a:t>
            </a:r>
            <a:r>
              <a:rPr lang="en-US" dirty="0" smtClean="0"/>
              <a:t>October, 2018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E46910-E065-4449-BFB1-9DBAB36094DD}"/>
              </a:ext>
            </a:extLst>
          </p:cNvPr>
          <p:cNvSpPr txBox="1"/>
          <p:nvPr/>
        </p:nvSpPr>
        <p:spPr>
          <a:xfrm>
            <a:off x="1662099" y="155655"/>
            <a:ext cx="10208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MBTA Sullivan Square Station</a:t>
            </a:r>
          </a:p>
          <a:p>
            <a:r>
              <a:rPr lang="en-US" sz="3600" b="1" dirty="0" smtClean="0"/>
              <a:t>Lower Busway &amp; Parking Lot Reconstruction</a:t>
            </a:r>
            <a:endParaRPr lang="en-US" sz="3600" b="1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03" y="1477324"/>
            <a:ext cx="6477000" cy="48019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t="29970" r="79647" b="21379"/>
          <a:stretch/>
        </p:blipFill>
        <p:spPr>
          <a:xfrm>
            <a:off x="458567" y="201726"/>
            <a:ext cx="1165432" cy="1304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888" y="3471926"/>
            <a:ext cx="4003553" cy="28073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23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bright="70000" contrast="-70000"/>
            <a:alphaModFix amt="70000"/>
          </a:blip>
          <a:stretch>
            <a:fillRect/>
          </a:stretch>
        </p:blipFill>
        <p:spPr>
          <a:xfrm>
            <a:off x="85376" y="91126"/>
            <a:ext cx="12016679" cy="6665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0" y="1018936"/>
            <a:ext cx="8896446" cy="53494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t="29970" r="79647" b="21379"/>
          <a:stretch/>
        </p:blipFill>
        <p:spPr>
          <a:xfrm>
            <a:off x="5819878" y="5034133"/>
            <a:ext cx="566724" cy="63419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 rot="18074143">
            <a:off x="3127921" y="3549219"/>
            <a:ext cx="370433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MAIN STREET (MYSTIC AVE)</a:t>
            </a:r>
            <a:endParaRPr lang="en-US" sz="1200" b="1" cap="none" spc="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18611199">
            <a:off x="3425261" y="4290614"/>
            <a:ext cx="370433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MAFFA WAY (BROADWAY)</a:t>
            </a:r>
            <a:endParaRPr lang="en-US" sz="1200" b="1" cap="none" spc="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3906130">
            <a:off x="5280461" y="3990432"/>
            <a:ext cx="370433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CAMBRIDGE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rot="1526112">
            <a:off x="1904281" y="3009671"/>
            <a:ext cx="370433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BEACHAM STREET</a:t>
            </a:r>
          </a:p>
        </p:txBody>
      </p:sp>
      <p:sp>
        <p:nvSpPr>
          <p:cNvPr id="28" name="Rectangle 27"/>
          <p:cNvSpPr/>
          <p:nvPr/>
        </p:nvSpPr>
        <p:spPr>
          <a:xfrm rot="20244973">
            <a:off x="6245399" y="1381100"/>
            <a:ext cx="370433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RUTHERFORD AVE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rot="3036233">
            <a:off x="6538018" y="2355301"/>
            <a:ext cx="370433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 rot="19750083">
            <a:off x="6261732" y="3507727"/>
            <a:ext cx="370433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SPICE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817879">
            <a:off x="1677007" y="1336755"/>
            <a:ext cx="370433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RUTHERFORD AVE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rot="1167006">
            <a:off x="1515578" y="1606181"/>
            <a:ext cx="370433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ALFORD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21241238">
            <a:off x="4274221" y="5725507"/>
            <a:ext cx="370433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INTERSTATE 93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 rot="440056">
            <a:off x="7216129" y="5105815"/>
            <a:ext cx="370433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I-93 N OFFRAMP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5" name="Right Arrow 34"/>
          <p:cNvSpPr/>
          <p:nvPr/>
        </p:nvSpPr>
        <p:spPr>
          <a:xfrm rot="12127037">
            <a:off x="1749489" y="1396582"/>
            <a:ext cx="1105906" cy="8135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 rot="1327037">
            <a:off x="1952116" y="1660887"/>
            <a:ext cx="127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NORTH TO EVERETT</a:t>
            </a:r>
            <a:endParaRPr lang="en-US" sz="1400" b="1" dirty="0"/>
          </a:p>
        </p:txBody>
      </p:sp>
      <p:sp>
        <p:nvSpPr>
          <p:cNvPr id="19" name="Right Arrow 18"/>
          <p:cNvSpPr/>
          <p:nvPr/>
        </p:nvSpPr>
        <p:spPr>
          <a:xfrm rot="20134253">
            <a:off x="8686662" y="1189915"/>
            <a:ext cx="1105906" cy="8135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20272031">
            <a:off x="8619755" y="1343607"/>
            <a:ext cx="127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SOUTH TO BOSTON</a:t>
            </a:r>
            <a:endParaRPr lang="en-US" sz="1400" b="1" dirty="0"/>
          </a:p>
        </p:txBody>
      </p:sp>
      <p:sp>
        <p:nvSpPr>
          <p:cNvPr id="21" name="Right Arrow 20"/>
          <p:cNvSpPr/>
          <p:nvPr/>
        </p:nvSpPr>
        <p:spPr>
          <a:xfrm rot="8310847">
            <a:off x="2534558" y="5373800"/>
            <a:ext cx="1105906" cy="8135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9110847">
            <a:off x="2573860" y="5419998"/>
            <a:ext cx="127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WEST TO SOMERVILLE</a:t>
            </a:r>
            <a:endParaRPr lang="en-US" sz="1400" b="1" dirty="0"/>
          </a:p>
        </p:txBody>
      </p:sp>
      <p:sp>
        <p:nvSpPr>
          <p:cNvPr id="37" name="Right Arrow 36"/>
          <p:cNvSpPr/>
          <p:nvPr/>
        </p:nvSpPr>
        <p:spPr>
          <a:xfrm rot="3700654">
            <a:off x="7374369" y="5365263"/>
            <a:ext cx="1105906" cy="8135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3838432">
            <a:off x="7284312" y="5518955"/>
            <a:ext cx="127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WEST TO CAMBRIDGE</a:t>
            </a:r>
            <a:endParaRPr lang="en-US" sz="1400" b="1" dirty="0"/>
          </a:p>
        </p:txBody>
      </p:sp>
      <p:sp>
        <p:nvSpPr>
          <p:cNvPr id="39" name="Rectangle 38"/>
          <p:cNvSpPr/>
          <p:nvPr/>
        </p:nvSpPr>
        <p:spPr>
          <a:xfrm rot="20639126">
            <a:off x="6131950" y="987429"/>
            <a:ext cx="1233248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MAIN STREET</a:t>
            </a:r>
            <a:endParaRPr lang="en-US" sz="1200" b="1" cap="none" spc="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2352" y="204893"/>
            <a:ext cx="9044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Project Location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616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70000" contrast="-70000"/>
            <a:alphaModFix amt="70000"/>
          </a:blip>
          <a:stretch>
            <a:fillRect/>
          </a:stretch>
        </p:blipFill>
        <p:spPr>
          <a:xfrm>
            <a:off x="85376" y="89527"/>
            <a:ext cx="12016679" cy="6665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1018936"/>
            <a:ext cx="8896446" cy="53494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Freeform 3"/>
          <p:cNvSpPr/>
          <p:nvPr/>
        </p:nvSpPr>
        <p:spPr>
          <a:xfrm>
            <a:off x="4970067" y="3741252"/>
            <a:ext cx="2039371" cy="467296"/>
          </a:xfrm>
          <a:custGeom>
            <a:avLst/>
            <a:gdLst>
              <a:gd name="connsiteX0" fmla="*/ 1955720 w 2039371"/>
              <a:gd name="connsiteY0" fmla="*/ 288454 h 467296"/>
              <a:gd name="connsiteX1" fmla="*/ 775942 w 2039371"/>
              <a:gd name="connsiteY1" fmla="*/ 294223 h 467296"/>
              <a:gd name="connsiteX2" fmla="*/ 86536 w 2039371"/>
              <a:gd name="connsiteY2" fmla="*/ 0 h 467296"/>
              <a:gd name="connsiteX3" fmla="*/ 0 w 2039371"/>
              <a:gd name="connsiteY3" fmla="*/ 181726 h 467296"/>
              <a:gd name="connsiteX4" fmla="*/ 738443 w 2039371"/>
              <a:gd name="connsiteY4" fmla="*/ 464411 h 467296"/>
              <a:gd name="connsiteX5" fmla="*/ 2039371 w 2039371"/>
              <a:gd name="connsiteY5" fmla="*/ 467296 h 467296"/>
              <a:gd name="connsiteX6" fmla="*/ 1955720 w 2039371"/>
              <a:gd name="connsiteY6" fmla="*/ 288454 h 46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9371" h="467296">
                <a:moveTo>
                  <a:pt x="1955720" y="288454"/>
                </a:moveTo>
                <a:lnTo>
                  <a:pt x="775942" y="294223"/>
                </a:lnTo>
                <a:lnTo>
                  <a:pt x="86536" y="0"/>
                </a:lnTo>
                <a:lnTo>
                  <a:pt x="0" y="181726"/>
                </a:lnTo>
                <a:lnTo>
                  <a:pt x="738443" y="464411"/>
                </a:lnTo>
                <a:lnTo>
                  <a:pt x="2039371" y="467296"/>
                </a:lnTo>
                <a:lnTo>
                  <a:pt x="1955720" y="288454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t="29970" r="79647" b="21379"/>
          <a:stretch/>
        </p:blipFill>
        <p:spPr>
          <a:xfrm>
            <a:off x="5819878" y="5034133"/>
            <a:ext cx="566724" cy="63419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 rot="18074143">
            <a:off x="3127921" y="3549219"/>
            <a:ext cx="370433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MAIN STREET (MYSTIC AVE)</a:t>
            </a:r>
            <a:endParaRPr lang="en-US" sz="1200" b="1" cap="none" spc="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3906130">
            <a:off x="5280461" y="3990432"/>
            <a:ext cx="370433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CAMBRIDGE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rot="1526112">
            <a:off x="1904281" y="3009671"/>
            <a:ext cx="370433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BEACHAM STREET</a:t>
            </a:r>
          </a:p>
        </p:txBody>
      </p:sp>
      <p:sp>
        <p:nvSpPr>
          <p:cNvPr id="28" name="Rectangle 27"/>
          <p:cNvSpPr/>
          <p:nvPr/>
        </p:nvSpPr>
        <p:spPr>
          <a:xfrm rot="20244973">
            <a:off x="6245399" y="1381100"/>
            <a:ext cx="370433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RUTHERFORD AVE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rot="3036233">
            <a:off x="6538018" y="2355301"/>
            <a:ext cx="370433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 rot="19750083">
            <a:off x="6261732" y="3507727"/>
            <a:ext cx="370433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SPICE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817879">
            <a:off x="1677007" y="1336755"/>
            <a:ext cx="370433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RUTHERFORD AVE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rot="1167006">
            <a:off x="1515578" y="1606181"/>
            <a:ext cx="370433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ALFORD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21241238">
            <a:off x="4274221" y="5725507"/>
            <a:ext cx="370433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INTERSTATE 93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 rot="440056">
            <a:off x="7216129" y="5105815"/>
            <a:ext cx="370433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I-93 N OFFRAMP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5" name="Right Arrow 34"/>
          <p:cNvSpPr/>
          <p:nvPr/>
        </p:nvSpPr>
        <p:spPr>
          <a:xfrm rot="12127037">
            <a:off x="1749489" y="1396582"/>
            <a:ext cx="1105906" cy="8135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 rot="1327037">
            <a:off x="1952116" y="1660887"/>
            <a:ext cx="127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NORTH TO EVERETT</a:t>
            </a:r>
            <a:endParaRPr lang="en-US" sz="1400" b="1" dirty="0"/>
          </a:p>
        </p:txBody>
      </p:sp>
      <p:sp>
        <p:nvSpPr>
          <p:cNvPr id="19" name="Right Arrow 18"/>
          <p:cNvSpPr/>
          <p:nvPr/>
        </p:nvSpPr>
        <p:spPr>
          <a:xfrm rot="20134253">
            <a:off x="8686662" y="1189915"/>
            <a:ext cx="1105906" cy="8135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20272031">
            <a:off x="8619755" y="1343607"/>
            <a:ext cx="127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SOUTH TO BOSTON</a:t>
            </a:r>
            <a:endParaRPr lang="en-US" sz="1400" b="1" dirty="0"/>
          </a:p>
        </p:txBody>
      </p:sp>
      <p:sp>
        <p:nvSpPr>
          <p:cNvPr id="21" name="Right Arrow 20"/>
          <p:cNvSpPr/>
          <p:nvPr/>
        </p:nvSpPr>
        <p:spPr>
          <a:xfrm rot="8310847">
            <a:off x="2534558" y="5373800"/>
            <a:ext cx="1105906" cy="8135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9110847">
            <a:off x="2573860" y="5419998"/>
            <a:ext cx="127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WEST TO SOMERVILLE</a:t>
            </a:r>
            <a:endParaRPr lang="en-US" sz="1400" b="1" dirty="0"/>
          </a:p>
        </p:txBody>
      </p:sp>
      <p:sp>
        <p:nvSpPr>
          <p:cNvPr id="37" name="Right Arrow 36"/>
          <p:cNvSpPr/>
          <p:nvPr/>
        </p:nvSpPr>
        <p:spPr>
          <a:xfrm rot="3700654">
            <a:off x="7374369" y="5365263"/>
            <a:ext cx="1105906" cy="8135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3838432">
            <a:off x="7284312" y="5518955"/>
            <a:ext cx="127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WEST TO CAMBRIDGE</a:t>
            </a:r>
            <a:endParaRPr lang="en-US" sz="1400" b="1" dirty="0"/>
          </a:p>
        </p:txBody>
      </p:sp>
      <p:sp>
        <p:nvSpPr>
          <p:cNvPr id="39" name="Rectangle 38"/>
          <p:cNvSpPr/>
          <p:nvPr/>
        </p:nvSpPr>
        <p:spPr>
          <a:xfrm rot="20639126">
            <a:off x="6131950" y="987429"/>
            <a:ext cx="1233248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MAIN STREET</a:t>
            </a:r>
            <a:endParaRPr lang="en-US" sz="1200" b="1" cap="none" spc="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 rot="18611199">
            <a:off x="3425261" y="4290614"/>
            <a:ext cx="3704338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MAFFA WAY (BROADWAY)</a:t>
            </a:r>
            <a:endParaRPr lang="en-US" sz="1200" b="1" cap="none" spc="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2352" y="204893"/>
            <a:ext cx="9044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Project Location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65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lum bright="70000" contrast="-70000"/>
            <a:alphaModFix amt="70000"/>
          </a:blip>
          <a:stretch>
            <a:fillRect/>
          </a:stretch>
        </p:blipFill>
        <p:spPr>
          <a:xfrm>
            <a:off x="85376" y="91126"/>
            <a:ext cx="12016679" cy="6665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108" y="1129554"/>
            <a:ext cx="7833335" cy="541130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82352" y="204893"/>
            <a:ext cx="9044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Existing Operations</a:t>
            </a:r>
            <a:endParaRPr lang="en-US" sz="3200" dirty="0"/>
          </a:p>
        </p:txBody>
      </p:sp>
      <p:pic>
        <p:nvPicPr>
          <p:cNvPr id="17" name="Picture 10" descr="Image result for mbta sulliva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99" y="3848078"/>
            <a:ext cx="3594113" cy="2695585"/>
          </a:xfrm>
          <a:prstGeom prst="rect">
            <a:avLst/>
          </a:prstGeom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 rot="19809709">
            <a:off x="9990946" y="2787781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SPICE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 rot="574315">
            <a:off x="10454370" y="5259398"/>
            <a:ext cx="1914675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I-93 N</a:t>
            </a:r>
          </a:p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OFFRAMP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 rot="1780476">
            <a:off x="3749249" y="2031535"/>
            <a:ext cx="1762241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BEACHAM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 rot="18268393">
            <a:off x="4205182" y="2644686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MAIN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 rot="164786">
            <a:off x="6550656" y="3435331"/>
            <a:ext cx="2672970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MBTA BUS ONLY AREA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 rot="164600">
            <a:off x="6708477" y="5435838"/>
            <a:ext cx="2672970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MBTA LOWER BUSWAY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164600">
            <a:off x="6672044" y="5949092"/>
            <a:ext cx="2672970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MBTA UPPER BUSWAY</a:t>
            </a:r>
          </a:p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(BELOW INTERSTATE 93)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 rot="19007257">
            <a:off x="6598142" y="2022475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MAFFA 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 rot="164786">
            <a:off x="6640516" y="4394721"/>
            <a:ext cx="2672970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MBTA PARKING LOT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8461386">
            <a:off x="3520799" y="2897089"/>
            <a:ext cx="4448547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CITY OF BOSTON PARKING LOTS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 rot="18582457">
            <a:off x="4271626" y="4446414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MAFFA 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 rot="3927813">
            <a:off x="9063940" y="4748372"/>
            <a:ext cx="2422493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CAMBRIDGE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43761" y="871588"/>
            <a:ext cx="36041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Station 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Parking capacity of 222 spaces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130% daily utilization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Nearly 8,000 bus boardings each weekday (5</a:t>
            </a:r>
            <a:r>
              <a:rPr lang="en-US" baseline="30000" dirty="0" smtClean="0"/>
              <a:t>th</a:t>
            </a:r>
            <a:r>
              <a:rPr lang="en-US" dirty="0" smtClean="0"/>
              <a:t> busiest bus station).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 600 buses for 12 routes serve Sullivan each weekday.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Between 2009 and 2012, ridership on local bus routes increased by 20%.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13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lum bright="70000" contrast="-70000"/>
            <a:alphaModFix amt="70000"/>
          </a:blip>
          <a:stretch>
            <a:fillRect/>
          </a:stretch>
        </p:blipFill>
        <p:spPr>
          <a:xfrm>
            <a:off x="85376" y="91126"/>
            <a:ext cx="12016679" cy="6665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108" y="1129554"/>
            <a:ext cx="7833335" cy="541130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82352" y="204893"/>
            <a:ext cx="9044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Existing Operations – Parking Services</a:t>
            </a:r>
            <a:endParaRPr lang="en-US" sz="3200" dirty="0"/>
          </a:p>
        </p:txBody>
      </p:sp>
      <p:pic>
        <p:nvPicPr>
          <p:cNvPr id="17" name="Picture 10" descr="Image result for mbta sulliva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99" y="3848078"/>
            <a:ext cx="3594113" cy="2695585"/>
          </a:xfrm>
          <a:prstGeom prst="rect">
            <a:avLst/>
          </a:prstGeom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 rot="19809709">
            <a:off x="9990946" y="2787781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SPICE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 rot="574315">
            <a:off x="10454370" y="5259398"/>
            <a:ext cx="1914675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I-93 N</a:t>
            </a:r>
          </a:p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OFFRAMP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 rot="1780476">
            <a:off x="3749249" y="2031535"/>
            <a:ext cx="1762241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BEACHAM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 rot="18268393">
            <a:off x="4205182" y="2644686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MAIN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 rot="18582457">
            <a:off x="4271626" y="4446414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MAFFA 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 rot="164786">
            <a:off x="6550656" y="3435331"/>
            <a:ext cx="2672970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MBTA BUS ONLY AREA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 rot="19007257">
            <a:off x="6598142" y="2022475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MAFFA 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 rot="164786">
            <a:off x="6640516" y="4394721"/>
            <a:ext cx="2672970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MBTA PARKING LOT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8461386">
            <a:off x="3520799" y="2897089"/>
            <a:ext cx="4448547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CITY OF BOSTON PARKING LOTS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Arc 18"/>
          <p:cNvSpPr/>
          <p:nvPr/>
        </p:nvSpPr>
        <p:spPr>
          <a:xfrm rot="17950393">
            <a:off x="5770346" y="3665540"/>
            <a:ext cx="590259" cy="471961"/>
          </a:xfrm>
          <a:prstGeom prst="arc">
            <a:avLst>
              <a:gd name="adj1" fmla="val 16200000"/>
              <a:gd name="adj2" fmla="val 2419726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310927" y="3802222"/>
            <a:ext cx="101282" cy="86689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648582" y="3741934"/>
            <a:ext cx="298342" cy="2689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en-US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 rot="3927813">
            <a:off x="9063940" y="4748372"/>
            <a:ext cx="2422493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CAMBRIDGE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 rot="164600">
            <a:off x="6708477" y="5435838"/>
            <a:ext cx="2672970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MBTA LOWER BUSWAY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 rot="164600">
            <a:off x="6672044" y="5949092"/>
            <a:ext cx="2672970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MBTA UPPER BUSWAY</a:t>
            </a:r>
          </a:p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(BELOW INTERSTATE 93)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503734" y="1180363"/>
            <a:ext cx="2198909" cy="2527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PARKING MOVEMENTS</a:t>
            </a:r>
            <a:endParaRPr lang="en-US" sz="16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Oval 41"/>
          <p:cNvSpPr/>
          <p:nvPr/>
        </p:nvSpPr>
        <p:spPr>
          <a:xfrm>
            <a:off x="4065385" y="1144167"/>
            <a:ext cx="322218" cy="2995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en-US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Oval 44"/>
          <p:cNvSpPr/>
          <p:nvPr/>
        </p:nvSpPr>
        <p:spPr>
          <a:xfrm>
            <a:off x="9070975" y="4542724"/>
            <a:ext cx="298342" cy="2689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en-US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Arc 45"/>
          <p:cNvSpPr/>
          <p:nvPr/>
        </p:nvSpPr>
        <p:spPr>
          <a:xfrm rot="8898663" flipH="1">
            <a:off x="8672507" y="3209300"/>
            <a:ext cx="570230" cy="1548257"/>
          </a:xfrm>
          <a:prstGeom prst="arc">
            <a:avLst>
              <a:gd name="adj1" fmla="val 16190946"/>
              <a:gd name="adj2" fmla="val 5157560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7173394" y="3260725"/>
            <a:ext cx="1440076" cy="4756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1088908">
            <a:off x="6912027" y="2690978"/>
            <a:ext cx="590259" cy="569971"/>
          </a:xfrm>
          <a:prstGeom prst="arc">
            <a:avLst>
              <a:gd name="adj1" fmla="val 16055839"/>
              <a:gd name="adj2" fmla="val 2640340"/>
            </a:avLst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43761" y="871588"/>
            <a:ext cx="36041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Station 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Parking capacity of 222 spaces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130% daily utilization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Nearly 8,000 bus boardings each weekday (5</a:t>
            </a:r>
            <a:r>
              <a:rPr lang="en-US" baseline="30000" dirty="0" smtClean="0"/>
              <a:t>th</a:t>
            </a:r>
            <a:r>
              <a:rPr lang="en-US" dirty="0" smtClean="0"/>
              <a:t> busiest bus station).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 600 buses for 12 routes serve Sullivan each weekday.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Between 2009 and 2012, ridership on local bus routes increased by 20%.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74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lum bright="70000" contrast="-70000"/>
            <a:alphaModFix amt="70000"/>
          </a:blip>
          <a:stretch>
            <a:fillRect/>
          </a:stretch>
        </p:blipFill>
        <p:spPr>
          <a:xfrm>
            <a:off x="85376" y="91126"/>
            <a:ext cx="12016679" cy="6665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108" y="1129554"/>
            <a:ext cx="7833335" cy="541130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82352" y="204893"/>
            <a:ext cx="9044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Existing Operations – Bus Operations</a:t>
            </a:r>
            <a:endParaRPr lang="en-US" sz="3200" dirty="0"/>
          </a:p>
        </p:txBody>
      </p:sp>
      <p:pic>
        <p:nvPicPr>
          <p:cNvPr id="17" name="Picture 10" descr="Image result for mbta sulliva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99" y="3848078"/>
            <a:ext cx="3594113" cy="2695585"/>
          </a:xfrm>
          <a:prstGeom prst="rect">
            <a:avLst/>
          </a:prstGeom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 rot="19809709">
            <a:off x="9990946" y="2787781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SPICE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 rot="574315">
            <a:off x="10454370" y="5259398"/>
            <a:ext cx="1914675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I-93 N</a:t>
            </a:r>
          </a:p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OFFRAMP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 rot="3927813">
            <a:off x="9063940" y="4748372"/>
            <a:ext cx="2422493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CAMBRIDGE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 rot="1780476">
            <a:off x="3749249" y="2031535"/>
            <a:ext cx="1762241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BEACHAM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 rot="18268393">
            <a:off x="4205182" y="2644686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MAIN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 rot="18582457">
            <a:off x="4271626" y="4446414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MAFFA 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 rot="164786">
            <a:off x="6550656" y="3435331"/>
            <a:ext cx="2672970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MBTA BUS ONLY AREA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 rot="164600">
            <a:off x="6708477" y="5435838"/>
            <a:ext cx="2672970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MBTA LOWER BUSWAY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164600">
            <a:off x="6672044" y="5949092"/>
            <a:ext cx="2672970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MBTA UPPER BUSWAY</a:t>
            </a:r>
          </a:p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(BELOW INTERSTATE 93)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 rot="19007257">
            <a:off x="6598142" y="2022475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MAFFA 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 rot="164786">
            <a:off x="6640516" y="4394721"/>
            <a:ext cx="2672970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MBTA PARKING LOT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8461386">
            <a:off x="3520799" y="2897089"/>
            <a:ext cx="4448547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CITY OF BOSTON PARKING LOTS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27599" y="5183369"/>
            <a:ext cx="322218" cy="299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7" name="Arc 26"/>
          <p:cNvSpPr/>
          <p:nvPr/>
        </p:nvSpPr>
        <p:spPr>
          <a:xfrm rot="12431638">
            <a:off x="4417115" y="5261357"/>
            <a:ext cx="1545850" cy="1160021"/>
          </a:xfrm>
          <a:prstGeom prst="arc">
            <a:avLst>
              <a:gd name="adj1" fmla="val 1387731"/>
              <a:gd name="adj2" fmla="val 4395178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118593" y="2725092"/>
            <a:ext cx="322218" cy="299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9" name="Arc 28"/>
          <p:cNvSpPr/>
          <p:nvPr/>
        </p:nvSpPr>
        <p:spPr>
          <a:xfrm rot="20817121">
            <a:off x="8002673" y="2644217"/>
            <a:ext cx="1301019" cy="993375"/>
          </a:xfrm>
          <a:prstGeom prst="arc">
            <a:avLst>
              <a:gd name="adj1" fmla="val 140788"/>
              <a:gd name="adj2" fmla="val 2840429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777524" y="3634777"/>
            <a:ext cx="322218" cy="299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31" name="Arc 30"/>
          <p:cNvSpPr/>
          <p:nvPr/>
        </p:nvSpPr>
        <p:spPr>
          <a:xfrm rot="4681699" flipH="1">
            <a:off x="8878080" y="3601334"/>
            <a:ext cx="1206171" cy="1182515"/>
          </a:xfrm>
          <a:prstGeom prst="arc">
            <a:avLst>
              <a:gd name="adj1" fmla="val 18815032"/>
              <a:gd name="adj2" fmla="val 515245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424025" y="3570120"/>
            <a:ext cx="322218" cy="299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40" name="Arc 39"/>
          <p:cNvSpPr/>
          <p:nvPr/>
        </p:nvSpPr>
        <p:spPr>
          <a:xfrm rot="9738519" flipV="1">
            <a:off x="5785644" y="3658210"/>
            <a:ext cx="2149724" cy="1627763"/>
          </a:xfrm>
          <a:prstGeom prst="arc">
            <a:avLst>
              <a:gd name="adj1" fmla="val 16960019"/>
              <a:gd name="adj2" fmla="val 20154515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rot="11276932" flipV="1">
            <a:off x="6109731" y="3348436"/>
            <a:ext cx="2299860" cy="3091627"/>
          </a:xfrm>
          <a:prstGeom prst="arc">
            <a:avLst>
              <a:gd name="adj1" fmla="val 18841325"/>
              <a:gd name="adj2" fmla="val 21119029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98682" y="3131711"/>
            <a:ext cx="322218" cy="299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44" name="Arc 43"/>
          <p:cNvSpPr/>
          <p:nvPr/>
        </p:nvSpPr>
        <p:spPr>
          <a:xfrm rot="9285213">
            <a:off x="6723769" y="2559035"/>
            <a:ext cx="943200" cy="993375"/>
          </a:xfrm>
          <a:prstGeom prst="arc">
            <a:avLst>
              <a:gd name="adj1" fmla="val 847717"/>
              <a:gd name="adj2" fmla="val 4645434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6122461" y="3101297"/>
            <a:ext cx="476197" cy="14061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4503734" y="1564815"/>
            <a:ext cx="1765452" cy="2527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 MOVEMENTS</a:t>
            </a:r>
            <a:endParaRPr lang="en-US" sz="1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Oval 50"/>
          <p:cNvSpPr/>
          <p:nvPr/>
        </p:nvSpPr>
        <p:spPr>
          <a:xfrm>
            <a:off x="4071611" y="1530742"/>
            <a:ext cx="322218" cy="299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9258040" y="3736487"/>
            <a:ext cx="600710" cy="138237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9753791" y="5109829"/>
            <a:ext cx="322218" cy="299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43761" y="871588"/>
            <a:ext cx="36041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Station 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Parking capacity of 222 spaces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130% daily utilization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Nearly 8,000 bus boardings each weekday (5</a:t>
            </a:r>
            <a:r>
              <a:rPr lang="en-US" baseline="30000" dirty="0" smtClean="0"/>
              <a:t>th</a:t>
            </a:r>
            <a:r>
              <a:rPr lang="en-US" dirty="0" smtClean="0"/>
              <a:t> busiest bus station).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 600 buses for 12 routes serve Sullivan each weekday.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Between 2009 and 2012, ridership on local bus routes increased by 20%.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87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lum bright="70000" contrast="-70000"/>
            <a:alphaModFix amt="70000"/>
          </a:blip>
          <a:stretch>
            <a:fillRect/>
          </a:stretch>
        </p:blipFill>
        <p:spPr>
          <a:xfrm>
            <a:off x="85376" y="91126"/>
            <a:ext cx="12016679" cy="6665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108" y="1129554"/>
            <a:ext cx="7833335" cy="541130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82352" y="204893"/>
            <a:ext cx="10141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Existing Operations – Parking Services and Bus Operations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143761" y="871588"/>
            <a:ext cx="36041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Station 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Parking capacity of 222 spaces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130% daily utilization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Nearly 8,000 bus boardings each weekday (5</a:t>
            </a:r>
            <a:r>
              <a:rPr lang="en-US" baseline="30000" dirty="0" smtClean="0"/>
              <a:t>th</a:t>
            </a:r>
            <a:r>
              <a:rPr lang="en-US" dirty="0" smtClean="0"/>
              <a:t> busiest bus station).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Over 600 buses for 12 routes serve Sullivan each weekday.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Between 2009 and 2012, ridership on local bus routes increased by 20%.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7" name="Picture 10" descr="Image result for mbta sulliva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99" y="3848078"/>
            <a:ext cx="3594113" cy="2695585"/>
          </a:xfrm>
          <a:prstGeom prst="rect">
            <a:avLst/>
          </a:prstGeom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 rot="19809709">
            <a:off x="9990946" y="2787781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SPICE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 rot="574315">
            <a:off x="10454370" y="5259398"/>
            <a:ext cx="1914675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I-93 N</a:t>
            </a:r>
          </a:p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OFFRAMP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 rot="3927813">
            <a:off x="9063940" y="4748372"/>
            <a:ext cx="2422493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CAMBRIDGE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 rot="1780476">
            <a:off x="3749249" y="2031535"/>
            <a:ext cx="1762241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BEACHAM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 rot="18268393">
            <a:off x="4205182" y="2644686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MAIN STREET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 rot="18582457">
            <a:off x="4271626" y="4446414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MAFFA 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 rot="164786">
            <a:off x="6550656" y="3435331"/>
            <a:ext cx="2672970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MBTA BUS ONLY AREA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 rot="164600">
            <a:off x="6708477" y="5435838"/>
            <a:ext cx="2672970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MBTA LOWER BUSWAY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 rot="164600">
            <a:off x="6672044" y="5949092"/>
            <a:ext cx="2672970" cy="5232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MBTA UPPER BUSWAY</a:t>
            </a:r>
          </a:p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(BELOW INTERSTATE 93)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 rot="19007257">
            <a:off x="6598142" y="2022475"/>
            <a:ext cx="1914675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MAFFA WAY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 rot="164786">
            <a:off x="6640516" y="4394721"/>
            <a:ext cx="2672970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MBTA PARKING LOT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 rot="18461386">
            <a:off x="3520799" y="2897089"/>
            <a:ext cx="4448547" cy="30777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CITY OF BOSTON PARKING LOTS</a:t>
            </a:r>
            <a:endParaRPr lang="en-US" sz="14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Arc 18"/>
          <p:cNvSpPr/>
          <p:nvPr/>
        </p:nvSpPr>
        <p:spPr>
          <a:xfrm rot="17950393">
            <a:off x="5770346" y="3665540"/>
            <a:ext cx="590259" cy="471961"/>
          </a:xfrm>
          <a:prstGeom prst="arc">
            <a:avLst>
              <a:gd name="adj1" fmla="val 16200000"/>
              <a:gd name="adj2" fmla="val 2419726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310927" y="3802222"/>
            <a:ext cx="101282" cy="86689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070975" y="4542724"/>
            <a:ext cx="298342" cy="2689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en-US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Arc 22"/>
          <p:cNvSpPr/>
          <p:nvPr/>
        </p:nvSpPr>
        <p:spPr>
          <a:xfrm rot="8898663" flipH="1">
            <a:off x="8672507" y="3209300"/>
            <a:ext cx="570230" cy="1548257"/>
          </a:xfrm>
          <a:prstGeom prst="arc">
            <a:avLst>
              <a:gd name="adj1" fmla="val 16190946"/>
              <a:gd name="adj2" fmla="val 5157560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173394" y="3260725"/>
            <a:ext cx="1440076" cy="4756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rot="11088908">
            <a:off x="6912027" y="2690978"/>
            <a:ext cx="590259" cy="569971"/>
          </a:xfrm>
          <a:prstGeom prst="arc">
            <a:avLst>
              <a:gd name="adj1" fmla="val 16055839"/>
              <a:gd name="adj2" fmla="val 2640340"/>
            </a:avLst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648582" y="3741934"/>
            <a:ext cx="298342" cy="2689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en-US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27599" y="5183369"/>
            <a:ext cx="322218" cy="299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7" name="Arc 26"/>
          <p:cNvSpPr/>
          <p:nvPr/>
        </p:nvSpPr>
        <p:spPr>
          <a:xfrm rot="12431638">
            <a:off x="4417115" y="5261357"/>
            <a:ext cx="1545850" cy="1160021"/>
          </a:xfrm>
          <a:prstGeom prst="arc">
            <a:avLst>
              <a:gd name="adj1" fmla="val 1387731"/>
              <a:gd name="adj2" fmla="val 4395178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118593" y="2725092"/>
            <a:ext cx="322218" cy="299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9" name="Arc 28"/>
          <p:cNvSpPr/>
          <p:nvPr/>
        </p:nvSpPr>
        <p:spPr>
          <a:xfrm rot="20817121">
            <a:off x="8002673" y="2644217"/>
            <a:ext cx="1301019" cy="993375"/>
          </a:xfrm>
          <a:prstGeom prst="arc">
            <a:avLst>
              <a:gd name="adj1" fmla="val 140788"/>
              <a:gd name="adj2" fmla="val 2840429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777524" y="3634777"/>
            <a:ext cx="322218" cy="299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31" name="Arc 30"/>
          <p:cNvSpPr/>
          <p:nvPr/>
        </p:nvSpPr>
        <p:spPr>
          <a:xfrm rot="4681699" flipH="1">
            <a:off x="8878080" y="3601334"/>
            <a:ext cx="1206171" cy="1182515"/>
          </a:xfrm>
          <a:prstGeom prst="arc">
            <a:avLst>
              <a:gd name="adj1" fmla="val 18815032"/>
              <a:gd name="adj2" fmla="val 515245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424025" y="3570120"/>
            <a:ext cx="322218" cy="299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40" name="Arc 39"/>
          <p:cNvSpPr/>
          <p:nvPr/>
        </p:nvSpPr>
        <p:spPr>
          <a:xfrm rot="9738519" flipV="1">
            <a:off x="5785644" y="3658210"/>
            <a:ext cx="2149724" cy="1627763"/>
          </a:xfrm>
          <a:prstGeom prst="arc">
            <a:avLst>
              <a:gd name="adj1" fmla="val 16960019"/>
              <a:gd name="adj2" fmla="val 20154515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rot="11276932" flipV="1">
            <a:off x="6109731" y="3348436"/>
            <a:ext cx="2299860" cy="3091627"/>
          </a:xfrm>
          <a:prstGeom prst="arc">
            <a:avLst>
              <a:gd name="adj1" fmla="val 18841325"/>
              <a:gd name="adj2" fmla="val 21119029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598682" y="3131711"/>
            <a:ext cx="322218" cy="299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44" name="Arc 43"/>
          <p:cNvSpPr/>
          <p:nvPr/>
        </p:nvSpPr>
        <p:spPr>
          <a:xfrm rot="9285213">
            <a:off x="6723769" y="2559035"/>
            <a:ext cx="943200" cy="993375"/>
          </a:xfrm>
          <a:prstGeom prst="arc">
            <a:avLst>
              <a:gd name="adj1" fmla="val 847717"/>
              <a:gd name="adj2" fmla="val 4645434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6122461" y="3101297"/>
            <a:ext cx="476197" cy="14061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4503734" y="1180363"/>
            <a:ext cx="2198909" cy="2527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PARKING MOVEMENTS</a:t>
            </a:r>
            <a:endParaRPr lang="en-US" sz="16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Oval 48"/>
          <p:cNvSpPr/>
          <p:nvPr/>
        </p:nvSpPr>
        <p:spPr>
          <a:xfrm>
            <a:off x="4065385" y="1144167"/>
            <a:ext cx="322218" cy="2995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endParaRPr lang="en-US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503734" y="1564815"/>
            <a:ext cx="1765452" cy="2527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 MOVEMENTS</a:t>
            </a:r>
            <a:endParaRPr lang="en-US" sz="1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Oval 50"/>
          <p:cNvSpPr/>
          <p:nvPr/>
        </p:nvSpPr>
        <p:spPr>
          <a:xfrm>
            <a:off x="4071611" y="1530742"/>
            <a:ext cx="322218" cy="299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9258040" y="3736487"/>
            <a:ext cx="600710" cy="138237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9753791" y="5109829"/>
            <a:ext cx="322218" cy="299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933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70000" contrast="-70000"/>
            <a:alphaModFix amt="70000"/>
          </a:blip>
          <a:stretch>
            <a:fillRect/>
          </a:stretch>
        </p:blipFill>
        <p:spPr>
          <a:xfrm>
            <a:off x="85376" y="91126"/>
            <a:ext cx="12016679" cy="6665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724" y="999978"/>
            <a:ext cx="7855880" cy="49055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306381" y="789668"/>
            <a:ext cx="39354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Operational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public right-of-way between Cambridge Street and Maffa 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Separation of Parking Lot and Busways.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197 Parking Spaces.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Relocated </a:t>
            </a:r>
            <a:r>
              <a:rPr lang="en-US" dirty="0"/>
              <a:t>bus </a:t>
            </a:r>
            <a:r>
              <a:rPr lang="en-US" dirty="0" smtClean="0"/>
              <a:t>Layover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additional Lower Busway.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 newly signalized intersections.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bus only entrance via Main Street.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Upper Busway exit to Cambridge Street.</a:t>
            </a:r>
          </a:p>
          <a:p>
            <a:r>
              <a:rPr lang="en-US" b="1" u="sng" dirty="0" smtClean="0"/>
              <a:t>Infrastructure Improvements:</a:t>
            </a: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bus </a:t>
            </a:r>
            <a:r>
              <a:rPr lang="en-US" dirty="0" smtClean="0"/>
              <a:t>shelters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</a:t>
            </a:r>
            <a:r>
              <a:rPr lang="en-US" dirty="0"/>
              <a:t>lighting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</a:t>
            </a:r>
            <a:r>
              <a:rPr lang="en-US" dirty="0"/>
              <a:t>drainage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security infrastructure.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pavement and striping.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traffic and wayfinding signage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352" y="204893"/>
            <a:ext cx="9044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Proposed Design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73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</TotalTime>
  <Words>1410</Words>
  <Application>Microsoft Office PowerPoint</Application>
  <PresentationFormat>Widescreen</PresentationFormat>
  <Paragraphs>342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Guyder, Joseph</cp:lastModifiedBy>
  <cp:revision>214</cp:revision>
  <cp:lastPrinted>2018-04-05T20:34:56Z</cp:lastPrinted>
  <dcterms:created xsi:type="dcterms:W3CDTF">2018-03-10T14:07:39Z</dcterms:created>
  <dcterms:modified xsi:type="dcterms:W3CDTF">2018-04-06T13:28:44Z</dcterms:modified>
</cp:coreProperties>
</file>