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387" r:id="rId5"/>
    <p:sldId id="397" r:id="rId6"/>
    <p:sldId id="402" r:id="rId7"/>
    <p:sldId id="406" r:id="rId8"/>
    <p:sldId id="405" r:id="rId9"/>
    <p:sldId id="408" r:id="rId10"/>
    <p:sldId id="396"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09"/>
    <a:srgbClr val="D27800"/>
    <a:srgbClr val="00269E"/>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30" autoAdjust="0"/>
    <p:restoredTop sz="72607" autoAdjust="0"/>
  </p:normalViewPr>
  <p:slideViewPr>
    <p:cSldViewPr>
      <p:cViewPr varScale="1">
        <p:scale>
          <a:sx n="83" d="100"/>
          <a:sy n="83" d="100"/>
        </p:scale>
        <p:origin x="2672"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813"/>
    </p:cViewPr>
  </p:sorterViewPr>
  <p:notesViewPr>
    <p:cSldViewPr>
      <p:cViewPr varScale="1">
        <p:scale>
          <a:sx n="65" d="100"/>
          <a:sy n="65" d="100"/>
        </p:scale>
        <p:origin x="-328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31" tIns="45715" rIns="91431" bIns="45715" rtlCol="0"/>
          <a:lstStyle>
            <a:lvl1pPr algn="r">
              <a:defRPr sz="1200"/>
            </a:lvl1pPr>
          </a:lstStyle>
          <a:p>
            <a:fld id="{A8782089-6BC6-4235-B712-F8742B9D4234}" type="datetimeFigureOut">
              <a:rPr lang="en-US" smtClean="0"/>
              <a:pPr/>
              <a:t>10/1/18</a:t>
            </a:fld>
            <a:endParaRPr lang="en-US" dirty="0"/>
          </a:p>
        </p:txBody>
      </p:sp>
      <p:sp>
        <p:nvSpPr>
          <p:cNvPr id="4" name="Footer Placeholder 3"/>
          <p:cNvSpPr>
            <a:spLocks noGrp="1"/>
          </p:cNvSpPr>
          <p:nvPr>
            <p:ph type="ftr" sz="quarter" idx="2"/>
          </p:nvPr>
        </p:nvSpPr>
        <p:spPr>
          <a:xfrm>
            <a:off x="1" y="8842375"/>
            <a:ext cx="3043238" cy="465138"/>
          </a:xfrm>
          <a:prstGeom prst="rect">
            <a:avLst/>
          </a:prstGeom>
        </p:spPr>
        <p:txBody>
          <a:bodyPr vert="horz" lIns="91431" tIns="45715" rIns="91431"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31" tIns="45715" rIns="91431" bIns="45715" rtlCol="0" anchor="b"/>
          <a:lstStyle>
            <a:lvl1pPr algn="r">
              <a:defRPr sz="1200"/>
            </a:lvl1pPr>
          </a:lstStyle>
          <a:p>
            <a:fld id="{75612B8F-7C36-4EC9-BD17-68C48F5CD98F}" type="slidenum">
              <a:rPr lang="en-US" smtClean="0"/>
              <a:pPr/>
              <a:t>‹#›</a:t>
            </a:fld>
            <a:endParaRPr lang="en-US" dirty="0"/>
          </a:p>
        </p:txBody>
      </p:sp>
    </p:spTree>
    <p:extLst>
      <p:ext uri="{BB962C8B-B14F-4D97-AF65-F5344CB8AC3E}">
        <p14:creationId xmlns:p14="http://schemas.microsoft.com/office/powerpoint/2010/main" val="102771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5073" tIns="47535" rIns="95073" bIns="47535" rtlCol="0"/>
          <a:lstStyle>
            <a:lvl1pPr algn="l">
              <a:defRPr sz="1200"/>
            </a:lvl1pPr>
          </a:lstStyle>
          <a:p>
            <a:endParaRPr lang="en-US" dirty="0"/>
          </a:p>
        </p:txBody>
      </p:sp>
      <p:sp>
        <p:nvSpPr>
          <p:cNvPr id="3" name="Date Placeholder 2"/>
          <p:cNvSpPr>
            <a:spLocks noGrp="1"/>
          </p:cNvSpPr>
          <p:nvPr>
            <p:ph type="dt" idx="1"/>
          </p:nvPr>
        </p:nvSpPr>
        <p:spPr>
          <a:xfrm>
            <a:off x="3978136" y="0"/>
            <a:ext cx="3043343" cy="465455"/>
          </a:xfrm>
          <a:prstGeom prst="rect">
            <a:avLst/>
          </a:prstGeom>
        </p:spPr>
        <p:txBody>
          <a:bodyPr vert="horz" lIns="95073" tIns="47535" rIns="95073" bIns="47535" rtlCol="0"/>
          <a:lstStyle>
            <a:lvl1pPr algn="r">
              <a:defRPr sz="1200"/>
            </a:lvl1pPr>
          </a:lstStyle>
          <a:p>
            <a:fld id="{CEB96F95-300C-4A3F-BDC6-417068EB1BB3}" type="datetimeFigureOut">
              <a:rPr lang="en-US" smtClean="0"/>
              <a:pPr/>
              <a:t>10/1/18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073" tIns="47535" rIns="95073" bIns="47535" rtlCol="0" anchor="ctr"/>
          <a:lstStyle/>
          <a:p>
            <a:endParaRPr lang="en-US" dirty="0"/>
          </a:p>
        </p:txBody>
      </p:sp>
      <p:sp>
        <p:nvSpPr>
          <p:cNvPr id="5" name="Notes Placeholder 4"/>
          <p:cNvSpPr>
            <a:spLocks noGrp="1"/>
          </p:cNvSpPr>
          <p:nvPr>
            <p:ph type="body" sz="quarter" idx="3"/>
          </p:nvPr>
        </p:nvSpPr>
        <p:spPr>
          <a:xfrm>
            <a:off x="702310" y="4421827"/>
            <a:ext cx="5618480" cy="4189095"/>
          </a:xfrm>
          <a:prstGeom prst="rect">
            <a:avLst/>
          </a:prstGeom>
        </p:spPr>
        <p:txBody>
          <a:bodyPr vert="horz" lIns="95073" tIns="47535" rIns="95073" bIns="4753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3"/>
            <a:ext cx="3043343" cy="465455"/>
          </a:xfrm>
          <a:prstGeom prst="rect">
            <a:avLst/>
          </a:prstGeom>
        </p:spPr>
        <p:txBody>
          <a:bodyPr vert="horz" lIns="95073" tIns="47535" rIns="95073" bIns="475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6" y="8842033"/>
            <a:ext cx="3043343" cy="465455"/>
          </a:xfrm>
          <a:prstGeom prst="rect">
            <a:avLst/>
          </a:prstGeom>
        </p:spPr>
        <p:txBody>
          <a:bodyPr vert="horz" lIns="95073" tIns="47535" rIns="95073" bIns="47535" rtlCol="0" anchor="b"/>
          <a:lstStyle>
            <a:lvl1pPr algn="r">
              <a:defRPr sz="1200"/>
            </a:lvl1pPr>
          </a:lstStyle>
          <a:p>
            <a:fld id="{DDE3C4EC-FA30-4BAF-8816-853426F570DF}" type="slidenum">
              <a:rPr lang="en-US" smtClean="0"/>
              <a:pPr/>
              <a:t>‹#›</a:t>
            </a:fld>
            <a:endParaRPr lang="en-US" dirty="0"/>
          </a:p>
        </p:txBody>
      </p:sp>
    </p:spTree>
    <p:extLst>
      <p:ext uri="{BB962C8B-B14F-4D97-AF65-F5344CB8AC3E}">
        <p14:creationId xmlns:p14="http://schemas.microsoft.com/office/powerpoint/2010/main" val="34662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3C4EC-FA30-4BAF-8816-853426F570DF}" type="slidenum">
              <a:rPr lang="en-US" smtClean="0"/>
              <a:pPr/>
              <a:t>2</a:t>
            </a:fld>
            <a:endParaRPr lang="en-US" dirty="0"/>
          </a:p>
        </p:txBody>
      </p:sp>
    </p:spTree>
    <p:extLst>
      <p:ext uri="{BB962C8B-B14F-4D97-AF65-F5344CB8AC3E}">
        <p14:creationId xmlns:p14="http://schemas.microsoft.com/office/powerpoint/2010/main" val="877605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endParaRPr lang="en-US" dirty="0"/>
          </a:p>
        </p:txBody>
      </p:sp>
      <p:sp>
        <p:nvSpPr>
          <p:cNvPr id="3" name="Line 11"/>
          <p:cNvSpPr>
            <a:spLocks noChangeShapeType="1"/>
          </p:cNvSpPr>
          <p:nvPr/>
        </p:nvSpPr>
        <p:spPr bwMode="auto">
          <a:xfrm>
            <a:off x="2443163" y="3752850"/>
            <a:ext cx="5722937" cy="0"/>
          </a:xfrm>
          <a:prstGeom prst="line">
            <a:avLst/>
          </a:prstGeom>
          <a:noFill/>
          <a:ln w="9525">
            <a:solidFill>
              <a:schemeClr val="tx1"/>
            </a:solidFill>
            <a:round/>
            <a:headEnd/>
            <a:tailEnd/>
          </a:ln>
        </p:spPr>
        <p:txBody>
          <a:bodyPr/>
          <a:lstStyle/>
          <a:p>
            <a:endParaRPr lang="en-US" dirty="0"/>
          </a:p>
        </p:txBody>
      </p:sp>
      <p:pic>
        <p:nvPicPr>
          <p:cNvPr id="5" name="Picture 2" descr="C:\Users\dmlee\Downloads\preview-MABayTransAuthority.png"/>
          <p:cNvPicPr>
            <a:picLocks noChangeAspect="1" noChangeArrowheads="1"/>
          </p:cNvPicPr>
          <p:nvPr/>
        </p:nvPicPr>
        <p:blipFill>
          <a:blip r:embed="rId2" cstate="print"/>
          <a:srcRect t="38333" b="39000"/>
          <a:stretch>
            <a:fillRect/>
          </a:stretch>
        </p:blipFill>
        <p:spPr bwMode="auto">
          <a:xfrm>
            <a:off x="1012825" y="1562100"/>
            <a:ext cx="6386513" cy="1447800"/>
          </a:xfrm>
          <a:prstGeom prst="rect">
            <a:avLst/>
          </a:prstGeom>
          <a:noFill/>
          <a:ln w="9525">
            <a:noFill/>
            <a:miter lim="800000"/>
            <a:headEnd/>
            <a:tailEnd/>
          </a:ln>
        </p:spPr>
      </p:pic>
      <p:sp>
        <p:nvSpPr>
          <p:cNvPr id="6" name="Title 1"/>
          <p:cNvSpPr>
            <a:spLocks noGrp="1"/>
          </p:cNvSpPr>
          <p:nvPr>
            <p:ph type="title" hasCustomPrompt="1"/>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dirty="0"/>
              <a:t>Insert title here</a:t>
            </a:r>
          </a:p>
        </p:txBody>
      </p:sp>
      <p:sp>
        <p:nvSpPr>
          <p:cNvPr id="9" name="Text Placeholder 8"/>
          <p:cNvSpPr>
            <a:spLocks noGrp="1"/>
          </p:cNvSpPr>
          <p:nvPr>
            <p:ph type="body" sz="quarter" idx="10" hasCustomPrompt="1"/>
          </p:nvPr>
        </p:nvSpPr>
        <p:spPr>
          <a:xfrm>
            <a:off x="1219200" y="5105400"/>
            <a:ext cx="3352800" cy="762000"/>
          </a:xfrm>
          <a:prstGeom prst="rect">
            <a:avLst/>
          </a:prstGeom>
        </p:spPr>
        <p:txBody>
          <a:bodyPr/>
          <a:lstStyle>
            <a:lvl1pPr>
              <a:buNone/>
              <a:defRPr>
                <a:latin typeface="Arial" pitchFamily="34" charset="0"/>
                <a:cs typeface="Arial" pitchFamily="34" charset="0"/>
              </a:defRPr>
            </a:lvl1pPr>
          </a:lstStyle>
          <a:p>
            <a:pPr lvl="0"/>
            <a:r>
              <a:rPr lang="en-US" dirty="0"/>
              <a:t>Insert date here</a:t>
            </a:r>
          </a:p>
        </p:txBody>
      </p:sp>
      <p:sp>
        <p:nvSpPr>
          <p:cNvPr id="10" name="TextBox 9"/>
          <p:cNvSpPr txBox="1"/>
          <p:nvPr userDrawn="1"/>
        </p:nvSpPr>
        <p:spPr>
          <a:xfrm>
            <a:off x="1219200" y="4593770"/>
            <a:ext cx="5867400" cy="369332"/>
          </a:xfrm>
          <a:prstGeom prst="rect">
            <a:avLst/>
          </a:prstGeom>
          <a:noFill/>
        </p:spPr>
        <p:txBody>
          <a:bodyPr wrap="square" rtlCol="0">
            <a:spAutoFit/>
          </a:bodyPr>
          <a:lstStyle/>
          <a:p>
            <a:pPr marL="342900" indent="-342900"/>
            <a:endParaRPr lang="en-US" b="1" u="sng" dirty="0">
              <a:latin typeface="+mj-lt"/>
            </a:endParaRPr>
          </a:p>
        </p:txBody>
      </p:sp>
      <p:sp>
        <p:nvSpPr>
          <p:cNvPr id="13" name="Text Placeholder 12"/>
          <p:cNvSpPr>
            <a:spLocks noGrp="1"/>
          </p:cNvSpPr>
          <p:nvPr>
            <p:ph type="body" sz="quarter" idx="11" hasCustomPrompt="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dirty="0"/>
              <a:t>Insert subtitle here</a:t>
            </a:r>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 name="Date Placeholder 1"/>
          <p:cNvSpPr>
            <a:spLocks noGrp="1"/>
          </p:cNvSpPr>
          <p:nvPr>
            <p:ph type="dt" sz="half" idx="10"/>
          </p:nvPr>
        </p:nvSpPr>
        <p:spPr/>
        <p:txBody>
          <a:bodyPr/>
          <a:lstStyle>
            <a:lvl1pPr algn="r">
              <a:defRPr sz="800"/>
            </a:lvl1pPr>
          </a:lstStyle>
          <a:p>
            <a:fld id="{F809FA0C-9138-4409-9FF5-7DACD331B09B}" type="datetime1">
              <a:rPr lang="en-US" smtClean="0"/>
              <a:pPr/>
              <a:t>10/1/18</a:t>
            </a:fld>
            <a:endParaRPr lang="en-US" dirty="0"/>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cxnSp>
        <p:nvCxnSpPr>
          <p:cNvPr id="9" name="Straight Connector 8"/>
          <p:cNvCxnSpPr/>
          <p:nvPr userDrawn="1"/>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1"/>
          <p:cNvSpPr>
            <a:spLocks noGrp="1"/>
          </p:cNvSpPr>
          <p:nvPr>
            <p:ph type="dt" sz="half" idx="15"/>
          </p:nvPr>
        </p:nvSpPr>
        <p:spPr/>
        <p:txBody>
          <a:bodyPr/>
          <a:lstStyle>
            <a:lvl1pPr>
              <a:defRPr/>
            </a:lvl1pPr>
          </a:lstStyle>
          <a:p>
            <a:fld id="{20FA1DF3-6E5F-4A59-9A2C-E3FEDDFEF6C6}" type="datetime1">
              <a:rPr lang="en-US" smtClean="0"/>
              <a:pPr/>
              <a:t>10/1/18</a:t>
            </a:fld>
            <a:endParaRPr lang="en-US" dirty="0"/>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70001" y="169895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8"/>
          <p:cNvSpPr>
            <a:spLocks noGrp="1"/>
          </p:cNvSpPr>
          <p:nvPr>
            <p:ph sz="quarter" idx="17"/>
          </p:nvPr>
        </p:nvSpPr>
        <p:spPr>
          <a:xfrm>
            <a:off x="4600041" y="169514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1"/>
          <p:cNvSpPr>
            <a:spLocks noGrp="1"/>
          </p:cNvSpPr>
          <p:nvPr>
            <p:ph type="dt" sz="half" idx="18"/>
          </p:nvPr>
        </p:nvSpPr>
        <p:spPr/>
        <p:txBody>
          <a:bodyPr/>
          <a:lstStyle>
            <a:lvl1pPr>
              <a:defRPr/>
            </a:lvl1pPr>
          </a:lstStyle>
          <a:p>
            <a:fld id="{1AB85839-DE7E-4765-A9A0-B3F73C84A708}" type="datetime1">
              <a:rPr lang="en-US" smtClean="0"/>
              <a:pPr/>
              <a:t>10/1/18</a:t>
            </a:fld>
            <a:endParaRPr lang="en-US" dirty="0"/>
          </a:p>
        </p:txBody>
      </p:sp>
      <p:sp>
        <p:nvSpPr>
          <p:cNvPr id="8"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12" name="Text Placeholder 12"/>
          <p:cNvSpPr>
            <a:spLocks noGrp="1"/>
          </p:cNvSpPr>
          <p:nvPr>
            <p:ph type="body" sz="quarter" idx="19"/>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B85839-DE7E-4765-A9A0-B3F73C84A708}" type="datetime1">
              <a:rPr lang="en-US" smtClean="0"/>
              <a:pPr/>
              <a:t>10/1/18</a:t>
            </a:fld>
            <a:endParaRPr lang="en-US" dirty="0"/>
          </a:p>
        </p:txBody>
      </p:sp>
      <p:pic>
        <p:nvPicPr>
          <p:cNvPr id="7" name="Picture 6" descr="newMekkoChart.emf"/>
          <p:cNvPicPr>
            <a:picLocks noChangeAspect="1"/>
          </p:cNvPicPr>
          <p:nvPr userDrawn="1">
            <p:custDataLst>
              <p:tags r:id="rId1"/>
            </p:custDataLst>
          </p:nvPr>
        </p:nvPicPr>
        <p:blipFill>
          <a:blip r:embed="rId4" cstate="print"/>
          <a:stretch>
            <a:fillRect/>
          </a:stretch>
        </p:blipFill>
        <p:spPr>
          <a:xfrm>
            <a:off x="524191" y="1243330"/>
            <a:ext cx="4284821" cy="5488940"/>
          </a:xfrm>
          <a:prstGeom prst="rect">
            <a:avLst/>
          </a:prstGeom>
        </p:spPr>
      </p:pic>
      <p:pic>
        <p:nvPicPr>
          <p:cNvPr id="11" name="Picture 10" descr="newMekkoChart.emf"/>
          <p:cNvPicPr>
            <a:picLocks noChangeAspect="1"/>
          </p:cNvPicPr>
          <p:nvPr userDrawn="1">
            <p:custDataLst>
              <p:tags r:id="rId2"/>
            </p:custDataLst>
          </p:nvPr>
        </p:nvPicPr>
        <p:blipFill>
          <a:blip r:embed="rId5" cstate="print"/>
          <a:stretch>
            <a:fillRect/>
          </a:stretch>
        </p:blipFill>
        <p:spPr>
          <a:xfrm>
            <a:off x="5060472" y="1243330"/>
            <a:ext cx="4284821" cy="5488940"/>
          </a:xfrm>
          <a:prstGeom prst="rect">
            <a:avLst/>
          </a:prstGeom>
        </p:spPr>
      </p:pic>
      <p:sp>
        <p:nvSpPr>
          <p:cNvPr id="12"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7675" y="1325563"/>
            <a:ext cx="8321675" cy="0"/>
          </a:xfrm>
          <a:prstGeom prst="line">
            <a:avLst/>
          </a:prstGeom>
          <a:ln w="9525">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1000" smtClean="0"/>
              <a:pPr algn="r" eaLnBrk="1" hangingPunct="1">
                <a:defRPr/>
              </a:pPr>
              <a:t>‹#›</a:t>
            </a:fld>
            <a:endParaRPr lang="en-US" altLang="en-US" sz="1000" dirty="0"/>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a:p>
        </p:txBody>
      </p:sp>
      <p:sp>
        <p:nvSpPr>
          <p:cNvPr id="18" name="Date Placeholder 1"/>
          <p:cNvSpPr>
            <a:spLocks noGrp="1"/>
          </p:cNvSpPr>
          <p:nvPr>
            <p:ph type="dt" sz="half" idx="2"/>
          </p:nvPr>
        </p:nvSpPr>
        <p:spPr>
          <a:xfrm>
            <a:off x="7200900" y="6269038"/>
            <a:ext cx="1673225" cy="155575"/>
          </a:xfrm>
          <a:prstGeom prst="rect">
            <a:avLst/>
          </a:prstGeom>
        </p:spPr>
        <p:txBody>
          <a:bodyPr/>
          <a:lstStyle>
            <a:lvl1pPr algn="r" eaLnBrk="1" hangingPunct="1">
              <a:defRPr sz="800">
                <a:latin typeface="Arial" charset="0"/>
                <a:cs typeface="+mn-cs"/>
              </a:defRPr>
            </a:lvl1pPr>
          </a:lstStyle>
          <a:p>
            <a:fld id="{1AB85839-DE7E-4765-A9A0-B3F73C84A708}" type="datetime1">
              <a:rPr lang="en-US" smtClean="0"/>
              <a:pPr/>
              <a:t>10/1/18</a:t>
            </a:fld>
            <a:endParaRPr lang="en-US" dirty="0"/>
          </a:p>
        </p:txBody>
      </p:sp>
      <p:pic>
        <p:nvPicPr>
          <p:cNvPr id="1034" name="Picture 2" descr="File:MBTA.svg"/>
          <p:cNvPicPr>
            <a:picLocks noChangeAspect="1" noChangeArrowheads="1"/>
          </p:cNvPicPr>
          <p:nvPr/>
        </p:nvPicPr>
        <p:blipFill>
          <a:blip r:embed="rId7" cstate="print"/>
          <a:srcRect/>
          <a:stretch>
            <a:fillRect/>
          </a:stretch>
        </p:blipFill>
        <p:spPr bwMode="auto">
          <a:xfrm>
            <a:off x="8139113" y="222250"/>
            <a:ext cx="711200" cy="711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64" r:id="rId2"/>
    <p:sldLayoutId id="2147483662" r:id="rId3"/>
    <p:sldLayoutId id="2147483663" r:id="rId4"/>
    <p:sldLayoutId id="2147483673" r:id="rId5"/>
  </p:sldLayoutIdLst>
  <p:hf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826" y="3962400"/>
            <a:ext cx="7751547" cy="762000"/>
          </a:xfrm>
        </p:spPr>
        <p:txBody>
          <a:bodyPr/>
          <a:lstStyle/>
          <a:p>
            <a:br>
              <a:rPr lang="en-US" sz="2400" dirty="0"/>
            </a:br>
            <a:br>
              <a:rPr lang="en-US" sz="2400" dirty="0"/>
            </a:br>
            <a:r>
              <a:rPr lang="en-US" sz="2400" dirty="0"/>
              <a:t>MBTA Contract No. </a:t>
            </a:r>
            <a:r>
              <a:rPr lang="en-US" sz="2400"/>
              <a:t>X72PS01: </a:t>
            </a:r>
            <a:br>
              <a:rPr lang="en-US" sz="2400" dirty="0"/>
            </a:br>
            <a:r>
              <a:rPr lang="en-US" sz="2400" dirty="0"/>
              <a:t>Worcester Union Commuter Rail Station </a:t>
            </a:r>
          </a:p>
        </p:txBody>
      </p:sp>
      <p:sp>
        <p:nvSpPr>
          <p:cNvPr id="3" name="Text Placeholder 2"/>
          <p:cNvSpPr>
            <a:spLocks noGrp="1"/>
          </p:cNvSpPr>
          <p:nvPr>
            <p:ph type="body" sz="quarter" idx="10"/>
          </p:nvPr>
        </p:nvSpPr>
        <p:spPr>
          <a:xfrm>
            <a:off x="1219200" y="5715000"/>
            <a:ext cx="7010400" cy="381000"/>
          </a:xfrm>
        </p:spPr>
        <p:txBody>
          <a:bodyPr/>
          <a:lstStyle/>
          <a:p>
            <a:pPr>
              <a:spcBef>
                <a:spcPts val="0"/>
              </a:spcBef>
            </a:pPr>
            <a:r>
              <a:rPr lang="en-US" sz="1800" dirty="0"/>
              <a:t>October 1, 2018</a:t>
            </a:r>
          </a:p>
          <a:p>
            <a:pPr>
              <a:spcBef>
                <a:spcPts val="0"/>
              </a:spcBef>
            </a:pPr>
            <a:endParaRPr lang="en-US" sz="1800" dirty="0"/>
          </a:p>
        </p:txBody>
      </p:sp>
      <p:sp>
        <p:nvSpPr>
          <p:cNvPr id="4" name="Text Placeholder 3"/>
          <p:cNvSpPr>
            <a:spLocks noGrp="1"/>
          </p:cNvSpPr>
          <p:nvPr>
            <p:ph type="body" sz="quarter" idx="11"/>
          </p:nvPr>
        </p:nvSpPr>
        <p:spPr>
          <a:xfrm>
            <a:off x="990598" y="4876800"/>
            <a:ext cx="7391402" cy="762000"/>
          </a:xfrm>
        </p:spPr>
        <p:txBody>
          <a:bodyPr/>
          <a:lstStyle/>
          <a:p>
            <a:r>
              <a:rPr lang="en-US" sz="1800" dirty="0"/>
              <a:t>Design and Engineering Services for Station Improvements </a:t>
            </a:r>
          </a:p>
          <a:p>
            <a:r>
              <a:rPr lang="en-US" sz="1800" dirty="0"/>
              <a:t>and Associated Track 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461963" y="1427475"/>
            <a:ext cx="8348663" cy="5334000"/>
          </a:xfrm>
        </p:spPr>
        <p:txBody>
          <a:bodyPr/>
          <a:lstStyle/>
          <a:p>
            <a:pPr marL="285750" indent="-285750">
              <a:lnSpc>
                <a:spcPts val="3000"/>
              </a:lnSpc>
              <a:spcBef>
                <a:spcPts val="0"/>
              </a:spcBef>
              <a:spcAft>
                <a:spcPts val="0"/>
              </a:spcAft>
              <a:buFont typeface="Arial" pitchFamily="34" charset="0"/>
              <a:buChar char="•"/>
              <a:defRPr/>
            </a:pPr>
            <a:r>
              <a:rPr lang="en-US" sz="1800" dirty="0"/>
              <a:t>Today’s Board action will provide for Design and Construction Phase Services for the Worcester Union Station Improvements and Track Work Project. </a:t>
            </a:r>
          </a:p>
        </p:txBody>
      </p:sp>
      <p:sp>
        <p:nvSpPr>
          <p:cNvPr id="12291" name="Title 2"/>
          <p:cNvSpPr>
            <a:spLocks noGrp="1"/>
          </p:cNvSpPr>
          <p:nvPr>
            <p:ph type="title"/>
          </p:nvPr>
        </p:nvSpPr>
        <p:spPr bwMode="auto">
          <a:xfrm>
            <a:off x="461963" y="828675"/>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a:t>OVERVIEW</a:t>
            </a:r>
          </a:p>
        </p:txBody>
      </p:sp>
      <p:sp>
        <p:nvSpPr>
          <p:cNvPr id="4" name="Text Placeholder 3"/>
          <p:cNvSpPr>
            <a:spLocks noGrp="1"/>
          </p:cNvSpPr>
          <p:nvPr>
            <p:ph type="body" sz="quarter" idx="16"/>
          </p:nvPr>
        </p:nvSpPr>
        <p:spPr>
          <a:xfrm>
            <a:off x="461963" y="292551"/>
            <a:ext cx="7751762" cy="404049"/>
          </a:xfrm>
        </p:spPr>
        <p:txBody>
          <a:bodyPr/>
          <a:lstStyle/>
          <a:p>
            <a:r>
              <a:rPr lang="en-US" dirty="0"/>
              <a:t>Contract No. X72PS01:  Worcester Union Station</a:t>
            </a:r>
          </a:p>
          <a:p>
            <a:r>
              <a:rPr lang="en-US" dirty="0"/>
              <a:t>Design and Engineering Services for Station Improvements and Associated Track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3072" y="2667000"/>
            <a:ext cx="4566444" cy="3424833"/>
          </a:xfrm>
          <a:prstGeom prst="rect">
            <a:avLst/>
          </a:prstGeom>
        </p:spPr>
      </p:pic>
      <p:sp>
        <p:nvSpPr>
          <p:cNvPr id="6" name="TextBox 5"/>
          <p:cNvSpPr txBox="1"/>
          <p:nvPr/>
        </p:nvSpPr>
        <p:spPr>
          <a:xfrm rot="19992208">
            <a:off x="2575359" y="4068370"/>
            <a:ext cx="4121867" cy="338554"/>
          </a:xfrm>
          <a:prstGeom prst="rect">
            <a:avLst/>
          </a:prstGeom>
          <a:noFill/>
          <a:ln>
            <a:noFill/>
          </a:ln>
        </p:spPr>
        <p:txBody>
          <a:bodyPr wrap="square" rtlCol="0">
            <a:spAutoFit/>
          </a:bodyPr>
          <a:lstStyle/>
          <a:p>
            <a:pPr marL="342900" indent="-342900"/>
            <a:r>
              <a:rPr lang="en-US" sz="1600" b="1" dirty="0">
                <a:latin typeface="+mj-lt"/>
              </a:rPr>
              <a:t>Proposed Center Platform</a:t>
            </a:r>
          </a:p>
        </p:txBody>
      </p:sp>
      <p:sp>
        <p:nvSpPr>
          <p:cNvPr id="10" name="Rectangle 9"/>
          <p:cNvSpPr/>
          <p:nvPr/>
        </p:nvSpPr>
        <p:spPr>
          <a:xfrm>
            <a:off x="4636292" y="5623628"/>
            <a:ext cx="2691605" cy="369332"/>
          </a:xfrm>
          <a:prstGeom prst="rect">
            <a:avLst/>
          </a:prstGeom>
        </p:spPr>
        <p:txBody>
          <a:bodyPr wrap="square">
            <a:spAutoFit/>
          </a:bodyPr>
          <a:lstStyle/>
          <a:p>
            <a:pPr defTabSz="914079">
              <a:defRPr/>
            </a:pPr>
            <a:r>
              <a:rPr lang="en-US" b="1" dirty="0">
                <a:solidFill>
                  <a:schemeClr val="bg1"/>
                </a:solidFill>
              </a:rPr>
              <a:t>Existing Station</a:t>
            </a:r>
          </a:p>
        </p:txBody>
      </p:sp>
    </p:spTree>
    <p:extLst>
      <p:ext uri="{BB962C8B-B14F-4D97-AF65-F5344CB8AC3E}">
        <p14:creationId xmlns:p14="http://schemas.microsoft.com/office/powerpoint/2010/main" val="366014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Elements</a:t>
            </a:r>
          </a:p>
        </p:txBody>
      </p:sp>
      <p:cxnSp>
        <p:nvCxnSpPr>
          <p:cNvPr id="12" name="Straight Arrow Connector 11"/>
          <p:cNvCxnSpPr/>
          <p:nvPr/>
        </p:nvCxnSpPr>
        <p:spPr>
          <a:xfrm flipH="1" flipV="1">
            <a:off x="6558127" y="4007316"/>
            <a:ext cx="12227" cy="489060"/>
          </a:xfrm>
          <a:prstGeom prst="straightConnector1">
            <a:avLst/>
          </a:prstGeom>
          <a:noFill/>
          <a:ln w="28575" cap="flat" cmpd="sng" algn="ctr">
            <a:solidFill>
              <a:sysClr val="window" lastClr="FFFFFF"/>
            </a:solidFill>
            <a:prstDash val="solid"/>
            <a:tailEnd type="stealth" w="lg" len="lg"/>
          </a:ln>
          <a:effectLst/>
        </p:spPr>
      </p:cxnSp>
      <p:cxnSp>
        <p:nvCxnSpPr>
          <p:cNvPr id="20" name="Straight Arrow Connector 19"/>
          <p:cNvCxnSpPr/>
          <p:nvPr/>
        </p:nvCxnSpPr>
        <p:spPr>
          <a:xfrm flipH="1" flipV="1">
            <a:off x="8288618" y="3929727"/>
            <a:ext cx="397984" cy="489060"/>
          </a:xfrm>
          <a:prstGeom prst="straightConnector1">
            <a:avLst/>
          </a:prstGeom>
          <a:noFill/>
          <a:ln w="28575" cap="flat" cmpd="sng" algn="ctr">
            <a:solidFill>
              <a:sysClr val="window" lastClr="FFFFFF"/>
            </a:solidFill>
            <a:prstDash val="solid"/>
            <a:tailEnd type="stealth" w="lg" len="lg"/>
          </a:ln>
          <a:effectLst/>
        </p:spPr>
      </p:cxnSp>
      <p:cxnSp>
        <p:nvCxnSpPr>
          <p:cNvPr id="22" name="Straight Arrow Connector 21"/>
          <p:cNvCxnSpPr/>
          <p:nvPr/>
        </p:nvCxnSpPr>
        <p:spPr>
          <a:xfrm flipV="1">
            <a:off x="4465096" y="3931849"/>
            <a:ext cx="12950" cy="487297"/>
          </a:xfrm>
          <a:prstGeom prst="straightConnector1">
            <a:avLst/>
          </a:prstGeom>
          <a:noFill/>
          <a:ln w="28575" cap="flat" cmpd="sng" algn="ctr">
            <a:solidFill>
              <a:sysClr val="window" lastClr="FFFFFF"/>
            </a:solidFill>
            <a:prstDash val="solid"/>
            <a:tailEnd type="stealth" w="lg" len="lg"/>
          </a:ln>
          <a:effectLst/>
        </p:spPr>
      </p:cxnSp>
      <p:sp>
        <p:nvSpPr>
          <p:cNvPr id="16" name="Rectangle 15"/>
          <p:cNvSpPr/>
          <p:nvPr/>
        </p:nvSpPr>
        <p:spPr>
          <a:xfrm>
            <a:off x="1219200" y="2702242"/>
            <a:ext cx="2240165" cy="307777"/>
          </a:xfrm>
          <a:prstGeom prst="rect">
            <a:avLst/>
          </a:prstGeom>
        </p:spPr>
        <p:txBody>
          <a:bodyPr wrap="none">
            <a:spAutoFit/>
          </a:bodyPr>
          <a:lstStyle/>
          <a:p>
            <a:pPr defTabSz="914079">
              <a:defRPr/>
            </a:pPr>
            <a:r>
              <a:rPr lang="en-US" sz="1400" dirty="0">
                <a:solidFill>
                  <a:schemeClr val="bg1"/>
                </a:solidFill>
              </a:rPr>
              <a:t>Proposed Replacement</a:t>
            </a:r>
          </a:p>
        </p:txBody>
      </p:sp>
      <p:sp>
        <p:nvSpPr>
          <p:cNvPr id="4" name="Rectangle 3"/>
          <p:cNvSpPr/>
          <p:nvPr/>
        </p:nvSpPr>
        <p:spPr>
          <a:xfrm>
            <a:off x="462684" y="1447800"/>
            <a:ext cx="8300316" cy="4208844"/>
          </a:xfrm>
          <a:prstGeom prst="rect">
            <a:avLst/>
          </a:prstGeom>
        </p:spPr>
        <p:txBody>
          <a:bodyPr wrap="square">
            <a:spAutoFit/>
          </a:bodyPr>
          <a:lstStyle/>
          <a:p>
            <a:pPr>
              <a:lnSpc>
                <a:spcPts val="2500"/>
              </a:lnSpc>
              <a:spcAft>
                <a:spcPts val="2400"/>
              </a:spcAft>
            </a:pPr>
            <a:r>
              <a:rPr lang="en-US" dirty="0"/>
              <a:t>The project consists of:</a:t>
            </a:r>
          </a:p>
          <a:p>
            <a:pPr marL="285750" indent="-285750">
              <a:lnSpc>
                <a:spcPts val="2500"/>
              </a:lnSpc>
              <a:spcAft>
                <a:spcPts val="2400"/>
              </a:spcAft>
              <a:buFont typeface="Arial" panose="020B0604020202020204" pitchFamily="34" charset="0"/>
              <a:buChar char="•"/>
            </a:pPr>
            <a:r>
              <a:rPr lang="en-US" dirty="0"/>
              <a:t>A new, fully-accessible (ADA/MAAB compliant) center island platform</a:t>
            </a:r>
          </a:p>
          <a:p>
            <a:pPr marL="285750" indent="-285750">
              <a:lnSpc>
                <a:spcPts val="2500"/>
              </a:lnSpc>
              <a:spcAft>
                <a:spcPts val="2400"/>
              </a:spcAft>
              <a:buFont typeface="Arial" panose="020B0604020202020204" pitchFamily="34" charset="0"/>
              <a:buChar char="•"/>
            </a:pPr>
            <a:r>
              <a:rPr lang="en-US" dirty="0"/>
              <a:t>New passenger connections to the existing Union Station building and parking lot, including stairs and redundant elevators at the east and west ends of the platform</a:t>
            </a:r>
          </a:p>
          <a:p>
            <a:pPr marL="285750" indent="-285750">
              <a:lnSpc>
                <a:spcPts val="2500"/>
              </a:lnSpc>
              <a:spcAft>
                <a:spcPts val="2400"/>
              </a:spcAft>
              <a:buFont typeface="Arial" panose="020B0604020202020204" pitchFamily="34" charset="0"/>
              <a:buChar char="•"/>
            </a:pPr>
            <a:r>
              <a:rPr lang="en-US" dirty="0"/>
              <a:t>Track upgrades, including reconstruction of the existing CP-44 interlocking</a:t>
            </a:r>
          </a:p>
          <a:p>
            <a:pPr marL="285750" indent="-285750">
              <a:lnSpc>
                <a:spcPts val="2500"/>
              </a:lnSpc>
              <a:spcAft>
                <a:spcPts val="2400"/>
              </a:spcAft>
              <a:buFont typeface="Arial" panose="020B0604020202020204" pitchFamily="34" charset="0"/>
              <a:buChar char="•"/>
            </a:pPr>
            <a:r>
              <a:rPr lang="en-US" dirty="0"/>
              <a:t>Signal upgrades</a:t>
            </a:r>
            <a:endParaRPr lang="en-US" dirty="0">
              <a:cs typeface="Arial" pitchFamily="34" charset="0"/>
            </a:endParaRPr>
          </a:p>
        </p:txBody>
      </p:sp>
      <p:sp>
        <p:nvSpPr>
          <p:cNvPr id="13" name="Text Placeholder 3"/>
          <p:cNvSpPr>
            <a:spLocks noGrp="1"/>
          </p:cNvSpPr>
          <p:nvPr>
            <p:ph type="body" sz="quarter" idx="16"/>
          </p:nvPr>
        </p:nvSpPr>
        <p:spPr>
          <a:xfrm>
            <a:off x="461963" y="292551"/>
            <a:ext cx="7751762" cy="404049"/>
          </a:xfrm>
        </p:spPr>
        <p:txBody>
          <a:bodyPr/>
          <a:lstStyle/>
          <a:p>
            <a:r>
              <a:rPr lang="en-US" dirty="0"/>
              <a:t>Contract No. X72PS01:  Worcester Union Station</a:t>
            </a:r>
          </a:p>
          <a:p>
            <a:r>
              <a:rPr lang="en-US" dirty="0"/>
              <a:t>Design and Engineering Services for Station Improvements and Associated Track </a:t>
            </a:r>
          </a:p>
        </p:txBody>
      </p:sp>
    </p:spTree>
    <p:extLst>
      <p:ext uri="{BB962C8B-B14F-4D97-AF65-F5344CB8AC3E}">
        <p14:creationId xmlns:p14="http://schemas.microsoft.com/office/powerpoint/2010/main" val="402395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4" name="TextBox 3"/>
          <p:cNvSpPr txBox="1"/>
          <p:nvPr/>
        </p:nvSpPr>
        <p:spPr>
          <a:xfrm>
            <a:off x="468602" y="1514856"/>
            <a:ext cx="8305800" cy="5262979"/>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dirty="0"/>
              <a:t>Worcester’s Union Station is a historic station located in Washington Square in downtown Worcester, Massachusetts.  Union Station is the terminal station on the MBTA’s Worcester Line, providing MBTA Commuter Rail service from Worcester to Boston’s South Station.</a:t>
            </a:r>
          </a:p>
          <a:p>
            <a:pPr marL="342900" indent="-342900">
              <a:spcAft>
                <a:spcPts val="1200"/>
              </a:spcAft>
              <a:buFont typeface="Arial" panose="020B0604020202020204" pitchFamily="34" charset="0"/>
              <a:buChar char="•"/>
            </a:pPr>
            <a:r>
              <a:rPr lang="en-US" dirty="0"/>
              <a:t>The existing MBTA railroad right-of-way (ROW) and the Worcester Redevelopment Authority’s (WRA’s) existing single side platform are on a viaduct.  The MBTA ROW also passes beneath the elevated U.S. Interstate Route 290 (I-290) viaduct located immediately to the east of the station platform. </a:t>
            </a:r>
          </a:p>
          <a:p>
            <a:pPr marL="342900" indent="-342900">
              <a:spcAft>
                <a:spcPts val="1200"/>
              </a:spcAft>
              <a:buFont typeface="Arial" panose="020B0604020202020204" pitchFamily="34" charset="0"/>
              <a:buChar char="•"/>
            </a:pPr>
            <a:r>
              <a:rPr lang="en-US" dirty="0"/>
              <a:t>Passengers board trains via the single-sided platform located on the second floor of Union Station.  The side platform is accessible via stairs or elevator. </a:t>
            </a:r>
          </a:p>
          <a:p>
            <a:pPr marL="342900" indent="-342900">
              <a:buFont typeface="Arial" panose="020B0604020202020204" pitchFamily="34" charset="0"/>
              <a:buChar char="•"/>
            </a:pPr>
            <a:r>
              <a:rPr lang="en-US" dirty="0"/>
              <a:t>With the current single-sided platform configuration, only one commuter rail train set can enter the station at a time.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6" name="Text Placeholder 3"/>
          <p:cNvSpPr txBox="1">
            <a:spLocks/>
          </p:cNvSpPr>
          <p:nvPr/>
        </p:nvSpPr>
        <p:spPr>
          <a:xfrm>
            <a:off x="461963" y="292551"/>
            <a:ext cx="7751762" cy="404049"/>
          </a:xfrm>
          <a:prstGeom prst="rect">
            <a:avLst/>
          </a:prstGeom>
        </p:spPr>
        <p:txBody>
          <a:bodyPr/>
          <a:lstStyle>
            <a:lvl1pPr marL="228600" indent="-228600" algn="l" rtl="0" eaLnBrk="1" fontAlgn="base" hangingPunct="1">
              <a:lnSpc>
                <a:spcPct val="100000"/>
              </a:lnSpc>
              <a:spcBef>
                <a:spcPct val="0"/>
              </a:spcBef>
              <a:spcAft>
                <a:spcPct val="0"/>
              </a:spcAft>
              <a:buClr>
                <a:srgbClr val="0033CC"/>
              </a:buClr>
              <a:buNone/>
              <a:defRPr lang="en-US" sz="1100" b="1" dirty="0" smtClean="0">
                <a:solidFill>
                  <a:srgbClr val="00269E"/>
                </a:solidFill>
                <a:latin typeface="Arial" pitchFamily="34" charset="0"/>
                <a:ea typeface="+mj-ea"/>
                <a:cs typeface="Arial" pitchFamily="34" charset="0"/>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kern="0" dirty="0"/>
              <a:t>Contract No. X72PS01:  Worcester Union Station</a:t>
            </a:r>
          </a:p>
          <a:p>
            <a:r>
              <a:rPr lang="en-US" kern="0" dirty="0"/>
              <a:t>Design and Engineering Services for Station Improvements and Associated Track </a:t>
            </a:r>
          </a:p>
        </p:txBody>
      </p:sp>
    </p:spTree>
    <p:extLst>
      <p:ext uri="{BB962C8B-B14F-4D97-AF65-F5344CB8AC3E}">
        <p14:creationId xmlns:p14="http://schemas.microsoft.com/office/powerpoint/2010/main" val="36247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Benefits</a:t>
            </a:r>
          </a:p>
        </p:txBody>
      </p:sp>
      <p:cxnSp>
        <p:nvCxnSpPr>
          <p:cNvPr id="12" name="Straight Arrow Connector 11"/>
          <p:cNvCxnSpPr/>
          <p:nvPr/>
        </p:nvCxnSpPr>
        <p:spPr>
          <a:xfrm flipH="1" flipV="1">
            <a:off x="6558127" y="4007316"/>
            <a:ext cx="12227" cy="489060"/>
          </a:xfrm>
          <a:prstGeom prst="straightConnector1">
            <a:avLst/>
          </a:prstGeom>
          <a:noFill/>
          <a:ln w="28575" cap="flat" cmpd="sng" algn="ctr">
            <a:solidFill>
              <a:sysClr val="window" lastClr="FFFFFF"/>
            </a:solidFill>
            <a:prstDash val="solid"/>
            <a:tailEnd type="stealth" w="lg" len="lg"/>
          </a:ln>
          <a:effectLst/>
        </p:spPr>
      </p:cxnSp>
      <p:cxnSp>
        <p:nvCxnSpPr>
          <p:cNvPr id="20" name="Straight Arrow Connector 19"/>
          <p:cNvCxnSpPr/>
          <p:nvPr/>
        </p:nvCxnSpPr>
        <p:spPr>
          <a:xfrm flipH="1" flipV="1">
            <a:off x="8288618" y="3929727"/>
            <a:ext cx="397984" cy="489060"/>
          </a:xfrm>
          <a:prstGeom prst="straightConnector1">
            <a:avLst/>
          </a:prstGeom>
          <a:noFill/>
          <a:ln w="28575" cap="flat" cmpd="sng" algn="ctr">
            <a:solidFill>
              <a:sysClr val="window" lastClr="FFFFFF"/>
            </a:solidFill>
            <a:prstDash val="solid"/>
            <a:tailEnd type="stealth" w="lg" len="lg"/>
          </a:ln>
          <a:effectLst/>
        </p:spPr>
      </p:cxnSp>
      <p:cxnSp>
        <p:nvCxnSpPr>
          <p:cNvPr id="22" name="Straight Arrow Connector 21"/>
          <p:cNvCxnSpPr/>
          <p:nvPr/>
        </p:nvCxnSpPr>
        <p:spPr>
          <a:xfrm flipV="1">
            <a:off x="4465096" y="3931849"/>
            <a:ext cx="12950" cy="487297"/>
          </a:xfrm>
          <a:prstGeom prst="straightConnector1">
            <a:avLst/>
          </a:prstGeom>
          <a:noFill/>
          <a:ln w="28575" cap="flat" cmpd="sng" algn="ctr">
            <a:solidFill>
              <a:sysClr val="window" lastClr="FFFFFF"/>
            </a:solidFill>
            <a:prstDash val="solid"/>
            <a:tailEnd type="stealth" w="lg" len="lg"/>
          </a:ln>
          <a:effectLst/>
        </p:spPr>
      </p:cxnSp>
      <p:sp>
        <p:nvSpPr>
          <p:cNvPr id="9" name="TextBox 8"/>
          <p:cNvSpPr txBox="1"/>
          <p:nvPr/>
        </p:nvSpPr>
        <p:spPr>
          <a:xfrm>
            <a:off x="462684" y="1488103"/>
            <a:ext cx="8300315" cy="4380686"/>
          </a:xfrm>
          <a:prstGeom prst="rect">
            <a:avLst/>
          </a:prstGeom>
          <a:noFill/>
        </p:spPr>
        <p:txBody>
          <a:bodyPr wrap="square" rtlCol="0">
            <a:spAutoFit/>
          </a:bodyPr>
          <a:lstStyle/>
          <a:p>
            <a:pPr>
              <a:spcAft>
                <a:spcPts val="2000"/>
              </a:spcAft>
            </a:pPr>
            <a:r>
              <a:rPr lang="en-US" dirty="0"/>
              <a:t>Project benefits include: </a:t>
            </a:r>
          </a:p>
          <a:p>
            <a:pPr marL="342900" marR="0" lvl="0" indent="-342900">
              <a:spcBef>
                <a:spcPts val="0"/>
              </a:spcBef>
              <a:spcAft>
                <a:spcPts val="2000"/>
              </a:spcAft>
              <a:buFont typeface="Symbol" panose="05050102010706020507" pitchFamily="18" charset="2"/>
              <a:buChar char=""/>
            </a:pPr>
            <a:r>
              <a:rPr lang="en-US" dirty="0"/>
              <a:t>Increased reliability</a:t>
            </a:r>
          </a:p>
          <a:p>
            <a:pPr marL="342900" marR="0" lvl="0" indent="-342900">
              <a:spcBef>
                <a:spcPts val="0"/>
              </a:spcBef>
              <a:spcAft>
                <a:spcPts val="2000"/>
              </a:spcAft>
              <a:buFont typeface="Symbol" panose="05050102010706020507" pitchFamily="18" charset="2"/>
              <a:buChar char=""/>
            </a:pPr>
            <a:r>
              <a:rPr lang="en-US" dirty="0"/>
              <a:t>Reduced operating schedules</a:t>
            </a:r>
          </a:p>
          <a:p>
            <a:pPr marL="342900" marR="0" lvl="0" indent="-342900">
              <a:spcBef>
                <a:spcPts val="0"/>
              </a:spcBef>
              <a:spcAft>
                <a:spcPts val="2000"/>
              </a:spcAft>
              <a:buFont typeface="Symbol" panose="05050102010706020507" pitchFamily="18" charset="2"/>
              <a:buChar char=""/>
            </a:pPr>
            <a:r>
              <a:rPr lang="en-US" dirty="0"/>
              <a:t>Capacity expansion options to meet current and future demand</a:t>
            </a:r>
          </a:p>
          <a:p>
            <a:pPr marL="342900" marR="0" lvl="0" indent="-342900">
              <a:spcBef>
                <a:spcPts val="0"/>
              </a:spcBef>
              <a:spcAft>
                <a:spcPts val="2000"/>
              </a:spcAft>
              <a:buFont typeface="Symbol" panose="05050102010706020507" pitchFamily="18" charset="2"/>
              <a:buChar char=""/>
            </a:pPr>
            <a:r>
              <a:rPr lang="en-US" dirty="0"/>
              <a:t>ADA upgrades to fulfill code compliance requirements</a:t>
            </a:r>
          </a:p>
          <a:p>
            <a:pPr marL="342900" marR="0" lvl="0" indent="-342900">
              <a:spcBef>
                <a:spcPts val="0"/>
              </a:spcBef>
              <a:spcAft>
                <a:spcPts val="2000"/>
              </a:spcAft>
              <a:buFont typeface="Symbol" panose="05050102010706020507" pitchFamily="18" charset="2"/>
              <a:buChar char=""/>
            </a:pPr>
            <a:r>
              <a:rPr lang="en-US" dirty="0"/>
              <a:t>Reduced station life cycle maintenance costs and lower energy consumption</a:t>
            </a:r>
          </a:p>
          <a:p>
            <a:pPr marL="342900" marR="0" lvl="0" indent="-342900">
              <a:spcBef>
                <a:spcPts val="0"/>
              </a:spcBef>
              <a:spcAft>
                <a:spcPts val="2000"/>
              </a:spcAft>
              <a:buFont typeface="Symbol" panose="05050102010706020507" pitchFamily="18" charset="2"/>
              <a:buChar char=""/>
            </a:pPr>
            <a:r>
              <a:rPr lang="en-US" dirty="0"/>
              <a:t>An environmentally-friendly station</a:t>
            </a:r>
          </a:p>
          <a:p>
            <a:pPr marL="342900" marR="0" lvl="0" indent="-342900">
              <a:spcBef>
                <a:spcPts val="0"/>
              </a:spcBef>
              <a:spcAft>
                <a:spcPts val="0"/>
              </a:spcAft>
              <a:buFont typeface="Symbol" panose="05050102010706020507" pitchFamily="18" charset="2"/>
              <a:buChar char=""/>
            </a:pPr>
            <a:r>
              <a:rPr lang="en-US" dirty="0"/>
              <a:t>A fully integrated intermodal facility</a:t>
            </a:r>
          </a:p>
        </p:txBody>
      </p:sp>
      <p:sp>
        <p:nvSpPr>
          <p:cNvPr id="10" name="Text Placeholder 3"/>
          <p:cNvSpPr txBox="1">
            <a:spLocks/>
          </p:cNvSpPr>
          <p:nvPr/>
        </p:nvSpPr>
        <p:spPr>
          <a:xfrm>
            <a:off x="461963" y="292551"/>
            <a:ext cx="7751762" cy="404049"/>
          </a:xfrm>
          <a:prstGeom prst="rect">
            <a:avLst/>
          </a:prstGeom>
        </p:spPr>
        <p:txBody>
          <a:bodyPr/>
          <a:lstStyle>
            <a:lvl1pPr marL="228600" indent="-228600" algn="l" rtl="0" eaLnBrk="1" fontAlgn="base" hangingPunct="1">
              <a:lnSpc>
                <a:spcPct val="100000"/>
              </a:lnSpc>
              <a:spcBef>
                <a:spcPct val="0"/>
              </a:spcBef>
              <a:spcAft>
                <a:spcPct val="0"/>
              </a:spcAft>
              <a:buClr>
                <a:srgbClr val="0033CC"/>
              </a:buClr>
              <a:buNone/>
              <a:defRPr lang="en-US" sz="1100" b="1" dirty="0" smtClean="0">
                <a:solidFill>
                  <a:srgbClr val="00269E"/>
                </a:solidFill>
                <a:latin typeface="Arial" pitchFamily="34" charset="0"/>
                <a:ea typeface="+mj-ea"/>
                <a:cs typeface="Arial" pitchFamily="34" charset="0"/>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kern="0" dirty="0"/>
              <a:t>Contract No. X72PS01:  Worcester Union Station</a:t>
            </a:r>
          </a:p>
          <a:p>
            <a:r>
              <a:rPr lang="en-US" kern="0" dirty="0"/>
              <a:t>Design and Engineering Services for Station Improvements and Associated Track </a:t>
            </a:r>
          </a:p>
        </p:txBody>
      </p:sp>
    </p:spTree>
    <p:extLst>
      <p:ext uri="{BB962C8B-B14F-4D97-AF65-F5344CB8AC3E}">
        <p14:creationId xmlns:p14="http://schemas.microsoft.com/office/powerpoint/2010/main" val="101555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Services</a:t>
            </a:r>
          </a:p>
        </p:txBody>
      </p:sp>
      <p:cxnSp>
        <p:nvCxnSpPr>
          <p:cNvPr id="12" name="Straight Arrow Connector 11"/>
          <p:cNvCxnSpPr/>
          <p:nvPr/>
        </p:nvCxnSpPr>
        <p:spPr>
          <a:xfrm flipH="1" flipV="1">
            <a:off x="6558127" y="4007316"/>
            <a:ext cx="12227" cy="489060"/>
          </a:xfrm>
          <a:prstGeom prst="straightConnector1">
            <a:avLst/>
          </a:prstGeom>
          <a:noFill/>
          <a:ln w="28575" cap="flat" cmpd="sng" algn="ctr">
            <a:solidFill>
              <a:sysClr val="window" lastClr="FFFFFF"/>
            </a:solidFill>
            <a:prstDash val="solid"/>
            <a:tailEnd type="stealth" w="lg" len="lg"/>
          </a:ln>
          <a:effectLst/>
        </p:spPr>
      </p:cxnSp>
      <p:cxnSp>
        <p:nvCxnSpPr>
          <p:cNvPr id="20" name="Straight Arrow Connector 19"/>
          <p:cNvCxnSpPr/>
          <p:nvPr/>
        </p:nvCxnSpPr>
        <p:spPr>
          <a:xfrm flipH="1" flipV="1">
            <a:off x="8288618" y="3929727"/>
            <a:ext cx="397984" cy="489060"/>
          </a:xfrm>
          <a:prstGeom prst="straightConnector1">
            <a:avLst/>
          </a:prstGeom>
          <a:noFill/>
          <a:ln w="28575" cap="flat" cmpd="sng" algn="ctr">
            <a:solidFill>
              <a:sysClr val="window" lastClr="FFFFFF"/>
            </a:solidFill>
            <a:prstDash val="solid"/>
            <a:tailEnd type="stealth" w="lg" len="lg"/>
          </a:ln>
          <a:effectLst/>
        </p:spPr>
      </p:cxnSp>
      <p:cxnSp>
        <p:nvCxnSpPr>
          <p:cNvPr id="22" name="Straight Arrow Connector 21"/>
          <p:cNvCxnSpPr/>
          <p:nvPr/>
        </p:nvCxnSpPr>
        <p:spPr>
          <a:xfrm flipV="1">
            <a:off x="4465096" y="3931849"/>
            <a:ext cx="12950" cy="487297"/>
          </a:xfrm>
          <a:prstGeom prst="straightConnector1">
            <a:avLst/>
          </a:prstGeom>
          <a:noFill/>
          <a:ln w="28575" cap="flat" cmpd="sng" algn="ctr">
            <a:solidFill>
              <a:sysClr val="window" lastClr="FFFFFF"/>
            </a:solidFill>
            <a:prstDash val="solid"/>
            <a:tailEnd type="stealth" w="lg" len="lg"/>
          </a:ln>
          <a:effectLst/>
        </p:spPr>
      </p:cxnSp>
      <p:sp>
        <p:nvSpPr>
          <p:cNvPr id="9" name="TextBox 8"/>
          <p:cNvSpPr txBox="1"/>
          <p:nvPr/>
        </p:nvSpPr>
        <p:spPr>
          <a:xfrm>
            <a:off x="492062" y="1524000"/>
            <a:ext cx="8376516" cy="4955203"/>
          </a:xfrm>
          <a:prstGeom prst="rect">
            <a:avLst/>
          </a:prstGeom>
          <a:noFill/>
        </p:spPr>
        <p:txBody>
          <a:bodyPr wrap="square" rtlCol="0">
            <a:spAutoFit/>
          </a:bodyPr>
          <a:lstStyle/>
          <a:p>
            <a:pPr>
              <a:spcAft>
                <a:spcPts val="2400"/>
              </a:spcAft>
            </a:pPr>
            <a:r>
              <a:rPr lang="en-US" dirty="0">
                <a:latin typeface="+mj-lt"/>
              </a:rPr>
              <a:t>The services under Contract X72PS01 will be delivered on a Task Order basis by Phase.  Project Phases for this project are:</a:t>
            </a:r>
          </a:p>
          <a:p>
            <a:pPr marL="1200150" indent="-285750">
              <a:spcAft>
                <a:spcPts val="1200"/>
              </a:spcAft>
              <a:buFont typeface="Arial" panose="020B0604020202020204" pitchFamily="34" charset="0"/>
              <a:buChar char="•"/>
            </a:pPr>
            <a:r>
              <a:rPr lang="en-US" dirty="0">
                <a:latin typeface="+mj-lt"/>
              </a:rPr>
              <a:t>Phase I	Pre-Design (0%-15%)</a:t>
            </a:r>
          </a:p>
          <a:p>
            <a:pPr marL="1200150" lvl="2" indent="-285750">
              <a:spcAft>
                <a:spcPts val="1200"/>
              </a:spcAft>
              <a:buFont typeface="Arial" panose="020B0604020202020204" pitchFamily="34" charset="0"/>
              <a:buChar char="•"/>
            </a:pPr>
            <a:r>
              <a:rPr lang="en-US" dirty="0">
                <a:latin typeface="+mj-lt"/>
              </a:rPr>
              <a:t>Phase II	Preliminary Design (15% - 30%)</a:t>
            </a:r>
          </a:p>
          <a:p>
            <a:pPr marL="1200150" lvl="2" indent="-285750">
              <a:spcAft>
                <a:spcPts val="1200"/>
              </a:spcAft>
              <a:buFont typeface="Arial" panose="020B0604020202020204" pitchFamily="34" charset="0"/>
              <a:buChar char="•"/>
            </a:pPr>
            <a:r>
              <a:rPr lang="en-US" dirty="0">
                <a:latin typeface="+mj-lt"/>
              </a:rPr>
              <a:t>Phase III	Design Development (30% - 75%)</a:t>
            </a:r>
          </a:p>
          <a:p>
            <a:pPr marL="1200150" lvl="2" indent="-285750">
              <a:spcAft>
                <a:spcPts val="1200"/>
              </a:spcAft>
              <a:buFont typeface="Arial" panose="020B0604020202020204" pitchFamily="34" charset="0"/>
              <a:buChar char="•"/>
            </a:pPr>
            <a:r>
              <a:rPr lang="en-US" dirty="0">
                <a:latin typeface="+mj-lt"/>
              </a:rPr>
              <a:t>Phase IV	Final Design (75% - PSE)</a:t>
            </a:r>
          </a:p>
          <a:p>
            <a:pPr marL="1200150" lvl="2" indent="-285750">
              <a:spcAft>
                <a:spcPts val="1200"/>
              </a:spcAft>
              <a:buFont typeface="Arial" panose="020B0604020202020204" pitchFamily="34" charset="0"/>
              <a:buChar char="•"/>
            </a:pPr>
            <a:r>
              <a:rPr lang="en-US" dirty="0">
                <a:latin typeface="+mj-lt"/>
              </a:rPr>
              <a:t>Phase V	Bid Phase </a:t>
            </a:r>
          </a:p>
          <a:p>
            <a:pPr marL="1200150" lvl="2" indent="-285750">
              <a:spcAft>
                <a:spcPts val="2400"/>
              </a:spcAft>
              <a:buFont typeface="Arial" panose="020B0604020202020204" pitchFamily="34" charset="0"/>
              <a:buChar char="•"/>
            </a:pPr>
            <a:r>
              <a:rPr lang="en-US" dirty="0">
                <a:latin typeface="+mj-lt"/>
              </a:rPr>
              <a:t>Phase VI	Construction Phase Services</a:t>
            </a:r>
          </a:p>
          <a:p>
            <a:pPr marL="0" lvl="2">
              <a:spcAft>
                <a:spcPts val="1200"/>
              </a:spcAft>
            </a:pPr>
            <a:r>
              <a:rPr lang="en-US" dirty="0">
                <a:latin typeface="+mj-lt"/>
              </a:rPr>
              <a:t>Design and Bid Phase services will be completed within 27 months.  Construction phase services are anticipated to be provided for 24 months.</a:t>
            </a:r>
          </a:p>
          <a:p>
            <a:pPr>
              <a:spcAft>
                <a:spcPts val="1200"/>
              </a:spcAft>
            </a:pPr>
            <a:endParaRPr lang="en-US" dirty="0">
              <a:latin typeface="+mj-lt"/>
            </a:endParaRPr>
          </a:p>
        </p:txBody>
      </p:sp>
      <p:sp>
        <p:nvSpPr>
          <p:cNvPr id="10" name="Text Placeholder 3"/>
          <p:cNvSpPr txBox="1">
            <a:spLocks/>
          </p:cNvSpPr>
          <p:nvPr/>
        </p:nvSpPr>
        <p:spPr>
          <a:xfrm>
            <a:off x="461963" y="292551"/>
            <a:ext cx="7751762" cy="404049"/>
          </a:xfrm>
          <a:prstGeom prst="rect">
            <a:avLst/>
          </a:prstGeom>
        </p:spPr>
        <p:txBody>
          <a:bodyPr/>
          <a:lstStyle>
            <a:lvl1pPr marL="228600" indent="-228600" algn="l" rtl="0" eaLnBrk="1" fontAlgn="base" hangingPunct="1">
              <a:lnSpc>
                <a:spcPct val="100000"/>
              </a:lnSpc>
              <a:spcBef>
                <a:spcPct val="0"/>
              </a:spcBef>
              <a:spcAft>
                <a:spcPct val="0"/>
              </a:spcAft>
              <a:buClr>
                <a:srgbClr val="0033CC"/>
              </a:buClr>
              <a:buNone/>
              <a:defRPr lang="en-US" sz="1100" b="1" dirty="0" smtClean="0">
                <a:solidFill>
                  <a:srgbClr val="00269E"/>
                </a:solidFill>
                <a:latin typeface="Arial" pitchFamily="34" charset="0"/>
                <a:ea typeface="+mj-ea"/>
                <a:cs typeface="Arial" pitchFamily="34" charset="0"/>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kern="0" dirty="0"/>
              <a:t>Contract No. X72PS01:  Worcester Union Station</a:t>
            </a:r>
          </a:p>
          <a:p>
            <a:r>
              <a:rPr lang="en-US" kern="0" dirty="0"/>
              <a:t>Design and Engineering Services for Station Improvements and Associated Track </a:t>
            </a:r>
          </a:p>
        </p:txBody>
      </p:sp>
    </p:spTree>
    <p:extLst>
      <p:ext uri="{BB962C8B-B14F-4D97-AF65-F5344CB8AC3E}">
        <p14:creationId xmlns:p14="http://schemas.microsoft.com/office/powerpoint/2010/main" val="241945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of the Fiscal and Management Control Board</a:t>
            </a:r>
          </a:p>
        </p:txBody>
      </p:sp>
      <p:sp>
        <p:nvSpPr>
          <p:cNvPr id="4" name="TextBox 3"/>
          <p:cNvSpPr txBox="1"/>
          <p:nvPr/>
        </p:nvSpPr>
        <p:spPr>
          <a:xfrm>
            <a:off x="533400" y="1524000"/>
            <a:ext cx="8229600" cy="2585323"/>
          </a:xfrm>
          <a:prstGeom prst="rect">
            <a:avLst/>
          </a:prstGeom>
          <a:noFill/>
        </p:spPr>
        <p:txBody>
          <a:bodyPr wrap="square" rtlCol="0">
            <a:spAutoFit/>
          </a:bodyPr>
          <a:lstStyle/>
          <a:p>
            <a:pPr>
              <a:lnSpc>
                <a:spcPct val="150000"/>
              </a:lnSpc>
            </a:pPr>
            <a:r>
              <a:rPr lang="en-US" dirty="0">
                <a:latin typeface="+mj-lt"/>
              </a:rPr>
              <a:t>Staff request that the Fiscal and Management Control Board authorize the MBTA General Manager and CEO, or his designee, to execute MBTA Contract No. X72PS01:  Design and Engineering Services for Station Improvements and Associated </a:t>
            </a:r>
          </a:p>
          <a:p>
            <a:pPr>
              <a:lnSpc>
                <a:spcPct val="150000"/>
              </a:lnSpc>
            </a:pPr>
            <a:r>
              <a:rPr lang="en-US" dirty="0">
                <a:latin typeface="+mj-lt"/>
              </a:rPr>
              <a:t>Track Work </a:t>
            </a:r>
            <a:r>
              <a:rPr lang="en-US" dirty="0"/>
              <a:t>for the Worcester Union Commuter Rail Station, </a:t>
            </a:r>
            <a:r>
              <a:rPr lang="en-US" dirty="0">
                <a:latin typeface="+mj-lt"/>
              </a:rPr>
              <a:t>with HDR Engineering, Inc. for an amount not to exceed </a:t>
            </a:r>
            <a:r>
              <a:rPr lang="en-US" dirty="0"/>
              <a:t>$4,000,000.</a:t>
            </a:r>
            <a:r>
              <a:rPr lang="en-US" b="1" dirty="0"/>
              <a:t> </a:t>
            </a:r>
            <a:endParaRPr lang="en-US" b="1" i="1" dirty="0">
              <a:latin typeface="+mj-lt"/>
            </a:endParaRPr>
          </a:p>
        </p:txBody>
      </p:sp>
      <p:sp>
        <p:nvSpPr>
          <p:cNvPr id="6" name="Text Placeholder 3"/>
          <p:cNvSpPr txBox="1">
            <a:spLocks/>
          </p:cNvSpPr>
          <p:nvPr/>
        </p:nvSpPr>
        <p:spPr>
          <a:xfrm>
            <a:off x="461963" y="292551"/>
            <a:ext cx="7751762" cy="404049"/>
          </a:xfrm>
          <a:prstGeom prst="rect">
            <a:avLst/>
          </a:prstGeom>
        </p:spPr>
        <p:txBody>
          <a:bodyPr/>
          <a:lstStyle>
            <a:lvl1pPr marL="228600" indent="-228600" algn="l" rtl="0" eaLnBrk="1" fontAlgn="base" hangingPunct="1">
              <a:lnSpc>
                <a:spcPct val="100000"/>
              </a:lnSpc>
              <a:spcBef>
                <a:spcPct val="0"/>
              </a:spcBef>
              <a:spcAft>
                <a:spcPct val="0"/>
              </a:spcAft>
              <a:buClr>
                <a:srgbClr val="0033CC"/>
              </a:buClr>
              <a:buNone/>
              <a:defRPr lang="en-US" sz="1100" b="1" dirty="0" smtClean="0">
                <a:solidFill>
                  <a:srgbClr val="00269E"/>
                </a:solidFill>
                <a:latin typeface="Arial" pitchFamily="34" charset="0"/>
                <a:ea typeface="+mj-ea"/>
                <a:cs typeface="Arial" pitchFamily="34" charset="0"/>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r>
              <a:rPr lang="en-US" kern="0" dirty="0"/>
              <a:t>Contract No. X72PS01:  Worcester Union Station</a:t>
            </a:r>
          </a:p>
          <a:p>
            <a:r>
              <a:rPr lang="en-US" kern="0" dirty="0"/>
              <a:t>Design and Engineering Services for Station Improvements and Associated Track </a:t>
            </a:r>
          </a:p>
        </p:txBody>
      </p:sp>
    </p:spTree>
    <p:extLst>
      <p:ext uri="{BB962C8B-B14F-4D97-AF65-F5344CB8AC3E}">
        <p14:creationId xmlns:p14="http://schemas.microsoft.com/office/powerpoint/2010/main" val="29025864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heme/theme1.xml><?xml version="1.0" encoding="utf-8"?>
<a:theme xmlns:a="http://schemas.openxmlformats.org/drawingml/2006/main" name="Presentation3">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7"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AC445D1-1674-4DD1-BEBF-36D630AEEA81}">
  <we:reference id="wa104379279" version="2.0.0.0" store="en-US" storeType="OMEX"/>
  <we:alternateReferences>
    <we:reference id="WA104379279" version="2.0.0.0" store="WA10437927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AEA24755921242B6930DE14963EEA1" ma:contentTypeVersion="2" ma:contentTypeDescription="Create a new document." ma:contentTypeScope="" ma:versionID="05c769840a6264e83d3d2bcd161cf46a">
  <xsd:schema xmlns:xsd="http://www.w3.org/2001/XMLSchema" xmlns:xs="http://www.w3.org/2001/XMLSchema" xmlns:p="http://schemas.microsoft.com/office/2006/metadata/properties" xmlns:ns2="a48fa604-65a2-4043-adf9-a239411230e9" targetNamespace="http://schemas.microsoft.com/office/2006/metadata/properties" ma:root="true" ma:fieldsID="8052e779e10ae18b65a98d9eba4387c7" ns2:_="">
    <xsd:import namespace="a48fa604-65a2-4043-adf9-a239411230e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fa604-65a2-4043-adf9-a23941123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B44853-1205-47AC-B75C-105D1885EBE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FE4FBE8-D06D-4B08-9EB2-C74105A86D1B}">
  <ds:schemaRefs>
    <ds:schemaRef ds:uri="http://schemas.microsoft.com/sharepoint/v3/contenttype/forms"/>
  </ds:schemaRefs>
</ds:datastoreItem>
</file>

<file path=customXml/itemProps3.xml><?xml version="1.0" encoding="utf-8"?>
<ds:datastoreItem xmlns:ds="http://schemas.openxmlformats.org/officeDocument/2006/customXml" ds:itemID="{33B215D0-4890-42CD-94A6-B9682F3C8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fa604-65a2-4043-adf9-a23941123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Presentation3</Template>
  <TotalTime>9851</TotalTime>
  <Words>500</Words>
  <Application>Microsoft Macintosh PowerPoint</Application>
  <PresentationFormat>On-screen Show (4:3)</PresentationFormat>
  <Paragraphs>54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Verdana</vt:lpstr>
      <vt:lpstr>Presentation3</vt:lpstr>
      <vt:lpstr>  MBTA Contract No. X72PS01:  Worcester Union Commuter Rail Station </vt:lpstr>
      <vt:lpstr>OVERVIEW</vt:lpstr>
      <vt:lpstr>Project Elements</vt:lpstr>
      <vt:lpstr>Background</vt:lpstr>
      <vt:lpstr>Project Benefits</vt:lpstr>
      <vt:lpstr>Scope of Services</vt:lpstr>
      <vt:lpstr>Request of the Fiscal and Management Control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YTD Capital spending has been lower than expected due to delays in GLX and Other projects</dc:title>
  <dc:creator>srashin</dc:creator>
  <cp:lastModifiedBy>Siddiqui, Aayesha</cp:lastModifiedBy>
  <cp:revision>295</cp:revision>
  <cp:lastPrinted>2018-04-30T17:20:58Z</cp:lastPrinted>
  <dcterms:created xsi:type="dcterms:W3CDTF">2016-05-17T19:48:13Z</dcterms:created>
  <dcterms:modified xsi:type="dcterms:W3CDTF">2018-10-01T20:06:22Z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0x01010029AEA24755921242B6930DE14963EEA1</vt:lpwstr>
  </property>
</Properties>
</file>