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345" r:id="rId5"/>
    <p:sldId id="346" r:id="rId6"/>
    <p:sldId id="257" r:id="rId7"/>
    <p:sldId id="341" r:id="rId8"/>
    <p:sldId id="374" r:id="rId9"/>
    <p:sldId id="385" r:id="rId10"/>
    <p:sldId id="386" r:id="rId11"/>
    <p:sldId id="387" r:id="rId12"/>
    <p:sldId id="388" r:id="rId13"/>
    <p:sldId id="389" r:id="rId14"/>
    <p:sldId id="365" r:id="rId15"/>
    <p:sldId id="366" r:id="rId16"/>
    <p:sldId id="367" r:id="rId17"/>
    <p:sldId id="368" r:id="rId18"/>
    <p:sldId id="370" r:id="rId19"/>
    <p:sldId id="371" r:id="rId20"/>
    <p:sldId id="375" r:id="rId21"/>
    <p:sldId id="376" r:id="rId22"/>
    <p:sldId id="383" r:id="rId2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BCB4151-941F-4C96-8093-B081CDA7CA50}">
          <p14:sldIdLst>
            <p14:sldId id="345"/>
            <p14:sldId id="346"/>
            <p14:sldId id="257"/>
            <p14:sldId id="341"/>
            <p14:sldId id="374"/>
          </p14:sldIdLst>
        </p14:section>
        <p14:section name="Vehicle Program" id="{466E5ED8-9ABF-414E-AF53-AE3884B66AB0}">
          <p14:sldIdLst>
            <p14:sldId id="385"/>
            <p14:sldId id="386"/>
            <p14:sldId id="387"/>
            <p14:sldId id="388"/>
            <p14:sldId id="389"/>
          </p14:sldIdLst>
        </p14:section>
        <p14:section name="Infrastructure Program" id="{3375A7B1-5D73-43A0-8932-8A16D12472E5}">
          <p14:sldIdLst>
            <p14:sldId id="365"/>
            <p14:sldId id="366"/>
            <p14:sldId id="367"/>
            <p14:sldId id="368"/>
            <p14:sldId id="370"/>
            <p14:sldId id="371"/>
          </p14:sldIdLst>
        </p14:section>
        <p14:section name="Signals" id="{8F8B7130-37BE-4615-AA16-739F55F4B750}">
          <p14:sldIdLst>
            <p14:sldId id="375"/>
          </p14:sldIdLst>
        </p14:section>
        <p14:section name="SOGR" id="{7A7EB4B3-69FB-4089-9790-A56B2B196B64}">
          <p14:sldIdLst>
            <p14:sldId id="376"/>
          </p14:sldIdLst>
        </p14:section>
        <p14:section name="Collaboration" id="{AE8AF2FE-1BFA-4B6B-B27C-25D61BE86DA9}">
          <p14:sldIdLst>
            <p14:sldId id="383"/>
          </p14:sldIdLst>
        </p14:section>
        <p14:section name="Extra Slides" id="{588C3B91-DF30-44F2-BF2B-EB0AA21F077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cking, Brittany" initials="HB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523"/>
    <a:srgbClr val="FE7F00"/>
    <a:srgbClr val="F2F2F2"/>
    <a:srgbClr val="DC7307"/>
    <a:srgbClr val="8064A2"/>
    <a:srgbClr val="FFFFFF"/>
    <a:srgbClr val="00269E"/>
    <a:srgbClr val="F154F1"/>
    <a:srgbClr val="0070C0"/>
    <a:srgbClr val="01A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1" autoAdjust="0"/>
    <p:restoredTop sz="87997" autoAdjust="0"/>
  </p:normalViewPr>
  <p:slideViewPr>
    <p:cSldViewPr snapToGrid="0">
      <p:cViewPr varScale="1">
        <p:scale>
          <a:sx n="103" d="100"/>
          <a:sy n="103" d="100"/>
        </p:scale>
        <p:origin x="189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720" y="-106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DCE78E-D418-4E32-92CB-4A08095096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130" cy="467215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B30373-86D8-4FB7-8F7E-C21B368951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366" y="0"/>
            <a:ext cx="3043130" cy="467215"/>
          </a:xfrm>
          <a:prstGeom prst="rect">
            <a:avLst/>
          </a:prstGeom>
        </p:spPr>
        <p:txBody>
          <a:bodyPr vert="horz" lIns="92263" tIns="46131" rIns="92263" bIns="46131" rtlCol="0"/>
          <a:lstStyle>
            <a:lvl1pPr algn="r">
              <a:defRPr sz="1200"/>
            </a:lvl1pPr>
          </a:lstStyle>
          <a:p>
            <a:fld id="{0BF1F5AE-D873-4B0D-8643-244064CF569C}" type="datetimeFigureOut">
              <a:rPr lang="en-US" smtClean="0"/>
              <a:t>10/1/18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DF862-C81A-4918-B980-966A45E719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1885"/>
            <a:ext cx="3043130" cy="467215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7D690-8802-49D0-A57B-AC7DA1F489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366" y="8841885"/>
            <a:ext cx="3043130" cy="467215"/>
          </a:xfrm>
          <a:prstGeom prst="rect">
            <a:avLst/>
          </a:prstGeom>
        </p:spPr>
        <p:txBody>
          <a:bodyPr vert="horz" lIns="92263" tIns="46131" rIns="92263" bIns="46131" rtlCol="0" anchor="b"/>
          <a:lstStyle>
            <a:lvl1pPr algn="r">
              <a:defRPr sz="1200"/>
            </a:lvl1pPr>
          </a:lstStyle>
          <a:p>
            <a:fld id="{09128166-7DE5-4336-A198-ED7BEDD7F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59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3043238" cy="466725"/>
          </a:xfrm>
          <a:prstGeom prst="rect">
            <a:avLst/>
          </a:prstGeom>
        </p:spPr>
        <p:txBody>
          <a:bodyPr vert="horz" lIns="90696" tIns="45350" rIns="90696" bIns="453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80" y="2"/>
            <a:ext cx="3043238" cy="466725"/>
          </a:xfrm>
          <a:prstGeom prst="rect">
            <a:avLst/>
          </a:prstGeom>
        </p:spPr>
        <p:txBody>
          <a:bodyPr vert="horz" lIns="90696" tIns="45350" rIns="90696" bIns="45350" rtlCol="0"/>
          <a:lstStyle>
            <a:lvl1pPr algn="r">
              <a:defRPr sz="1300"/>
            </a:lvl1pPr>
          </a:lstStyle>
          <a:p>
            <a:fld id="{72A39B4F-D8E7-4701-A6C4-5CF39AE8D229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0813" y="1163638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6" tIns="45350" rIns="90696" bIns="453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9" y="4479927"/>
            <a:ext cx="5619750" cy="3665538"/>
          </a:xfrm>
          <a:prstGeom prst="rect">
            <a:avLst/>
          </a:prstGeom>
        </p:spPr>
        <p:txBody>
          <a:bodyPr vert="horz" lIns="90696" tIns="45350" rIns="90696" bIns="4535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842375"/>
            <a:ext cx="3043238" cy="466725"/>
          </a:xfrm>
          <a:prstGeom prst="rect">
            <a:avLst/>
          </a:prstGeom>
        </p:spPr>
        <p:txBody>
          <a:bodyPr vert="horz" lIns="90696" tIns="45350" rIns="90696" bIns="4535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80" y="8842375"/>
            <a:ext cx="3043238" cy="466725"/>
          </a:xfrm>
          <a:prstGeom prst="rect">
            <a:avLst/>
          </a:prstGeom>
        </p:spPr>
        <p:txBody>
          <a:bodyPr vert="horz" lIns="90696" tIns="45350" rIns="90696" bIns="45350" rtlCol="0" anchor="b"/>
          <a:lstStyle>
            <a:lvl1pPr algn="r">
              <a:defRPr sz="1300"/>
            </a:lvl1pPr>
          </a:lstStyle>
          <a:p>
            <a:fld id="{4AE956D3-FD57-457D-8F40-FAC78B4C2B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9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92263" y="104775"/>
            <a:ext cx="3527425" cy="2644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9442" y="2748890"/>
            <a:ext cx="6720615" cy="64557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956D3-FD57-457D-8F40-FAC78B4C2B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47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2283">
              <a:defRPr/>
            </a:pPr>
            <a:fld id="{4AE956D3-FD57-457D-8F40-FAC78B4C2BE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2283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9690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283"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2283">
              <a:defRPr/>
            </a:pPr>
            <a:fld id="{4AE956D3-FD57-457D-8F40-FAC78B4C2BE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2283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6889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2283">
              <a:defRPr/>
            </a:pPr>
            <a:fld id="{4AE956D3-FD57-457D-8F40-FAC78B4C2BE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2283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6113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2283">
              <a:defRPr/>
            </a:pPr>
            <a:fld id="{4AE956D3-FD57-457D-8F40-FAC78B4C2BE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2283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6171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2283">
              <a:defRPr/>
            </a:pPr>
            <a:fld id="{4AE956D3-FD57-457D-8F40-FAC78B4C2BE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2283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8704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956D3-FD57-457D-8F40-FAC78B4C2B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04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92263" y="104775"/>
            <a:ext cx="3527425" cy="2644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9442" y="2748890"/>
            <a:ext cx="6720615" cy="64557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956D3-FD57-457D-8F40-FAC78B4C2BE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76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283">
              <a:defRPr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2283">
              <a:defRPr/>
            </a:pPr>
            <a:fld id="{4AE956D3-FD57-457D-8F40-FAC78B4C2BE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2283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0830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283">
              <a:defRPr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2283">
              <a:defRPr/>
            </a:pPr>
            <a:fld id="{4AE956D3-FD57-457D-8F40-FAC78B4C2BE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2283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4753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283">
              <a:defRPr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2283">
              <a:defRPr/>
            </a:pPr>
            <a:fld id="{4AE956D3-FD57-457D-8F40-FAC78B4C2BE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2283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646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283">
              <a:defRPr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2283">
              <a:defRPr/>
            </a:pPr>
            <a:fld id="{4AE956D3-FD57-457D-8F40-FAC78B4C2BE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2283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7928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28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2283">
              <a:defRPr/>
            </a:pPr>
            <a:fld id="{4AE956D3-FD57-457D-8F40-FAC78B4C2BE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2283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2377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sz="1400" dirty="0"/>
          </a:p>
          <a:p>
            <a:pPr lvl="0">
              <a:defRPr/>
            </a:pPr>
            <a:endParaRPr lang="en-US" sz="1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2283">
              <a:defRPr/>
            </a:pPr>
            <a:fld id="{4AE956D3-FD57-457D-8F40-FAC78B4C2BE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2283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505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875" y="1463675"/>
            <a:ext cx="843438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Rectangle 10"/>
          <p:cNvSpPr/>
          <p:nvPr/>
        </p:nvSpPr>
        <p:spPr>
          <a:xfrm>
            <a:off x="327025" y="625475"/>
            <a:ext cx="7673975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800"/>
            </a:lvl1pPr>
          </a:lstStyle>
          <a:p>
            <a:fld id="{F809FA0C-9138-4409-9FF5-7DACD331B09B}" type="datetime1">
              <a:rPr lang="en-US" smtClean="0"/>
              <a:pPr/>
              <a:t>10/1/18</a:t>
            </a:fld>
            <a:endParaRPr lang="en-US" dirty="0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265488" y="6283325"/>
            <a:ext cx="26130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00" dirty="0"/>
              <a:t>Draft for Discussion &amp; Policy Purposes Only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6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47675" y="720725"/>
            <a:ext cx="7499350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8"/>
          <p:cNvSpPr>
            <a:spLocks noGrp="1"/>
          </p:cNvSpPr>
          <p:nvPr>
            <p:ph sz="quarter" idx="14"/>
          </p:nvPr>
        </p:nvSpPr>
        <p:spPr>
          <a:xfrm>
            <a:off x="470001" y="1698958"/>
            <a:ext cx="8348472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2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400050" indent="-17780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57150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›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74295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»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742950" indent="0">
              <a:spcBef>
                <a:spcPts val="600"/>
              </a:spcBef>
              <a:buClr>
                <a:schemeClr val="tx1"/>
              </a:buClr>
              <a:buFont typeface="Arial" pitchFamily="34" charset="0"/>
              <a:buNone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20FA1DF3-6E5F-4A59-9A2C-E3FEDDFEF6C6}" type="datetime1">
              <a:rPr lang="en-US" smtClean="0"/>
              <a:pPr/>
              <a:t>10/1/18</a:t>
            </a:fld>
            <a:endParaRPr lang="en-US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265488" y="6283325"/>
            <a:ext cx="26130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00" dirty="0"/>
              <a:t>Draft for Discussion &amp; Policy Purposes Only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6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0001" y="1698958"/>
            <a:ext cx="3957219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2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400050" indent="-17780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57150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›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74295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»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742950" indent="0">
              <a:spcBef>
                <a:spcPts val="600"/>
              </a:spcBef>
              <a:buClr>
                <a:schemeClr val="tx1"/>
              </a:buClr>
              <a:buFont typeface="Arial" pitchFamily="34" charset="0"/>
              <a:buNone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7"/>
          </p:nvPr>
        </p:nvSpPr>
        <p:spPr>
          <a:xfrm>
            <a:off x="4600041" y="1695148"/>
            <a:ext cx="3957219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2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400050" indent="-17780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57150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›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74295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»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742950" indent="0">
              <a:spcBef>
                <a:spcPts val="600"/>
              </a:spcBef>
              <a:buClr>
                <a:schemeClr val="tx1"/>
              </a:buClr>
              <a:buFont typeface="Arial" pitchFamily="34" charset="0"/>
              <a:buNone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1AB85839-DE7E-4765-A9A0-B3F73C84A708}" type="datetime1">
              <a:rPr lang="en-US" smtClean="0"/>
              <a:pPr/>
              <a:t>10/1/18</a:t>
            </a:fld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65488" y="6283325"/>
            <a:ext cx="26130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00" dirty="0"/>
              <a:t>Draft for Discussion &amp; Policy Purposes Only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6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5839-DE7E-4765-A9A0-B3F73C84A708}" type="datetime1">
              <a:rPr lang="en-US" smtClean="0"/>
              <a:pPr/>
              <a:t>10/1/18</a:t>
            </a:fld>
            <a:endParaRPr lang="en-US" dirty="0"/>
          </a:p>
        </p:txBody>
      </p:sp>
      <p:pic>
        <p:nvPicPr>
          <p:cNvPr id="7" name="Picture 6" descr="newMekkoChart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24191" y="1243330"/>
            <a:ext cx="4284821" cy="5488940"/>
          </a:xfrm>
          <a:prstGeom prst="rect">
            <a:avLst/>
          </a:prstGeom>
        </p:spPr>
      </p:pic>
      <p:pic>
        <p:nvPicPr>
          <p:cNvPr id="11" name="Picture 10" descr="newMekkoChart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5060472" y="1243330"/>
            <a:ext cx="4284821" cy="548894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6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2443167" y="3752850"/>
            <a:ext cx="5722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68592" tIns="34296" rIns="68592" bIns="34296"/>
          <a:lstStyle/>
          <a:p>
            <a:endParaRPr lang="en-US" sz="1500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3962400"/>
            <a:ext cx="7751547" cy="466344"/>
          </a:xfrm>
          <a:prstGeom prst="rect">
            <a:avLst/>
          </a:prstGeom>
        </p:spPr>
        <p:txBody>
          <a:bodyPr lIns="91432" tIns="45716" rIns="91432" bIns="45716" anchor="b" anchorCtr="0"/>
          <a:lstStyle>
            <a:lvl1pPr>
              <a:lnSpc>
                <a:spcPct val="100000"/>
              </a:lnSpc>
              <a:defRPr sz="2701" b="1" baseline="0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5105400"/>
            <a:ext cx="3352800" cy="762000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Insert date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219201" y="4593771"/>
            <a:ext cx="5867400" cy="300094"/>
          </a:xfrm>
          <a:prstGeom prst="rect">
            <a:avLst/>
          </a:prstGeom>
          <a:noFill/>
        </p:spPr>
        <p:txBody>
          <a:bodyPr wrap="square" lIns="68592" tIns="34296" rIns="68592" bIns="34296" rtlCol="0">
            <a:spAutoFit/>
          </a:bodyPr>
          <a:lstStyle/>
          <a:p>
            <a:pPr marL="291510" indent="-291510"/>
            <a:endParaRPr lang="en-US" sz="1500" b="1" u="sng" dirty="0">
              <a:latin typeface="+mj-lt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4528458"/>
            <a:ext cx="4572000" cy="457200"/>
          </a:xfrm>
          <a:prstGeom prst="rect">
            <a:avLst/>
          </a:prstGeom>
        </p:spPr>
        <p:txBody>
          <a:bodyPr lIns="91432" tIns="45716" rIns="91432" bIns="45716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026" b="1" baseline="0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pic>
        <p:nvPicPr>
          <p:cNvPr id="8" name="Picture 2" descr="C:\Users\dmlee\Downloads\preview-MABayTransAuthority.png">
            <a:extLst>
              <a:ext uri="{FF2B5EF4-FFF2-40B4-BE49-F238E27FC236}">
                <a16:creationId xmlns:a16="http://schemas.microsoft.com/office/drawing/2014/main" id="{1160F7E3-3995-4C76-9963-1A537D05EE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 t="38333" b="39000"/>
          <a:stretch>
            <a:fillRect/>
          </a:stretch>
        </p:blipFill>
        <p:spPr bwMode="auto">
          <a:xfrm>
            <a:off x="1012825" y="1562100"/>
            <a:ext cx="63865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851609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8"/>
          <p:cNvSpPr>
            <a:spLocks noGrp="1"/>
          </p:cNvSpPr>
          <p:nvPr>
            <p:ph sz="quarter" idx="14"/>
          </p:nvPr>
        </p:nvSpPr>
        <p:spPr>
          <a:xfrm>
            <a:off x="470001" y="1698958"/>
            <a:ext cx="8348472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2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400050" indent="-17780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57150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›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74295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»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742950" indent="0">
              <a:spcBef>
                <a:spcPts val="600"/>
              </a:spcBef>
              <a:buClr>
                <a:schemeClr val="tx1"/>
              </a:buClr>
              <a:buFont typeface="Arial" pitchFamily="34" charset="0"/>
              <a:buNone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20FA1DF3-6E5F-4A59-9A2C-E3FEDDFEF6C6}" type="datetime1">
              <a:rPr lang="en-US" smtClean="0"/>
              <a:pPr/>
              <a:t>10/1/18</a:t>
            </a:fld>
            <a:endParaRPr lang="en-US" dirty="0"/>
          </a:p>
        </p:txBody>
      </p:sp>
      <p:sp>
        <p:nvSpPr>
          <p:cNvPr id="5" name="TextBox 6"/>
          <p:cNvSpPr txBox="1">
            <a:spLocks noChangeArrowheads="1"/>
          </p:cNvSpPr>
          <p:nvPr userDrawn="1"/>
        </p:nvSpPr>
        <p:spPr bwMode="auto">
          <a:xfrm>
            <a:off x="3265488" y="6283325"/>
            <a:ext cx="26130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00" dirty="0"/>
              <a:t>Draft for Discussion &amp; Policy Purposes Only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6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7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5" dirty="0"/>
              <a:t>Draft for </a:t>
            </a:r>
            <a:r>
              <a:rPr dirty="0"/>
              <a:t>Discussion &amp; Policy </a:t>
            </a:r>
            <a:r>
              <a:rPr spc="-5" dirty="0"/>
              <a:t>Purposes</a:t>
            </a:r>
            <a:r>
              <a:rPr spc="-35" dirty="0"/>
              <a:t> </a:t>
            </a:r>
            <a:r>
              <a:rPr dirty="0"/>
              <a:t>Only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2987981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447675" y="720725"/>
            <a:ext cx="7499350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7675" y="1325563"/>
            <a:ext cx="8321675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47675" y="6280150"/>
            <a:ext cx="8321675" cy="0"/>
          </a:xfrm>
          <a:prstGeom prst="line">
            <a:avLst/>
          </a:prstGeom>
          <a:ln w="95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6"/>
          <p:cNvSpPr txBox="1">
            <a:spLocks/>
          </p:cNvSpPr>
          <p:nvPr/>
        </p:nvSpPr>
        <p:spPr>
          <a:xfrm>
            <a:off x="8148638" y="6543675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00" smtClean="0"/>
              <a:pPr algn="r" eaLnBrk="1" hangingPunct="1">
                <a:defRPr/>
              </a:pPr>
              <a:t>‹#›</a:t>
            </a:fld>
            <a:endParaRPr lang="en-US" altLang="en-US" sz="1000" dirty="0"/>
          </a:p>
        </p:txBody>
      </p:sp>
      <p:sp>
        <p:nvSpPr>
          <p:cNvPr id="41" name="Content Placeholder 8"/>
          <p:cNvSpPr txBox="1">
            <a:spLocks/>
          </p:cNvSpPr>
          <p:nvPr/>
        </p:nvSpPr>
        <p:spPr>
          <a:xfrm>
            <a:off x="469900" y="1698625"/>
            <a:ext cx="8348663" cy="443865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+mj-lt"/>
              <a:buAutoNum type="arabicPeriod"/>
              <a:defRPr sz="1300" b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00050" indent="-1778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Font typeface="Arial" pitchFamily="34" charset="0"/>
              <a:buChar char="›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571500" indent="-171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742950" indent="-171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857250" indent="-1143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Char char="»"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0574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146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29718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4290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2"/>
          </p:nvPr>
        </p:nvSpPr>
        <p:spPr>
          <a:xfrm>
            <a:off x="7200900" y="6269038"/>
            <a:ext cx="1673225" cy="155575"/>
          </a:xfrm>
          <a:prstGeom prst="rect">
            <a:avLst/>
          </a:prstGeom>
        </p:spPr>
        <p:txBody>
          <a:bodyPr/>
          <a:lstStyle>
            <a:lvl1pPr algn="r" eaLnBrk="1" hangingPunct="1">
              <a:defRPr sz="800">
                <a:latin typeface="Arial" charset="0"/>
                <a:cs typeface="+mn-cs"/>
              </a:defRPr>
            </a:lvl1pPr>
          </a:lstStyle>
          <a:p>
            <a:fld id="{1AB85839-DE7E-4765-A9A0-B3F73C84A708}" type="datetime1">
              <a:rPr lang="en-US" smtClean="0"/>
              <a:pPr/>
              <a:t>10/1/18</a:t>
            </a:fld>
            <a:endParaRPr lang="en-US" dirty="0"/>
          </a:p>
        </p:txBody>
      </p:sp>
      <p:pic>
        <p:nvPicPr>
          <p:cNvPr id="1034" name="Picture 2" descr="File:MBTA.sv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39113" y="222250"/>
            <a:ext cx="711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001B58C-59F8-4FB3-8079-AA14751A739E}"/>
              </a:ext>
            </a:extLst>
          </p:cNvPr>
          <p:cNvSpPr txBox="1">
            <a:spLocks/>
          </p:cNvSpPr>
          <p:nvPr userDrawn="1"/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CC"/>
              </a:buClr>
              <a:buNone/>
              <a:defRPr lang="en-US" sz="1100" b="1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5762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2pPr>
            <a:lvl3pPr marL="9144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3pPr>
            <a:lvl4pPr marL="12620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4pPr>
            <a:lvl5pPr marL="16002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5pPr>
            <a:lvl6pPr marL="20574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146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29718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4290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/>
              <a:t>Red Line and Orange Line Improvement Program Update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2" r:id="rId2"/>
    <p:sldLayoutId id="2147483663" r:id="rId3"/>
    <p:sldLayoutId id="2147483673" r:id="rId4"/>
    <p:sldLayoutId id="2147483674" r:id="rId5"/>
    <p:sldLayoutId id="2147483675" r:id="rId6"/>
    <p:sldLayoutId id="2147483676" r:id="rId7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CC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CC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CC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CC"/>
          </a:solidFill>
          <a:latin typeface="Verdana" pitchFamily="34" charset="0"/>
          <a:cs typeface="Arial" charset="0"/>
        </a:defRPr>
      </a:lvl9pPr>
    </p:titleStyle>
    <p:bodyStyle>
      <a:lvl1pPr marL="228600" indent="-228600" algn="l" rtl="0" eaLnBrk="1" fontAlgn="base" hangingPunct="1">
        <a:spcBef>
          <a:spcPct val="100000"/>
        </a:spcBef>
        <a:spcAft>
          <a:spcPct val="0"/>
        </a:spcAft>
        <a:buClr>
          <a:srgbClr val="0033CC"/>
        </a:buClr>
        <a:buChar char="•"/>
        <a:defRPr sz="2400" b="1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263" indent="-233363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Arial" charset="0"/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9144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262063" indent="-233363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16002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0574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5146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29718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4290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30660"/>
            <a:ext cx="7839075" cy="603286"/>
          </a:xfrm>
        </p:spPr>
        <p:txBody>
          <a:bodyPr/>
          <a:lstStyle/>
          <a:p>
            <a:r>
              <a:rPr lang="en-US" sz="2400" dirty="0"/>
              <a:t>Red Line/Orange Line Improvement Program Update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19200" y="5334000"/>
            <a:ext cx="7010400" cy="762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/>
              <a:t>October 1, 2018</a:t>
            </a:r>
          </a:p>
          <a:p>
            <a:pPr>
              <a:spcBef>
                <a:spcPts val="0"/>
              </a:spcBef>
            </a:pP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38200" y="4610682"/>
            <a:ext cx="6584004" cy="723317"/>
          </a:xfrm>
        </p:spPr>
        <p:txBody>
          <a:bodyPr/>
          <a:lstStyle/>
          <a:p>
            <a:pPr marL="0" indent="0"/>
            <a:r>
              <a:rPr lang="en-US" sz="1800" dirty="0"/>
              <a:t>Vehicle Procurement, Infrastructure Improvements, </a:t>
            </a:r>
          </a:p>
          <a:p>
            <a:pPr marL="0" indent="0"/>
            <a:r>
              <a:rPr lang="en-US" sz="1800" dirty="0"/>
              <a:t>State of Good Repair Improvements and Signal Upgrades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Vehicle Final Assembly – Springfield MA</a:t>
            </a:r>
          </a:p>
        </p:txBody>
      </p:sp>
      <p:sp>
        <p:nvSpPr>
          <p:cNvPr id="6" name="Rectangle 5"/>
          <p:cNvSpPr/>
          <p:nvPr/>
        </p:nvSpPr>
        <p:spPr>
          <a:xfrm>
            <a:off x="681135" y="2410897"/>
            <a:ext cx="3872203" cy="247260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defRPr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 assembly on the first four cars is continuing in Springfield with the installation of interior panels and wiring. </a:t>
            </a:r>
          </a:p>
          <a:p>
            <a:pPr algn="just">
              <a:defRPr/>
            </a:pPr>
            <a:endParaRPr lang="en-US" sz="13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defRPr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first four (4) Orange Line cars are scheduled for delivery in December 2018.</a:t>
            </a:r>
          </a:p>
          <a:p>
            <a:pPr algn="just">
              <a:defRPr/>
            </a:pPr>
            <a:endParaRPr lang="en-US" sz="13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defRPr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currently 10 carbodies in the plant, with an additional 12 on the sea, having shipped from Changchun, China on September 23, 2018.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3352" y="3906728"/>
            <a:ext cx="3245618" cy="2080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3352" y="1621347"/>
            <a:ext cx="3245618" cy="21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22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67F8C0-0B73-48CF-9B6A-45C3CDF33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84" y="2810147"/>
            <a:ext cx="6100172" cy="4047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2766D5-CCB6-4DF8-B860-51D345CAF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4" r="19764"/>
          <a:stretch/>
        </p:blipFill>
        <p:spPr>
          <a:xfrm>
            <a:off x="4689668" y="1396854"/>
            <a:ext cx="4454333" cy="37371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Line Projects: Wellington Yard Expansion Tracks 33 to 38</a:t>
            </a:r>
          </a:p>
        </p:txBody>
      </p:sp>
      <p:sp>
        <p:nvSpPr>
          <p:cNvPr id="6" name="Rectangle 5"/>
          <p:cNvSpPr/>
          <p:nvPr/>
        </p:nvSpPr>
        <p:spPr>
          <a:xfrm>
            <a:off x="462684" y="1396855"/>
            <a:ext cx="4215848" cy="229949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1300" b="1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JF White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Construction NTP: 12/05/2016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Construction Substantial Completion:</a:t>
            </a:r>
          </a:p>
          <a:p>
            <a:pPr lvl="1">
              <a:defRPr/>
            </a:pPr>
            <a:r>
              <a:rPr lang="en-US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Contractual: 06/23/18	</a:t>
            </a:r>
          </a:p>
          <a:p>
            <a:pPr lvl="1">
              <a:defRPr/>
            </a:pPr>
            <a:r>
              <a:rPr lang="en-US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Projected: 01/04/19*</a:t>
            </a:r>
          </a:p>
          <a:p>
            <a:pPr lvl="1">
              <a:defRPr/>
            </a:pPr>
            <a:endParaRPr lang="en-US" sz="5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Construction Budget: $17,977,777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Construction Expenditures to </a:t>
            </a:r>
            <a:r>
              <a:rPr lang="en-US" sz="13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Date: $6,863,589 </a:t>
            </a:r>
            <a:r>
              <a:rPr lang="en-US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Construction Percent Complete: 63%</a:t>
            </a:r>
          </a:p>
          <a:p>
            <a:pPr marR="86360">
              <a:spcBef>
                <a:spcPts val="1195"/>
              </a:spcBef>
              <a:defRPr/>
            </a:pPr>
            <a:r>
              <a:rPr lang="en-US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*Adjusted to account for unforeseen environmental work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1A0E34B6-D5CD-4146-AA32-44F705E4BA7D}"/>
              </a:ext>
            </a:extLst>
          </p:cNvPr>
          <p:cNvSpPr/>
          <p:nvPr/>
        </p:nvSpPr>
        <p:spPr>
          <a:xfrm>
            <a:off x="6172200" y="1396854"/>
            <a:ext cx="2971800" cy="229724"/>
          </a:xfrm>
          <a:custGeom>
            <a:avLst/>
            <a:gdLst/>
            <a:ahLst/>
            <a:cxnLst/>
            <a:rect l="l" t="t" r="r" b="b"/>
            <a:pathLst>
              <a:path w="3429000" h="390525">
                <a:moveTo>
                  <a:pt x="0" y="390143"/>
                </a:moveTo>
                <a:lnTo>
                  <a:pt x="3428999" y="390143"/>
                </a:lnTo>
                <a:lnTo>
                  <a:pt x="3428999" y="0"/>
                </a:lnTo>
                <a:lnTo>
                  <a:pt x="0" y="0"/>
                </a:lnTo>
                <a:lnTo>
                  <a:pt x="0" y="39014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r>
              <a:rPr lang="en-US" sz="1200" dirty="0"/>
              <a:t>Installation of Ties, Track, and Ballast</a:t>
            </a:r>
            <a:endParaRPr sz="1200" dirty="0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DBA17BEA-B939-49BB-9ED2-7DAF6CC3600B}"/>
              </a:ext>
            </a:extLst>
          </p:cNvPr>
          <p:cNvSpPr/>
          <p:nvPr/>
        </p:nvSpPr>
        <p:spPr>
          <a:xfrm>
            <a:off x="473821" y="3696347"/>
            <a:ext cx="2937594" cy="216229"/>
          </a:xfrm>
          <a:custGeom>
            <a:avLst/>
            <a:gdLst/>
            <a:ahLst/>
            <a:cxnLst/>
            <a:rect l="l" t="t" r="r" b="b"/>
            <a:pathLst>
              <a:path w="3429000" h="390525">
                <a:moveTo>
                  <a:pt x="0" y="390143"/>
                </a:moveTo>
                <a:lnTo>
                  <a:pt x="3428999" y="390143"/>
                </a:lnTo>
                <a:lnTo>
                  <a:pt x="3428999" y="0"/>
                </a:lnTo>
                <a:lnTo>
                  <a:pt x="0" y="0"/>
                </a:lnTo>
                <a:lnTo>
                  <a:pt x="0" y="39014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pPr algn="r"/>
            <a:r>
              <a:rPr lang="en-US" sz="1200" dirty="0"/>
              <a:t>Installation of Ties, Track, and Ballast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721857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F9665CA7-1C05-41F5-8818-EFF8325CA97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62683" y="3224881"/>
            <a:ext cx="5261841" cy="299757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</p:spPr>
        <p:txBody>
          <a:bodyPr/>
          <a:lstStyle/>
          <a:p>
            <a:r>
              <a:rPr lang="en-US" dirty="0"/>
              <a:t>Orange Line Projects: Orange Line Test Track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8F52C-0F26-4700-97C9-2785CFDEEE81}"/>
              </a:ext>
            </a:extLst>
          </p:cNvPr>
          <p:cNvSpPr/>
          <p:nvPr/>
        </p:nvSpPr>
        <p:spPr>
          <a:xfrm>
            <a:off x="462683" y="1396855"/>
            <a:ext cx="5261841" cy="17527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LM Heavy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NTP: 06/20/17</a:t>
            </a:r>
          </a:p>
          <a:p>
            <a:pPr lvl="0">
              <a:defRPr/>
            </a:pPr>
            <a:r>
              <a:rPr lang="en-US" sz="1300" dirty="0">
                <a:solidFill>
                  <a:schemeClr val="tx1"/>
                </a:solidFill>
              </a:rPr>
              <a:t>Construction Substantial Completion:8/29/18</a:t>
            </a:r>
          </a:p>
          <a:p>
            <a:pPr lvl="1">
              <a:defRPr/>
            </a:pPr>
            <a:r>
              <a:rPr lang="en-US" sz="1300" dirty="0">
                <a:solidFill>
                  <a:schemeClr val="tx1"/>
                </a:solidFill>
              </a:rPr>
              <a:t>Contractual: 09/11/18	</a:t>
            </a:r>
          </a:p>
          <a:p>
            <a:pPr lvl="1">
              <a:defRPr/>
            </a:pPr>
            <a:r>
              <a:rPr lang="en-US" sz="1300" dirty="0">
                <a:solidFill>
                  <a:schemeClr val="tx1"/>
                </a:solidFill>
              </a:rPr>
              <a:t>Actual: 08/29/18</a:t>
            </a:r>
          </a:p>
          <a:p>
            <a:pPr lvl="1">
              <a:defRPr/>
            </a:pPr>
            <a:endParaRPr lang="en-US" sz="500" dirty="0">
              <a:solidFill>
                <a:schemeClr val="tx1"/>
              </a:solidFill>
            </a:endParaRPr>
          </a:p>
          <a:p>
            <a:pPr lvl="0">
              <a:defRPr/>
            </a:pPr>
            <a:r>
              <a:rPr lang="en-US" sz="1300" dirty="0">
                <a:solidFill>
                  <a:schemeClr val="tx1"/>
                </a:solidFill>
              </a:rPr>
              <a:t>Construction Budget: $5,867,000</a:t>
            </a:r>
          </a:p>
          <a:p>
            <a:pPr lvl="0">
              <a:defRPr/>
            </a:pPr>
            <a:r>
              <a:rPr lang="en-US" sz="1300" dirty="0">
                <a:solidFill>
                  <a:schemeClr val="tx1"/>
                </a:solidFill>
              </a:rPr>
              <a:t>Construction Expenditures to Date: $3,939,146</a:t>
            </a:r>
          </a:p>
          <a:p>
            <a:pPr lvl="0">
              <a:defRPr/>
            </a:pPr>
            <a:r>
              <a:rPr lang="en-US" sz="1300" dirty="0">
                <a:solidFill>
                  <a:schemeClr val="tx1"/>
                </a:solidFill>
              </a:rPr>
              <a:t>Construction Percent Complete: 99%</a:t>
            </a:r>
          </a:p>
          <a:p>
            <a:pPr lvl="0">
              <a:defRPr/>
            </a:pPr>
            <a:endParaRPr lang="en-US" sz="500" dirty="0">
              <a:solidFill>
                <a:schemeClr val="tx1"/>
              </a:solidFill>
            </a:endParaRPr>
          </a:p>
          <a:p>
            <a:pPr lvl="0"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A07786-C1BC-419B-9736-63E57A37D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398" y="1369238"/>
            <a:ext cx="2731612" cy="4856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A9B2A1-88B8-4BAB-8423-19B3B69ABCE6}"/>
              </a:ext>
            </a:extLst>
          </p:cNvPr>
          <p:cNvSpPr/>
          <p:nvPr/>
        </p:nvSpPr>
        <p:spPr>
          <a:xfrm>
            <a:off x="6425372" y="1369237"/>
            <a:ext cx="2300638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/>
            <a:r>
              <a:rPr lang="en-US" sz="1200" dirty="0"/>
              <a:t>Surface and Aligning Track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A8229C-8098-4B8D-A194-5878164B66AB}"/>
              </a:ext>
            </a:extLst>
          </p:cNvPr>
          <p:cNvSpPr/>
          <p:nvPr/>
        </p:nvSpPr>
        <p:spPr>
          <a:xfrm>
            <a:off x="462683" y="5952392"/>
            <a:ext cx="1322155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/>
            <a:r>
              <a:rPr lang="en-US" sz="1200" dirty="0"/>
              <a:t>Placing Ballast</a:t>
            </a:r>
          </a:p>
        </p:txBody>
      </p:sp>
    </p:spTree>
    <p:extLst>
      <p:ext uri="{BB962C8B-B14F-4D97-AF65-F5344CB8AC3E}">
        <p14:creationId xmlns:p14="http://schemas.microsoft.com/office/powerpoint/2010/main" val="2401819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39A8EE-3250-4B79-AC48-63A77B147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84"/>
          <a:stretch/>
        </p:blipFill>
        <p:spPr>
          <a:xfrm>
            <a:off x="4290417" y="1444479"/>
            <a:ext cx="4503994" cy="5314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ED528F-37F9-4483-9300-1B9EB4063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9" y="3477940"/>
            <a:ext cx="4316209" cy="32806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Line Projects: Wellington Maintenance Facility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D275F0-1C14-4F96-99B7-4F07847D7D3C}"/>
              </a:ext>
            </a:extLst>
          </p:cNvPr>
          <p:cNvSpPr/>
          <p:nvPr/>
        </p:nvSpPr>
        <p:spPr>
          <a:xfrm>
            <a:off x="289840" y="1444480"/>
            <a:ext cx="4316209" cy="20334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Barletta Heavy Division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NTP: 06/30/17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Substantial Completion:</a:t>
            </a:r>
          </a:p>
          <a:p>
            <a:pPr lvl="1">
              <a:defRPr/>
            </a:pPr>
            <a:r>
              <a:rPr lang="en-US" sz="1300" dirty="0">
                <a:solidFill>
                  <a:srgbClr val="000000"/>
                </a:solidFill>
              </a:rPr>
              <a:t>Contractual: 08/04/20	</a:t>
            </a:r>
          </a:p>
          <a:p>
            <a:pPr lvl="1">
              <a:defRPr/>
            </a:pPr>
            <a:r>
              <a:rPr lang="en-US" sz="1300" dirty="0">
                <a:solidFill>
                  <a:schemeClr val="tx1"/>
                </a:solidFill>
              </a:rPr>
              <a:t>Projected: </a:t>
            </a:r>
            <a:r>
              <a:rPr lang="en-US" sz="1300" dirty="0">
                <a:solidFill>
                  <a:srgbClr val="000000"/>
                </a:solidFill>
              </a:rPr>
              <a:t>08/04/20</a:t>
            </a:r>
          </a:p>
          <a:p>
            <a:pPr lvl="1">
              <a:defRPr/>
            </a:pPr>
            <a:endParaRPr lang="en-US" sz="500" dirty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Budget: $72,582,000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Expenditures to Date: $</a:t>
            </a:r>
            <a:r>
              <a:rPr lang="en-US" sz="1300" dirty="0">
                <a:solidFill>
                  <a:schemeClr val="tx1"/>
                </a:solidFill>
              </a:rPr>
              <a:t>17,283,335</a:t>
            </a:r>
            <a:br>
              <a:rPr lang="en-US" sz="1300" dirty="0">
                <a:solidFill>
                  <a:srgbClr val="000000"/>
                </a:solidFill>
              </a:rPr>
            </a:br>
            <a:r>
              <a:rPr lang="en-US" sz="1300" dirty="0">
                <a:solidFill>
                  <a:srgbClr val="000000"/>
                </a:solidFill>
              </a:rPr>
              <a:t>Construction Percent Complete: </a:t>
            </a:r>
            <a:r>
              <a:rPr lang="en-US" sz="1300" dirty="0">
                <a:solidFill>
                  <a:schemeClr val="tx1"/>
                </a:solidFill>
              </a:rPr>
              <a:t>31</a:t>
            </a:r>
            <a:r>
              <a:rPr lang="en-US" sz="1300" dirty="0">
                <a:solidFill>
                  <a:srgbClr val="000000"/>
                </a:solidFill>
              </a:rPr>
              <a:t>%</a:t>
            </a:r>
          </a:p>
          <a:p>
            <a:pPr lvl="0">
              <a:defRPr/>
            </a:pPr>
            <a:endParaRPr lang="en-US" sz="500" dirty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* Forecast completing on schedule	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B3E899-A0AA-41D2-8CC6-8DF303B678C5}"/>
              </a:ext>
            </a:extLst>
          </p:cNvPr>
          <p:cNvSpPr/>
          <p:nvPr/>
        </p:nvSpPr>
        <p:spPr>
          <a:xfrm>
            <a:off x="289840" y="6481610"/>
            <a:ext cx="538414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/>
            <a:r>
              <a:rPr lang="en-US" sz="1200" dirty="0"/>
              <a:t>Roof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FB9C9D-DC3E-4065-9C7D-78041C978874}"/>
              </a:ext>
            </a:extLst>
          </p:cNvPr>
          <p:cNvSpPr/>
          <p:nvPr/>
        </p:nvSpPr>
        <p:spPr>
          <a:xfrm>
            <a:off x="6144596" y="1444478"/>
            <a:ext cx="2649815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 algn="r"/>
            <a:r>
              <a:rPr lang="en-US" sz="1200" dirty="0"/>
              <a:t>Facility Expansion Grade Beam </a:t>
            </a:r>
          </a:p>
        </p:txBody>
      </p:sp>
      <p:sp>
        <p:nvSpPr>
          <p:cNvPr id="2" name="AutoShape 2" descr="https://app.e-builder.net/da2/Documents/FileView.aspx?FileID=fa73954d-05fc-4eea-8beb-2b3ef3c7eb7d">
            <a:extLst>
              <a:ext uri="{FF2B5EF4-FFF2-40B4-BE49-F238E27FC236}">
                <a16:creationId xmlns:a16="http://schemas.microsoft.com/office/drawing/2014/main" id="{607E1835-579F-402C-A2D6-E0C857A745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93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E40AE-88C9-4321-81BA-A8BCFBAB51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9551"/>
          <a:stretch/>
        </p:blipFill>
        <p:spPr>
          <a:xfrm>
            <a:off x="0" y="1295400"/>
            <a:ext cx="9144000" cy="50098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D275F0-1C14-4F96-99B7-4F07847D7D3C}"/>
              </a:ext>
            </a:extLst>
          </p:cNvPr>
          <p:cNvSpPr/>
          <p:nvPr/>
        </p:nvSpPr>
        <p:spPr>
          <a:xfrm>
            <a:off x="154774" y="1380002"/>
            <a:ext cx="4038032" cy="182123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Barletta Heavy Division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NTP: 05/31/18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Substantial Completion:</a:t>
            </a:r>
          </a:p>
          <a:p>
            <a:pPr lvl="1">
              <a:defRPr/>
            </a:pPr>
            <a:r>
              <a:rPr lang="en-US" sz="1300" dirty="0">
                <a:solidFill>
                  <a:srgbClr val="000000"/>
                </a:solidFill>
              </a:rPr>
              <a:t>Contractual: 03/07/21	</a:t>
            </a:r>
          </a:p>
          <a:p>
            <a:pPr lvl="1">
              <a:defRPr/>
            </a:pPr>
            <a:r>
              <a:rPr lang="en-US" sz="1300" dirty="0">
                <a:solidFill>
                  <a:schemeClr val="tx1"/>
                </a:solidFill>
              </a:rPr>
              <a:t>Projected: 03/07/21</a:t>
            </a:r>
          </a:p>
          <a:p>
            <a:pPr lvl="1">
              <a:defRPr/>
            </a:pPr>
            <a:endParaRPr lang="en-US" sz="500" dirty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Budget: $102,663,000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Expenditures to Date: </a:t>
            </a:r>
            <a:r>
              <a:rPr lang="en-US" sz="1300" dirty="0">
                <a:solidFill>
                  <a:schemeClr val="tx1"/>
                </a:solidFill>
              </a:rPr>
              <a:t>$0</a:t>
            </a:r>
            <a:br>
              <a:rPr lang="en-US" sz="1300" dirty="0">
                <a:solidFill>
                  <a:srgbClr val="000000"/>
                </a:solidFill>
              </a:rPr>
            </a:br>
            <a:r>
              <a:rPr lang="en-US" sz="1300" dirty="0">
                <a:solidFill>
                  <a:srgbClr val="000000"/>
                </a:solidFill>
              </a:rPr>
              <a:t>Construction Percent Complete:</a:t>
            </a:r>
            <a:r>
              <a:rPr lang="en-US" sz="1300" dirty="0">
                <a:solidFill>
                  <a:schemeClr val="tx1"/>
                </a:solidFill>
              </a:rPr>
              <a:t> 2%	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Line Projects: Wellington Yard Rebuild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D21A48-233B-4D68-BFE2-513A1D3531C4}"/>
              </a:ext>
            </a:extLst>
          </p:cNvPr>
          <p:cNvSpPr/>
          <p:nvPr/>
        </p:nvSpPr>
        <p:spPr>
          <a:xfrm>
            <a:off x="4019548" y="5838826"/>
            <a:ext cx="4914901" cy="27684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Wellington Yard Rebuild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4F6691-7ECD-4057-8002-B6C0999F9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806" y="5923428"/>
            <a:ext cx="289293" cy="102897"/>
          </a:xfrm>
          <a:prstGeom prst="rect">
            <a:avLst/>
          </a:prstGeom>
          <a:solidFill>
            <a:srgbClr val="92D050"/>
          </a:solidFill>
          <a:ln w="12700">
            <a:solidFill>
              <a:srgbClr val="02AD04"/>
            </a:solidFill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064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EF7724-E2F9-48ED-ABDE-2A7C16C7A6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r="22595"/>
          <a:stretch/>
        </p:blipFill>
        <p:spPr>
          <a:xfrm rot="5400000">
            <a:off x="5445113" y="3360573"/>
            <a:ext cx="2797740" cy="3938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EB380F-6CFE-4291-A2EC-D3A9502E6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00"/>
          <a:stretch/>
        </p:blipFill>
        <p:spPr>
          <a:xfrm>
            <a:off x="462678" y="3336125"/>
            <a:ext cx="4258607" cy="2937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B9A062-E13E-4B20-9529-BE754BFCF6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54"/>
          <a:stretch/>
        </p:blipFill>
        <p:spPr>
          <a:xfrm>
            <a:off x="4874879" y="1302457"/>
            <a:ext cx="3938208" cy="25060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Line Projects: Red Line Test Track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C64CE-F623-46D0-ADF5-73E6B5D56A24}"/>
              </a:ext>
            </a:extLst>
          </p:cNvPr>
          <p:cNvSpPr txBox="1"/>
          <p:nvPr/>
        </p:nvSpPr>
        <p:spPr>
          <a:xfrm>
            <a:off x="7473604" y="1308432"/>
            <a:ext cx="1339483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sz="1200" dirty="0">
                <a:solidFill>
                  <a:srgbClr val="000000"/>
                </a:solidFill>
              </a:rPr>
              <a:t>Retaining Wall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29281-6A4C-4C72-B5D3-10C07E3B6636}"/>
              </a:ext>
            </a:extLst>
          </p:cNvPr>
          <p:cNvSpPr txBox="1"/>
          <p:nvPr/>
        </p:nvSpPr>
        <p:spPr>
          <a:xfrm>
            <a:off x="2673626" y="3336126"/>
            <a:ext cx="204766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000000"/>
                </a:solidFill>
              </a:rPr>
              <a:t>VTF Foundation &amp; </a:t>
            </a:r>
            <a:r>
              <a:rPr lang="en-US" sz="1200" dirty="0" err="1">
                <a:solidFill>
                  <a:srgbClr val="000000"/>
                </a:solidFill>
              </a:rPr>
              <a:t>ReBar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9E61E5-5E0C-48A3-8996-7C3AEF2D3281}"/>
              </a:ext>
            </a:extLst>
          </p:cNvPr>
          <p:cNvSpPr/>
          <p:nvPr/>
        </p:nvSpPr>
        <p:spPr>
          <a:xfrm>
            <a:off x="462684" y="1444482"/>
            <a:ext cx="4258606" cy="182943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1300" b="1" u="sng" dirty="0">
                <a:solidFill>
                  <a:srgbClr val="000000"/>
                </a:solidFill>
              </a:rPr>
              <a:t>Barletta Heavy Division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NTP: 11/17/17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Substantial Completion:</a:t>
            </a:r>
          </a:p>
          <a:p>
            <a:pPr lvl="1">
              <a:defRPr/>
            </a:pPr>
            <a:r>
              <a:rPr lang="en-US" sz="1300" dirty="0">
                <a:solidFill>
                  <a:schemeClr val="tx1"/>
                </a:solidFill>
              </a:rPr>
              <a:t>Contractual: 04/07/19</a:t>
            </a:r>
          </a:p>
          <a:p>
            <a:pPr lvl="1">
              <a:defRPr/>
            </a:pPr>
            <a:r>
              <a:rPr lang="en-US" sz="1300" dirty="0">
                <a:solidFill>
                  <a:schemeClr val="tx1"/>
                </a:solidFill>
              </a:rPr>
              <a:t>Projected: 04/07/19</a:t>
            </a:r>
          </a:p>
          <a:p>
            <a:pPr lvl="1">
              <a:defRPr/>
            </a:pPr>
            <a:endParaRPr lang="en-US" sz="500" dirty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Budget: $21,269,000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Expenditures to Date: </a:t>
            </a:r>
            <a:r>
              <a:rPr lang="en-US" sz="1300" dirty="0">
                <a:solidFill>
                  <a:schemeClr val="tx1"/>
                </a:solidFill>
              </a:rPr>
              <a:t>$432,705 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Percent </a:t>
            </a:r>
            <a:r>
              <a:rPr lang="en-US" sz="1300" dirty="0">
                <a:solidFill>
                  <a:schemeClr val="tx1"/>
                </a:solidFill>
              </a:rPr>
              <a:t>Complete: 30%</a:t>
            </a:r>
            <a:endParaRPr lang="en-US" sz="1300" b="1" u="sng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8B8992-8A75-445B-9FF1-A5A50A94D598}"/>
              </a:ext>
            </a:extLst>
          </p:cNvPr>
          <p:cNvSpPr txBox="1"/>
          <p:nvPr/>
        </p:nvSpPr>
        <p:spPr>
          <a:xfrm>
            <a:off x="6423101" y="6273350"/>
            <a:ext cx="2389985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000000"/>
                </a:solidFill>
              </a:rPr>
              <a:t>New Sub Ballast for new lead Track From Cabot Yard</a:t>
            </a:r>
            <a:endParaRPr lang="de-DE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72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0A17DB-42D7-465E-A37F-E11553A9E93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1" y="1295400"/>
            <a:ext cx="9144000" cy="42850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9E61E5-5E0C-48A3-8996-7C3AEF2D3281}"/>
              </a:ext>
            </a:extLst>
          </p:cNvPr>
          <p:cNvSpPr/>
          <p:nvPr/>
        </p:nvSpPr>
        <p:spPr>
          <a:xfrm>
            <a:off x="164106" y="1416490"/>
            <a:ext cx="3624124" cy="18025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1300" b="1" u="sng" dirty="0">
                <a:solidFill>
                  <a:srgbClr val="000000"/>
                </a:solidFill>
              </a:rPr>
              <a:t>LM Heavy/Lane Construction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NTP: </a:t>
            </a:r>
            <a:r>
              <a:rPr lang="en-US" sz="1300" dirty="0">
                <a:solidFill>
                  <a:schemeClr val="tx1"/>
                </a:solidFill>
              </a:rPr>
              <a:t>08/02/18</a:t>
            </a:r>
          </a:p>
          <a:p>
            <a:pPr lvl="0">
              <a:defRPr/>
            </a:pPr>
            <a:r>
              <a:rPr lang="en-US" sz="1300" dirty="0">
                <a:solidFill>
                  <a:schemeClr val="tx1"/>
                </a:solidFill>
              </a:rPr>
              <a:t>Construction Substantial Completion:</a:t>
            </a:r>
          </a:p>
          <a:p>
            <a:pPr lvl="1">
              <a:defRPr/>
            </a:pPr>
            <a:r>
              <a:rPr lang="en-US" sz="1300" dirty="0">
                <a:solidFill>
                  <a:schemeClr val="tx1"/>
                </a:solidFill>
              </a:rPr>
              <a:t>Contractual: 1/4/22 </a:t>
            </a:r>
          </a:p>
          <a:p>
            <a:pPr lvl="1">
              <a:defRPr/>
            </a:pPr>
            <a:r>
              <a:rPr lang="en-US" sz="1300" dirty="0">
                <a:solidFill>
                  <a:schemeClr val="tx1"/>
                </a:solidFill>
              </a:rPr>
              <a:t>Projected: 1/4/22 </a:t>
            </a:r>
          </a:p>
          <a:p>
            <a:pPr lvl="1">
              <a:defRPr/>
            </a:pPr>
            <a:endParaRPr lang="en-US" sz="500" dirty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Budget: $213,817,000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Construction Expenditures to Date: $0 Construction Percent Complete</a:t>
            </a:r>
            <a:r>
              <a:rPr lang="en-US" sz="1300" dirty="0">
                <a:solidFill>
                  <a:schemeClr val="tx1"/>
                </a:solidFill>
              </a:rPr>
              <a:t>: 0</a:t>
            </a:r>
            <a:r>
              <a:rPr lang="en-US" sz="1300" dirty="0">
                <a:solidFill>
                  <a:srgbClr val="000000"/>
                </a:solidFill>
              </a:rPr>
              <a:t>%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	</a:t>
            </a:r>
            <a:endParaRPr lang="en-US" sz="1300" b="1" u="sng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Line Projects: Cabot Yard &amp; Maintenance Facility Improvements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BA8D85-F930-485E-9F39-D8C836BF1E3C}"/>
              </a:ext>
            </a:extLst>
          </p:cNvPr>
          <p:cNvSpPr/>
          <p:nvPr/>
        </p:nvSpPr>
        <p:spPr>
          <a:xfrm>
            <a:off x="4579581" y="4655128"/>
            <a:ext cx="4429222" cy="51664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spcBef>
                <a:spcPts val="600"/>
              </a:spcBef>
              <a:defRPr/>
            </a:pPr>
            <a:r>
              <a:rPr lang="en-US" sz="1200" dirty="0">
                <a:solidFill>
                  <a:srgbClr val="000000"/>
                </a:solidFill>
              </a:rPr>
              <a:t>Cabot Yard &amp; Maintenance Facility Improvements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9540F5-7CAA-4D45-8AA9-1D385DDF2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002" y="4747478"/>
            <a:ext cx="289293" cy="102897"/>
          </a:xfrm>
          <a:prstGeom prst="rect">
            <a:avLst/>
          </a:prstGeom>
          <a:solidFill>
            <a:srgbClr val="92D050"/>
          </a:solidFill>
          <a:ln w="12700">
            <a:solidFill>
              <a:srgbClr val="02AD04"/>
            </a:solidFill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7B4836-F50E-49F7-B46A-0CB87D974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003" y="4903838"/>
            <a:ext cx="289293" cy="102897"/>
          </a:xfrm>
          <a:prstGeom prst="rect">
            <a:avLst/>
          </a:prstGeom>
          <a:solidFill>
            <a:srgbClr val="AE4BAE"/>
          </a:solidFill>
          <a:ln w="12700">
            <a:solidFill>
              <a:srgbClr val="F154F1"/>
            </a:solidFill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326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69D5C8F-9533-4DAD-880E-36C4F515CA24}"/>
              </a:ext>
            </a:extLst>
          </p:cNvPr>
          <p:cNvGrpSpPr/>
          <p:nvPr/>
        </p:nvGrpSpPr>
        <p:grpSpPr>
          <a:xfrm>
            <a:off x="0" y="1094116"/>
            <a:ext cx="8789669" cy="5523854"/>
            <a:chOff x="0" y="1113166"/>
            <a:chExt cx="8789669" cy="552385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E5B104-025B-489F-95B6-7DB726BA28F5}"/>
                </a:ext>
              </a:extLst>
            </p:cNvPr>
            <p:cNvGrpSpPr/>
            <p:nvPr/>
          </p:nvGrpSpPr>
          <p:grpSpPr>
            <a:xfrm>
              <a:off x="0" y="1360170"/>
              <a:ext cx="8789669" cy="5276850"/>
              <a:chOff x="0" y="1360170"/>
              <a:chExt cx="8789669" cy="527685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1E50E42-AE4C-4E60-8DCD-46410F1B1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7091"/>
              <a:stretch/>
            </p:blipFill>
            <p:spPr>
              <a:xfrm>
                <a:off x="3398282" y="1360170"/>
                <a:ext cx="5391387" cy="4915530"/>
              </a:xfrm>
              <a:prstGeom prst="rect">
                <a:avLst/>
              </a:prstGeom>
            </p:spPr>
          </p:pic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BD902CF5-0F7E-49C9-8234-71BC7E62600A}"/>
                  </a:ext>
                </a:extLst>
              </p:cNvPr>
              <p:cNvSpPr/>
              <p:nvPr/>
            </p:nvSpPr>
            <p:spPr bwMode="auto">
              <a:xfrm rot="10800000" flipH="1" flipV="1">
                <a:off x="0" y="1360170"/>
                <a:ext cx="6762750" cy="5276850"/>
              </a:xfrm>
              <a:custGeom>
                <a:avLst/>
                <a:gdLst>
                  <a:gd name="connsiteX0" fmla="*/ 0 w 4057710"/>
                  <a:gd name="connsiteY0" fmla="*/ 4627255 h 4627255"/>
                  <a:gd name="connsiteX1" fmla="*/ 3431078 w 4057710"/>
                  <a:gd name="connsiteY1" fmla="*/ 0 h 4627255"/>
                  <a:gd name="connsiteX2" fmla="*/ 4057710 w 4057710"/>
                  <a:gd name="connsiteY2" fmla="*/ 0 h 4627255"/>
                  <a:gd name="connsiteX3" fmla="*/ 626632 w 4057710"/>
                  <a:gd name="connsiteY3" fmla="*/ 4627255 h 4627255"/>
                  <a:gd name="connsiteX4" fmla="*/ 0 w 4057710"/>
                  <a:gd name="connsiteY4" fmla="*/ 4627255 h 4627255"/>
                  <a:gd name="connsiteX0" fmla="*/ 0 w 6811070"/>
                  <a:gd name="connsiteY0" fmla="*/ 4637415 h 4637415"/>
                  <a:gd name="connsiteX1" fmla="*/ 6184438 w 6811070"/>
                  <a:gd name="connsiteY1" fmla="*/ 0 h 4637415"/>
                  <a:gd name="connsiteX2" fmla="*/ 6811070 w 6811070"/>
                  <a:gd name="connsiteY2" fmla="*/ 0 h 4637415"/>
                  <a:gd name="connsiteX3" fmla="*/ 3379992 w 6811070"/>
                  <a:gd name="connsiteY3" fmla="*/ 4627255 h 4637415"/>
                  <a:gd name="connsiteX4" fmla="*/ 0 w 6811070"/>
                  <a:gd name="connsiteY4" fmla="*/ 4637415 h 4637415"/>
                  <a:gd name="connsiteX0" fmla="*/ 53802 w 6864872"/>
                  <a:gd name="connsiteY0" fmla="*/ 4637415 h 4637415"/>
                  <a:gd name="connsiteX1" fmla="*/ 0 w 6864872"/>
                  <a:gd name="connsiteY1" fmla="*/ 20320 h 4637415"/>
                  <a:gd name="connsiteX2" fmla="*/ 6864872 w 6864872"/>
                  <a:gd name="connsiteY2" fmla="*/ 0 h 4637415"/>
                  <a:gd name="connsiteX3" fmla="*/ 3433794 w 6864872"/>
                  <a:gd name="connsiteY3" fmla="*/ 4627255 h 4637415"/>
                  <a:gd name="connsiteX4" fmla="*/ 53802 w 6864872"/>
                  <a:gd name="connsiteY4" fmla="*/ 4637415 h 4637415"/>
                  <a:gd name="connsiteX0" fmla="*/ 63962 w 6875032"/>
                  <a:gd name="connsiteY0" fmla="*/ 4647575 h 4647575"/>
                  <a:gd name="connsiteX1" fmla="*/ 0 w 6875032"/>
                  <a:gd name="connsiteY1" fmla="*/ 0 h 4647575"/>
                  <a:gd name="connsiteX2" fmla="*/ 6875032 w 6875032"/>
                  <a:gd name="connsiteY2" fmla="*/ 10160 h 4647575"/>
                  <a:gd name="connsiteX3" fmla="*/ 3443954 w 6875032"/>
                  <a:gd name="connsiteY3" fmla="*/ 4637415 h 4647575"/>
                  <a:gd name="connsiteX4" fmla="*/ 63962 w 6875032"/>
                  <a:gd name="connsiteY4" fmla="*/ 4647575 h 4647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5032" h="4647575">
                    <a:moveTo>
                      <a:pt x="63962" y="4647575"/>
                    </a:moveTo>
                    <a:lnTo>
                      <a:pt x="0" y="0"/>
                    </a:lnTo>
                    <a:lnTo>
                      <a:pt x="6875032" y="10160"/>
                    </a:lnTo>
                    <a:lnTo>
                      <a:pt x="3443954" y="4637415"/>
                    </a:lnTo>
                    <a:lnTo>
                      <a:pt x="63962" y="4647575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spcAft>
                    <a:spcPts val="300"/>
                  </a:spcAft>
                  <a:buSzPts val="1300"/>
                  <a:tabLst>
                    <a:tab pos="5486400" algn="l"/>
                  </a:tabLst>
                </a:pPr>
                <a:endParaRPr lang="en-US" dirty="0">
                  <a:latin typeface="Arial" panose="020B0604020202020204" pitchFamily="34" charset="0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6BEFA7C7-C0F2-4991-9395-FFAF38060F49}"/>
                </a:ext>
              </a:extLst>
            </p:cNvPr>
            <p:cNvSpPr/>
            <p:nvPr/>
          </p:nvSpPr>
          <p:spPr bwMode="auto">
            <a:xfrm rot="10800000" flipH="1" flipV="1">
              <a:off x="78068" y="1113166"/>
              <a:ext cx="7164741" cy="5383761"/>
            </a:xfrm>
            <a:custGeom>
              <a:avLst/>
              <a:gdLst>
                <a:gd name="connsiteX0" fmla="*/ 0 w 4057710"/>
                <a:gd name="connsiteY0" fmla="*/ 4627255 h 4627255"/>
                <a:gd name="connsiteX1" fmla="*/ 3431078 w 4057710"/>
                <a:gd name="connsiteY1" fmla="*/ 0 h 4627255"/>
                <a:gd name="connsiteX2" fmla="*/ 4057710 w 4057710"/>
                <a:gd name="connsiteY2" fmla="*/ 0 h 4627255"/>
                <a:gd name="connsiteX3" fmla="*/ 626632 w 4057710"/>
                <a:gd name="connsiteY3" fmla="*/ 4627255 h 4627255"/>
                <a:gd name="connsiteX4" fmla="*/ 0 w 4057710"/>
                <a:gd name="connsiteY4" fmla="*/ 4627255 h 4627255"/>
                <a:gd name="connsiteX0" fmla="*/ 0 w 6811070"/>
                <a:gd name="connsiteY0" fmla="*/ 4637415 h 4637415"/>
                <a:gd name="connsiteX1" fmla="*/ 6184438 w 6811070"/>
                <a:gd name="connsiteY1" fmla="*/ 0 h 4637415"/>
                <a:gd name="connsiteX2" fmla="*/ 6811070 w 6811070"/>
                <a:gd name="connsiteY2" fmla="*/ 0 h 4637415"/>
                <a:gd name="connsiteX3" fmla="*/ 3379992 w 6811070"/>
                <a:gd name="connsiteY3" fmla="*/ 4627255 h 4637415"/>
                <a:gd name="connsiteX4" fmla="*/ 0 w 6811070"/>
                <a:gd name="connsiteY4" fmla="*/ 4637415 h 4637415"/>
                <a:gd name="connsiteX0" fmla="*/ 53802 w 6864872"/>
                <a:gd name="connsiteY0" fmla="*/ 4637415 h 4637415"/>
                <a:gd name="connsiteX1" fmla="*/ 0 w 6864872"/>
                <a:gd name="connsiteY1" fmla="*/ 20320 h 4637415"/>
                <a:gd name="connsiteX2" fmla="*/ 6864872 w 6864872"/>
                <a:gd name="connsiteY2" fmla="*/ 0 h 4637415"/>
                <a:gd name="connsiteX3" fmla="*/ 3433794 w 6864872"/>
                <a:gd name="connsiteY3" fmla="*/ 4627255 h 4637415"/>
                <a:gd name="connsiteX4" fmla="*/ 53802 w 6864872"/>
                <a:gd name="connsiteY4" fmla="*/ 4637415 h 4637415"/>
                <a:gd name="connsiteX0" fmla="*/ 63962 w 6875032"/>
                <a:gd name="connsiteY0" fmla="*/ 4647575 h 4647575"/>
                <a:gd name="connsiteX1" fmla="*/ 0 w 6875032"/>
                <a:gd name="connsiteY1" fmla="*/ 0 h 4647575"/>
                <a:gd name="connsiteX2" fmla="*/ 6875032 w 6875032"/>
                <a:gd name="connsiteY2" fmla="*/ 10160 h 4647575"/>
                <a:gd name="connsiteX3" fmla="*/ 3443954 w 6875032"/>
                <a:gd name="connsiteY3" fmla="*/ 4637415 h 4647575"/>
                <a:gd name="connsiteX4" fmla="*/ 63962 w 6875032"/>
                <a:gd name="connsiteY4" fmla="*/ 4647575 h 4647575"/>
                <a:gd name="connsiteX0" fmla="*/ 63962 w 6875032"/>
                <a:gd name="connsiteY0" fmla="*/ 4647575 h 4647575"/>
                <a:gd name="connsiteX1" fmla="*/ 0 w 6875032"/>
                <a:gd name="connsiteY1" fmla="*/ 0 h 4647575"/>
                <a:gd name="connsiteX2" fmla="*/ 6875032 w 6875032"/>
                <a:gd name="connsiteY2" fmla="*/ 10160 h 4647575"/>
                <a:gd name="connsiteX3" fmla="*/ 3487838 w 6875032"/>
                <a:gd name="connsiteY3" fmla="*/ 4528193 h 4647575"/>
                <a:gd name="connsiteX4" fmla="*/ 63962 w 6875032"/>
                <a:gd name="connsiteY4" fmla="*/ 4647575 h 4647575"/>
                <a:gd name="connsiteX0" fmla="*/ 63962 w 6875032"/>
                <a:gd name="connsiteY0" fmla="*/ 4647575 h 4647575"/>
                <a:gd name="connsiteX1" fmla="*/ 0 w 6875032"/>
                <a:gd name="connsiteY1" fmla="*/ 0 h 4647575"/>
                <a:gd name="connsiteX2" fmla="*/ 6875032 w 6875032"/>
                <a:gd name="connsiteY2" fmla="*/ 10160 h 4647575"/>
                <a:gd name="connsiteX3" fmla="*/ 3597546 w 6875032"/>
                <a:gd name="connsiteY3" fmla="*/ 4528193 h 4647575"/>
                <a:gd name="connsiteX4" fmla="*/ 63962 w 6875032"/>
                <a:gd name="connsiteY4" fmla="*/ 4647575 h 4647575"/>
                <a:gd name="connsiteX0" fmla="*/ 63962 w 6875032"/>
                <a:gd name="connsiteY0" fmla="*/ 4647575 h 4647575"/>
                <a:gd name="connsiteX1" fmla="*/ 0 w 6875032"/>
                <a:gd name="connsiteY1" fmla="*/ 0 h 4647575"/>
                <a:gd name="connsiteX2" fmla="*/ 6875032 w 6875032"/>
                <a:gd name="connsiteY2" fmla="*/ 10160 h 4647575"/>
                <a:gd name="connsiteX3" fmla="*/ 3553662 w 6875032"/>
                <a:gd name="connsiteY3" fmla="*/ 4617557 h 4647575"/>
                <a:gd name="connsiteX4" fmla="*/ 63962 w 6875032"/>
                <a:gd name="connsiteY4" fmla="*/ 4647575 h 4647575"/>
                <a:gd name="connsiteX0" fmla="*/ 63962 w 6875032"/>
                <a:gd name="connsiteY0" fmla="*/ 4647575 h 4657274"/>
                <a:gd name="connsiteX1" fmla="*/ 0 w 6875032"/>
                <a:gd name="connsiteY1" fmla="*/ 0 h 4657274"/>
                <a:gd name="connsiteX2" fmla="*/ 6875032 w 6875032"/>
                <a:gd name="connsiteY2" fmla="*/ 10160 h 4657274"/>
                <a:gd name="connsiteX3" fmla="*/ 3531721 w 6875032"/>
                <a:gd name="connsiteY3" fmla="*/ 4657274 h 4657274"/>
                <a:gd name="connsiteX4" fmla="*/ 63962 w 6875032"/>
                <a:gd name="connsiteY4" fmla="*/ 4647575 h 4657274"/>
                <a:gd name="connsiteX0" fmla="*/ 63962 w 6875032"/>
                <a:gd name="connsiteY0" fmla="*/ 4647575 h 4696991"/>
                <a:gd name="connsiteX1" fmla="*/ 0 w 6875032"/>
                <a:gd name="connsiteY1" fmla="*/ 0 h 4696991"/>
                <a:gd name="connsiteX2" fmla="*/ 6875032 w 6875032"/>
                <a:gd name="connsiteY2" fmla="*/ 10160 h 4696991"/>
                <a:gd name="connsiteX3" fmla="*/ 3498808 w 6875032"/>
                <a:gd name="connsiteY3" fmla="*/ 4696991 h 4696991"/>
                <a:gd name="connsiteX4" fmla="*/ 63962 w 6875032"/>
                <a:gd name="connsiteY4" fmla="*/ 4647575 h 4696991"/>
                <a:gd name="connsiteX0" fmla="*/ 0 w 6811070"/>
                <a:gd name="connsiteY0" fmla="*/ 4637415 h 4686831"/>
                <a:gd name="connsiteX1" fmla="*/ 3874554 w 6811070"/>
                <a:gd name="connsiteY1" fmla="*/ 1161497 h 4686831"/>
                <a:gd name="connsiteX2" fmla="*/ 6811070 w 6811070"/>
                <a:gd name="connsiteY2" fmla="*/ 0 h 4686831"/>
                <a:gd name="connsiteX3" fmla="*/ 3434846 w 6811070"/>
                <a:gd name="connsiteY3" fmla="*/ 4686831 h 4686831"/>
                <a:gd name="connsiteX4" fmla="*/ 0 w 6811070"/>
                <a:gd name="connsiteY4" fmla="*/ 4637415 h 4686831"/>
                <a:gd name="connsiteX0" fmla="*/ 0 w 6811070"/>
                <a:gd name="connsiteY0" fmla="*/ 4637415 h 4686831"/>
                <a:gd name="connsiteX1" fmla="*/ 2393496 w 6811070"/>
                <a:gd name="connsiteY1" fmla="*/ 168567 h 4686831"/>
                <a:gd name="connsiteX2" fmla="*/ 6811070 w 6811070"/>
                <a:gd name="connsiteY2" fmla="*/ 0 h 4686831"/>
                <a:gd name="connsiteX3" fmla="*/ 3434846 w 6811070"/>
                <a:gd name="connsiteY3" fmla="*/ 4686831 h 4686831"/>
                <a:gd name="connsiteX4" fmla="*/ 0 w 6811070"/>
                <a:gd name="connsiteY4" fmla="*/ 4637415 h 4686831"/>
                <a:gd name="connsiteX0" fmla="*/ 0 w 6811070"/>
                <a:gd name="connsiteY0" fmla="*/ 4637415 h 4686831"/>
                <a:gd name="connsiteX1" fmla="*/ 2448350 w 6811070"/>
                <a:gd name="connsiteY1" fmla="*/ 59345 h 4686831"/>
                <a:gd name="connsiteX2" fmla="*/ 6811070 w 6811070"/>
                <a:gd name="connsiteY2" fmla="*/ 0 h 4686831"/>
                <a:gd name="connsiteX3" fmla="*/ 3434846 w 6811070"/>
                <a:gd name="connsiteY3" fmla="*/ 4686831 h 4686831"/>
                <a:gd name="connsiteX4" fmla="*/ 0 w 6811070"/>
                <a:gd name="connsiteY4" fmla="*/ 4637415 h 4686831"/>
                <a:gd name="connsiteX0" fmla="*/ 0 w 6811070"/>
                <a:gd name="connsiteY0" fmla="*/ 4637415 h 4686831"/>
                <a:gd name="connsiteX1" fmla="*/ 2601942 w 6811070"/>
                <a:gd name="connsiteY1" fmla="*/ 1568599 h 4686831"/>
                <a:gd name="connsiteX2" fmla="*/ 6811070 w 6811070"/>
                <a:gd name="connsiteY2" fmla="*/ 0 h 4686831"/>
                <a:gd name="connsiteX3" fmla="*/ 3434846 w 6811070"/>
                <a:gd name="connsiteY3" fmla="*/ 4686831 h 4686831"/>
                <a:gd name="connsiteX4" fmla="*/ 0 w 6811070"/>
                <a:gd name="connsiteY4" fmla="*/ 4637415 h 4686831"/>
                <a:gd name="connsiteX0" fmla="*/ 0 w 6811070"/>
                <a:gd name="connsiteY0" fmla="*/ 4637415 h 4686831"/>
                <a:gd name="connsiteX1" fmla="*/ 1801074 w 6811070"/>
                <a:gd name="connsiteY1" fmla="*/ 883478 h 4686831"/>
                <a:gd name="connsiteX2" fmla="*/ 6811070 w 6811070"/>
                <a:gd name="connsiteY2" fmla="*/ 0 h 4686831"/>
                <a:gd name="connsiteX3" fmla="*/ 3434846 w 6811070"/>
                <a:gd name="connsiteY3" fmla="*/ 4686831 h 4686831"/>
                <a:gd name="connsiteX4" fmla="*/ 0 w 6811070"/>
                <a:gd name="connsiteY4" fmla="*/ 4637415 h 4686831"/>
                <a:gd name="connsiteX0" fmla="*/ 0 w 6811070"/>
                <a:gd name="connsiteY0" fmla="*/ 4637415 h 4686831"/>
                <a:gd name="connsiteX1" fmla="*/ 5377554 w 6811070"/>
                <a:gd name="connsiteY1" fmla="*/ 9699 h 4686831"/>
                <a:gd name="connsiteX2" fmla="*/ 6811070 w 6811070"/>
                <a:gd name="connsiteY2" fmla="*/ 0 h 4686831"/>
                <a:gd name="connsiteX3" fmla="*/ 3434846 w 6811070"/>
                <a:gd name="connsiteY3" fmla="*/ 4686831 h 4686831"/>
                <a:gd name="connsiteX4" fmla="*/ 0 w 6811070"/>
                <a:gd name="connsiteY4" fmla="*/ 4637415 h 4686831"/>
                <a:gd name="connsiteX0" fmla="*/ 0 w 6811070"/>
                <a:gd name="connsiteY0" fmla="*/ 4637645 h 4687061"/>
                <a:gd name="connsiteX1" fmla="*/ 5596971 w 6811070"/>
                <a:gd name="connsiteY1" fmla="*/ 0 h 4687061"/>
                <a:gd name="connsiteX2" fmla="*/ 6811070 w 6811070"/>
                <a:gd name="connsiteY2" fmla="*/ 230 h 4687061"/>
                <a:gd name="connsiteX3" fmla="*/ 3434846 w 6811070"/>
                <a:gd name="connsiteY3" fmla="*/ 4687061 h 4687061"/>
                <a:gd name="connsiteX4" fmla="*/ 0 w 6811070"/>
                <a:gd name="connsiteY4" fmla="*/ 4637645 h 4687061"/>
                <a:gd name="connsiteX0" fmla="*/ 0 w 6712333"/>
                <a:gd name="connsiteY0" fmla="*/ 4637645 h 4687061"/>
                <a:gd name="connsiteX1" fmla="*/ 5596971 w 6712333"/>
                <a:gd name="connsiteY1" fmla="*/ 0 h 4687061"/>
                <a:gd name="connsiteX2" fmla="*/ 6712333 w 6712333"/>
                <a:gd name="connsiteY2" fmla="*/ 119382 h 4687061"/>
                <a:gd name="connsiteX3" fmla="*/ 3434846 w 6712333"/>
                <a:gd name="connsiteY3" fmla="*/ 4687061 h 4687061"/>
                <a:gd name="connsiteX4" fmla="*/ 0 w 6712333"/>
                <a:gd name="connsiteY4" fmla="*/ 4637645 h 4687061"/>
                <a:gd name="connsiteX0" fmla="*/ 0 w 6789129"/>
                <a:gd name="connsiteY0" fmla="*/ 4637645 h 4687061"/>
                <a:gd name="connsiteX1" fmla="*/ 5596971 w 6789129"/>
                <a:gd name="connsiteY1" fmla="*/ 0 h 4687061"/>
                <a:gd name="connsiteX2" fmla="*/ 6789129 w 6789129"/>
                <a:gd name="connsiteY2" fmla="*/ 39947 h 4687061"/>
                <a:gd name="connsiteX3" fmla="*/ 3434846 w 6789129"/>
                <a:gd name="connsiteY3" fmla="*/ 4687061 h 4687061"/>
                <a:gd name="connsiteX4" fmla="*/ 0 w 6789129"/>
                <a:gd name="connsiteY4" fmla="*/ 4637645 h 4687061"/>
                <a:gd name="connsiteX0" fmla="*/ 0 w 6701363"/>
                <a:gd name="connsiteY0" fmla="*/ 4637645 h 4687061"/>
                <a:gd name="connsiteX1" fmla="*/ 5596971 w 6701363"/>
                <a:gd name="connsiteY1" fmla="*/ 0 h 4687061"/>
                <a:gd name="connsiteX2" fmla="*/ 6701363 w 6701363"/>
                <a:gd name="connsiteY2" fmla="*/ 119382 h 4687061"/>
                <a:gd name="connsiteX3" fmla="*/ 3434846 w 6701363"/>
                <a:gd name="connsiteY3" fmla="*/ 4687061 h 4687061"/>
                <a:gd name="connsiteX4" fmla="*/ 0 w 6701363"/>
                <a:gd name="connsiteY4" fmla="*/ 4637645 h 4687061"/>
                <a:gd name="connsiteX0" fmla="*/ 0 w 6778159"/>
                <a:gd name="connsiteY0" fmla="*/ 4667203 h 4716619"/>
                <a:gd name="connsiteX1" fmla="*/ 5596971 w 6778159"/>
                <a:gd name="connsiteY1" fmla="*/ 29558 h 4716619"/>
                <a:gd name="connsiteX2" fmla="*/ 6778159 w 6778159"/>
                <a:gd name="connsiteY2" fmla="*/ 0 h 4716619"/>
                <a:gd name="connsiteX3" fmla="*/ 3434846 w 6778159"/>
                <a:gd name="connsiteY3" fmla="*/ 4716619 h 4716619"/>
                <a:gd name="connsiteX4" fmla="*/ 0 w 6778159"/>
                <a:gd name="connsiteY4" fmla="*/ 4667203 h 4716619"/>
                <a:gd name="connsiteX0" fmla="*/ 0 w 6843984"/>
                <a:gd name="connsiteY0" fmla="*/ 4667203 h 4716619"/>
                <a:gd name="connsiteX1" fmla="*/ 5596971 w 6843984"/>
                <a:gd name="connsiteY1" fmla="*/ 29558 h 4716619"/>
                <a:gd name="connsiteX2" fmla="*/ 6843984 w 6843984"/>
                <a:gd name="connsiteY2" fmla="*/ 0 h 4716619"/>
                <a:gd name="connsiteX3" fmla="*/ 3434846 w 6843984"/>
                <a:gd name="connsiteY3" fmla="*/ 4716619 h 4716619"/>
                <a:gd name="connsiteX4" fmla="*/ 0 w 6843984"/>
                <a:gd name="connsiteY4" fmla="*/ 4667203 h 4716619"/>
                <a:gd name="connsiteX0" fmla="*/ 0 w 6876896"/>
                <a:gd name="connsiteY0" fmla="*/ 4657274 h 4706690"/>
                <a:gd name="connsiteX1" fmla="*/ 5596971 w 6876896"/>
                <a:gd name="connsiteY1" fmla="*/ 19629 h 4706690"/>
                <a:gd name="connsiteX2" fmla="*/ 6876896 w 6876896"/>
                <a:gd name="connsiteY2" fmla="*/ 0 h 4706690"/>
                <a:gd name="connsiteX3" fmla="*/ 3434846 w 6876896"/>
                <a:gd name="connsiteY3" fmla="*/ 4706690 h 4706690"/>
                <a:gd name="connsiteX4" fmla="*/ 0 w 6876896"/>
                <a:gd name="connsiteY4" fmla="*/ 4657274 h 4706690"/>
                <a:gd name="connsiteX0" fmla="*/ 0 w 6876896"/>
                <a:gd name="connsiteY0" fmla="*/ 4657274 h 4676902"/>
                <a:gd name="connsiteX1" fmla="*/ 5596971 w 6876896"/>
                <a:gd name="connsiteY1" fmla="*/ 19629 h 4676902"/>
                <a:gd name="connsiteX2" fmla="*/ 6876896 w 6876896"/>
                <a:gd name="connsiteY2" fmla="*/ 0 h 4676902"/>
                <a:gd name="connsiteX3" fmla="*/ 3566496 w 6876896"/>
                <a:gd name="connsiteY3" fmla="*/ 4676902 h 4676902"/>
                <a:gd name="connsiteX4" fmla="*/ 0 w 6876896"/>
                <a:gd name="connsiteY4" fmla="*/ 4657274 h 467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6896" h="4676902">
                  <a:moveTo>
                    <a:pt x="0" y="4657274"/>
                  </a:moveTo>
                  <a:lnTo>
                    <a:pt x="5596971" y="19629"/>
                  </a:lnTo>
                  <a:lnTo>
                    <a:pt x="6876896" y="0"/>
                  </a:lnTo>
                  <a:lnTo>
                    <a:pt x="3566496" y="4676902"/>
                  </a:lnTo>
                  <a:lnTo>
                    <a:pt x="0" y="46572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E69406-1B49-4CFE-BC9C-4C52B9354861}"/>
                </a:ext>
              </a:extLst>
            </p:cNvPr>
            <p:cNvCxnSpPr/>
            <p:nvPr/>
          </p:nvCxnSpPr>
          <p:spPr>
            <a:xfrm>
              <a:off x="447675" y="1325563"/>
              <a:ext cx="8321675" cy="0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Signals Upgrade Projects Status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B7AAF-CC55-428B-ACA0-D9B9BE90D0C7}"/>
              </a:ext>
            </a:extLst>
          </p:cNvPr>
          <p:cNvSpPr/>
          <p:nvPr/>
        </p:nvSpPr>
        <p:spPr>
          <a:xfrm>
            <a:off x="462685" y="1617719"/>
            <a:ext cx="4071622" cy="1722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Arial"/>
              </a:rPr>
              <a:t>RFP Issued – 02/12/18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Arial"/>
              </a:rPr>
              <a:t>Proposer Meetings – 05/30/18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Arial"/>
              </a:rPr>
              <a:t>Proposals Due – 08/20/18</a:t>
            </a:r>
          </a:p>
          <a:p>
            <a:r>
              <a:rPr lang="en-US" sz="1300" dirty="0">
                <a:solidFill>
                  <a:srgbClr val="000000"/>
                </a:solidFill>
                <a:latin typeface="Verdana"/>
                <a:cs typeface="Arial"/>
              </a:rPr>
              <a:t>Public Price Opening – 9/20/18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Arial"/>
              </a:rPr>
              <a:t>NOA – October 2018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Arial"/>
              </a:rPr>
              <a:t>NTP – </a:t>
            </a:r>
            <a:r>
              <a:rPr lang="en-US" sz="1300" dirty="0">
                <a:solidFill>
                  <a:schemeClr val="tx1"/>
                </a:solidFill>
                <a:latin typeface="Verdana"/>
                <a:cs typeface="Arial"/>
              </a:rPr>
              <a:t>October 2018</a:t>
            </a:r>
          </a:p>
          <a:p>
            <a:pPr lvl="0">
              <a:defRPr/>
            </a:pPr>
            <a:r>
              <a:rPr lang="en-US" sz="1300" dirty="0">
                <a:solidFill>
                  <a:schemeClr val="tx1"/>
                </a:solidFill>
              </a:rPr>
              <a:t>Substantial Completion RL – December 2021 </a:t>
            </a:r>
          </a:p>
          <a:p>
            <a:pPr>
              <a:defRPr/>
            </a:pPr>
            <a:r>
              <a:rPr lang="en-US" sz="1300" dirty="0">
                <a:solidFill>
                  <a:schemeClr val="tx1"/>
                </a:solidFill>
              </a:rPr>
              <a:t>Substantial Completion OL – April 2022</a:t>
            </a:r>
            <a:endParaRPr lang="en-US" sz="1300" dirty="0">
              <a:solidFill>
                <a:schemeClr val="tx1"/>
              </a:solidFill>
              <a:highlight>
                <a:srgbClr val="FFFF00"/>
              </a:highlight>
              <a:latin typeface="Verdana"/>
              <a:cs typeface="Arial"/>
            </a:endParaRPr>
          </a:p>
          <a:p>
            <a:pPr lvl="0">
              <a:defRPr/>
            </a:pPr>
            <a:r>
              <a:rPr kumimoji="0" lang="en-US" sz="13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Verdana"/>
                <a:ea typeface="+mn-ea"/>
                <a:cs typeface="Arial"/>
              </a:rPr>
              <a:t> </a:t>
            </a:r>
          </a:p>
          <a:p>
            <a:pPr lvl="0">
              <a:defRPr/>
            </a:pPr>
            <a:endParaRPr kumimoji="0" lang="en-US" sz="13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Verdana"/>
              <a:ea typeface="+mn-ea"/>
              <a:cs typeface="Arial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69C174D-7053-4697-87EB-2A2E5215D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95389"/>
              </p:ext>
            </p:extLst>
          </p:nvPr>
        </p:nvGraphicFramePr>
        <p:xfrm>
          <a:off x="462685" y="3480810"/>
          <a:ext cx="4071620" cy="662940"/>
        </p:xfrm>
        <a:graphic>
          <a:graphicData uri="http://schemas.openxmlformats.org/drawingml/2006/table">
            <a:tbl>
              <a:tblPr/>
              <a:tblGrid>
                <a:gridCol w="4071620">
                  <a:extLst>
                    <a:ext uri="{9D8B030D-6E8A-4147-A177-3AD203B41FA5}">
                      <a16:colId xmlns:a16="http://schemas.microsoft.com/office/drawing/2014/main" val="39138999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Red Line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073347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  <a:tabLst>
                          <a:tab pos="5486400" algn="l"/>
                        </a:tabLs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RL Signaling and Train Control System Upgrade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79010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  <a:tabLst>
                          <a:tab pos="5486400" algn="l"/>
                        </a:tabLs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RL Columbia Junction Phase II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7117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FF32A96A-F3BD-470D-9963-3414DD9E31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224999"/>
              </p:ext>
            </p:extLst>
          </p:nvPr>
        </p:nvGraphicFramePr>
        <p:xfrm>
          <a:off x="462685" y="4364355"/>
          <a:ext cx="4071620" cy="632460"/>
        </p:xfrm>
        <a:graphic>
          <a:graphicData uri="http://schemas.openxmlformats.org/drawingml/2006/table">
            <a:tbl>
              <a:tblPr/>
              <a:tblGrid>
                <a:gridCol w="4071620">
                  <a:extLst>
                    <a:ext uri="{9D8B030D-6E8A-4147-A177-3AD203B41FA5}">
                      <a16:colId xmlns:a16="http://schemas.microsoft.com/office/drawing/2014/main" val="15077465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Orange Line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171026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indent="0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tabLst>
                          <a:tab pos="5486400" algn="l"/>
                        </a:tabLs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OL Signaling and Train Control System Upgrade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01076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5486400" algn="l"/>
                        </a:tabLst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OL South West Corridor Wayside Signal Replacement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138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660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6095A9C-30A2-4816-9976-3748632E1F64}"/>
              </a:ext>
            </a:extLst>
          </p:cNvPr>
          <p:cNvGrpSpPr/>
          <p:nvPr/>
        </p:nvGrpSpPr>
        <p:grpSpPr>
          <a:xfrm>
            <a:off x="0" y="1103641"/>
            <a:ext cx="8789669" cy="5533379"/>
            <a:chOff x="0" y="1103641"/>
            <a:chExt cx="8789669" cy="55333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793F8F-ED27-4EE3-81C6-92E2CFCA8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91"/>
            <a:stretch/>
          </p:blipFill>
          <p:spPr>
            <a:xfrm>
              <a:off x="3398282" y="1360170"/>
              <a:ext cx="5391387" cy="491553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F8C7DD8-DA3A-4B2A-B973-5F618E62419D}"/>
                </a:ext>
              </a:extLst>
            </p:cNvPr>
            <p:cNvGrpSpPr/>
            <p:nvPr/>
          </p:nvGrpSpPr>
          <p:grpSpPr>
            <a:xfrm>
              <a:off x="0" y="1103641"/>
              <a:ext cx="8769350" cy="5533379"/>
              <a:chOff x="0" y="1103641"/>
              <a:chExt cx="8769350" cy="553337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67A3686-3E85-4933-98AD-2F9B880793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116" r="1379"/>
              <a:stretch/>
            </p:blipFill>
            <p:spPr>
              <a:xfrm>
                <a:off x="5086350" y="1509465"/>
                <a:ext cx="3561093" cy="4669450"/>
              </a:xfrm>
              <a:prstGeom prst="rect">
                <a:avLst/>
              </a:prstGeom>
            </p:spPr>
          </p:pic>
          <p:sp>
            <p:nvSpPr>
              <p:cNvPr id="10" name="Rectangle 11">
                <a:extLst>
                  <a:ext uri="{FF2B5EF4-FFF2-40B4-BE49-F238E27FC236}">
                    <a16:creationId xmlns:a16="http://schemas.microsoft.com/office/drawing/2014/main" id="{33BE826B-B26B-43F2-87EE-31CB49CB4B79}"/>
                  </a:ext>
                </a:extLst>
              </p:cNvPr>
              <p:cNvSpPr/>
              <p:nvPr/>
            </p:nvSpPr>
            <p:spPr bwMode="auto">
              <a:xfrm rot="10800000" flipH="1" flipV="1">
                <a:off x="78068" y="1103641"/>
                <a:ext cx="7164741" cy="5383761"/>
              </a:xfrm>
              <a:custGeom>
                <a:avLst/>
                <a:gdLst>
                  <a:gd name="connsiteX0" fmla="*/ 0 w 4057710"/>
                  <a:gd name="connsiteY0" fmla="*/ 4627255 h 4627255"/>
                  <a:gd name="connsiteX1" fmla="*/ 3431078 w 4057710"/>
                  <a:gd name="connsiteY1" fmla="*/ 0 h 4627255"/>
                  <a:gd name="connsiteX2" fmla="*/ 4057710 w 4057710"/>
                  <a:gd name="connsiteY2" fmla="*/ 0 h 4627255"/>
                  <a:gd name="connsiteX3" fmla="*/ 626632 w 4057710"/>
                  <a:gd name="connsiteY3" fmla="*/ 4627255 h 4627255"/>
                  <a:gd name="connsiteX4" fmla="*/ 0 w 4057710"/>
                  <a:gd name="connsiteY4" fmla="*/ 4627255 h 4627255"/>
                  <a:gd name="connsiteX0" fmla="*/ 0 w 6811070"/>
                  <a:gd name="connsiteY0" fmla="*/ 4637415 h 4637415"/>
                  <a:gd name="connsiteX1" fmla="*/ 6184438 w 6811070"/>
                  <a:gd name="connsiteY1" fmla="*/ 0 h 4637415"/>
                  <a:gd name="connsiteX2" fmla="*/ 6811070 w 6811070"/>
                  <a:gd name="connsiteY2" fmla="*/ 0 h 4637415"/>
                  <a:gd name="connsiteX3" fmla="*/ 3379992 w 6811070"/>
                  <a:gd name="connsiteY3" fmla="*/ 4627255 h 4637415"/>
                  <a:gd name="connsiteX4" fmla="*/ 0 w 6811070"/>
                  <a:gd name="connsiteY4" fmla="*/ 4637415 h 4637415"/>
                  <a:gd name="connsiteX0" fmla="*/ 53802 w 6864872"/>
                  <a:gd name="connsiteY0" fmla="*/ 4637415 h 4637415"/>
                  <a:gd name="connsiteX1" fmla="*/ 0 w 6864872"/>
                  <a:gd name="connsiteY1" fmla="*/ 20320 h 4637415"/>
                  <a:gd name="connsiteX2" fmla="*/ 6864872 w 6864872"/>
                  <a:gd name="connsiteY2" fmla="*/ 0 h 4637415"/>
                  <a:gd name="connsiteX3" fmla="*/ 3433794 w 6864872"/>
                  <a:gd name="connsiteY3" fmla="*/ 4627255 h 4637415"/>
                  <a:gd name="connsiteX4" fmla="*/ 53802 w 6864872"/>
                  <a:gd name="connsiteY4" fmla="*/ 4637415 h 4637415"/>
                  <a:gd name="connsiteX0" fmla="*/ 63962 w 6875032"/>
                  <a:gd name="connsiteY0" fmla="*/ 4647575 h 4647575"/>
                  <a:gd name="connsiteX1" fmla="*/ 0 w 6875032"/>
                  <a:gd name="connsiteY1" fmla="*/ 0 h 4647575"/>
                  <a:gd name="connsiteX2" fmla="*/ 6875032 w 6875032"/>
                  <a:gd name="connsiteY2" fmla="*/ 10160 h 4647575"/>
                  <a:gd name="connsiteX3" fmla="*/ 3443954 w 6875032"/>
                  <a:gd name="connsiteY3" fmla="*/ 4637415 h 4647575"/>
                  <a:gd name="connsiteX4" fmla="*/ 63962 w 6875032"/>
                  <a:gd name="connsiteY4" fmla="*/ 4647575 h 4647575"/>
                  <a:gd name="connsiteX0" fmla="*/ 63962 w 6875032"/>
                  <a:gd name="connsiteY0" fmla="*/ 4647575 h 4647575"/>
                  <a:gd name="connsiteX1" fmla="*/ 0 w 6875032"/>
                  <a:gd name="connsiteY1" fmla="*/ 0 h 4647575"/>
                  <a:gd name="connsiteX2" fmla="*/ 6875032 w 6875032"/>
                  <a:gd name="connsiteY2" fmla="*/ 10160 h 4647575"/>
                  <a:gd name="connsiteX3" fmla="*/ 3487838 w 6875032"/>
                  <a:gd name="connsiteY3" fmla="*/ 4528193 h 4647575"/>
                  <a:gd name="connsiteX4" fmla="*/ 63962 w 6875032"/>
                  <a:gd name="connsiteY4" fmla="*/ 4647575 h 4647575"/>
                  <a:gd name="connsiteX0" fmla="*/ 63962 w 6875032"/>
                  <a:gd name="connsiteY0" fmla="*/ 4647575 h 4647575"/>
                  <a:gd name="connsiteX1" fmla="*/ 0 w 6875032"/>
                  <a:gd name="connsiteY1" fmla="*/ 0 h 4647575"/>
                  <a:gd name="connsiteX2" fmla="*/ 6875032 w 6875032"/>
                  <a:gd name="connsiteY2" fmla="*/ 10160 h 4647575"/>
                  <a:gd name="connsiteX3" fmla="*/ 3597546 w 6875032"/>
                  <a:gd name="connsiteY3" fmla="*/ 4528193 h 4647575"/>
                  <a:gd name="connsiteX4" fmla="*/ 63962 w 6875032"/>
                  <a:gd name="connsiteY4" fmla="*/ 4647575 h 4647575"/>
                  <a:gd name="connsiteX0" fmla="*/ 63962 w 6875032"/>
                  <a:gd name="connsiteY0" fmla="*/ 4647575 h 4647575"/>
                  <a:gd name="connsiteX1" fmla="*/ 0 w 6875032"/>
                  <a:gd name="connsiteY1" fmla="*/ 0 h 4647575"/>
                  <a:gd name="connsiteX2" fmla="*/ 6875032 w 6875032"/>
                  <a:gd name="connsiteY2" fmla="*/ 10160 h 4647575"/>
                  <a:gd name="connsiteX3" fmla="*/ 3553662 w 6875032"/>
                  <a:gd name="connsiteY3" fmla="*/ 4617557 h 4647575"/>
                  <a:gd name="connsiteX4" fmla="*/ 63962 w 6875032"/>
                  <a:gd name="connsiteY4" fmla="*/ 4647575 h 4647575"/>
                  <a:gd name="connsiteX0" fmla="*/ 63962 w 6875032"/>
                  <a:gd name="connsiteY0" fmla="*/ 4647575 h 4657274"/>
                  <a:gd name="connsiteX1" fmla="*/ 0 w 6875032"/>
                  <a:gd name="connsiteY1" fmla="*/ 0 h 4657274"/>
                  <a:gd name="connsiteX2" fmla="*/ 6875032 w 6875032"/>
                  <a:gd name="connsiteY2" fmla="*/ 10160 h 4657274"/>
                  <a:gd name="connsiteX3" fmla="*/ 3531721 w 6875032"/>
                  <a:gd name="connsiteY3" fmla="*/ 4657274 h 4657274"/>
                  <a:gd name="connsiteX4" fmla="*/ 63962 w 6875032"/>
                  <a:gd name="connsiteY4" fmla="*/ 4647575 h 4657274"/>
                  <a:gd name="connsiteX0" fmla="*/ 63962 w 6875032"/>
                  <a:gd name="connsiteY0" fmla="*/ 4647575 h 4696991"/>
                  <a:gd name="connsiteX1" fmla="*/ 0 w 6875032"/>
                  <a:gd name="connsiteY1" fmla="*/ 0 h 4696991"/>
                  <a:gd name="connsiteX2" fmla="*/ 6875032 w 6875032"/>
                  <a:gd name="connsiteY2" fmla="*/ 10160 h 4696991"/>
                  <a:gd name="connsiteX3" fmla="*/ 3498808 w 6875032"/>
                  <a:gd name="connsiteY3" fmla="*/ 4696991 h 4696991"/>
                  <a:gd name="connsiteX4" fmla="*/ 63962 w 6875032"/>
                  <a:gd name="connsiteY4" fmla="*/ 4647575 h 4696991"/>
                  <a:gd name="connsiteX0" fmla="*/ 0 w 6811070"/>
                  <a:gd name="connsiteY0" fmla="*/ 4637415 h 4686831"/>
                  <a:gd name="connsiteX1" fmla="*/ 3874554 w 6811070"/>
                  <a:gd name="connsiteY1" fmla="*/ 1161497 h 4686831"/>
                  <a:gd name="connsiteX2" fmla="*/ 6811070 w 6811070"/>
                  <a:gd name="connsiteY2" fmla="*/ 0 h 4686831"/>
                  <a:gd name="connsiteX3" fmla="*/ 3434846 w 6811070"/>
                  <a:gd name="connsiteY3" fmla="*/ 4686831 h 4686831"/>
                  <a:gd name="connsiteX4" fmla="*/ 0 w 6811070"/>
                  <a:gd name="connsiteY4" fmla="*/ 4637415 h 4686831"/>
                  <a:gd name="connsiteX0" fmla="*/ 0 w 6811070"/>
                  <a:gd name="connsiteY0" fmla="*/ 4637415 h 4686831"/>
                  <a:gd name="connsiteX1" fmla="*/ 2393496 w 6811070"/>
                  <a:gd name="connsiteY1" fmla="*/ 168567 h 4686831"/>
                  <a:gd name="connsiteX2" fmla="*/ 6811070 w 6811070"/>
                  <a:gd name="connsiteY2" fmla="*/ 0 h 4686831"/>
                  <a:gd name="connsiteX3" fmla="*/ 3434846 w 6811070"/>
                  <a:gd name="connsiteY3" fmla="*/ 4686831 h 4686831"/>
                  <a:gd name="connsiteX4" fmla="*/ 0 w 6811070"/>
                  <a:gd name="connsiteY4" fmla="*/ 4637415 h 4686831"/>
                  <a:gd name="connsiteX0" fmla="*/ 0 w 6811070"/>
                  <a:gd name="connsiteY0" fmla="*/ 4637415 h 4686831"/>
                  <a:gd name="connsiteX1" fmla="*/ 2448350 w 6811070"/>
                  <a:gd name="connsiteY1" fmla="*/ 59345 h 4686831"/>
                  <a:gd name="connsiteX2" fmla="*/ 6811070 w 6811070"/>
                  <a:gd name="connsiteY2" fmla="*/ 0 h 4686831"/>
                  <a:gd name="connsiteX3" fmla="*/ 3434846 w 6811070"/>
                  <a:gd name="connsiteY3" fmla="*/ 4686831 h 4686831"/>
                  <a:gd name="connsiteX4" fmla="*/ 0 w 6811070"/>
                  <a:gd name="connsiteY4" fmla="*/ 4637415 h 4686831"/>
                  <a:gd name="connsiteX0" fmla="*/ 0 w 6811070"/>
                  <a:gd name="connsiteY0" fmla="*/ 4637415 h 4686831"/>
                  <a:gd name="connsiteX1" fmla="*/ 2601942 w 6811070"/>
                  <a:gd name="connsiteY1" fmla="*/ 1568599 h 4686831"/>
                  <a:gd name="connsiteX2" fmla="*/ 6811070 w 6811070"/>
                  <a:gd name="connsiteY2" fmla="*/ 0 h 4686831"/>
                  <a:gd name="connsiteX3" fmla="*/ 3434846 w 6811070"/>
                  <a:gd name="connsiteY3" fmla="*/ 4686831 h 4686831"/>
                  <a:gd name="connsiteX4" fmla="*/ 0 w 6811070"/>
                  <a:gd name="connsiteY4" fmla="*/ 4637415 h 4686831"/>
                  <a:gd name="connsiteX0" fmla="*/ 0 w 6811070"/>
                  <a:gd name="connsiteY0" fmla="*/ 4637415 h 4686831"/>
                  <a:gd name="connsiteX1" fmla="*/ 1801074 w 6811070"/>
                  <a:gd name="connsiteY1" fmla="*/ 883478 h 4686831"/>
                  <a:gd name="connsiteX2" fmla="*/ 6811070 w 6811070"/>
                  <a:gd name="connsiteY2" fmla="*/ 0 h 4686831"/>
                  <a:gd name="connsiteX3" fmla="*/ 3434846 w 6811070"/>
                  <a:gd name="connsiteY3" fmla="*/ 4686831 h 4686831"/>
                  <a:gd name="connsiteX4" fmla="*/ 0 w 6811070"/>
                  <a:gd name="connsiteY4" fmla="*/ 4637415 h 4686831"/>
                  <a:gd name="connsiteX0" fmla="*/ 0 w 6811070"/>
                  <a:gd name="connsiteY0" fmla="*/ 4637415 h 4686831"/>
                  <a:gd name="connsiteX1" fmla="*/ 5377554 w 6811070"/>
                  <a:gd name="connsiteY1" fmla="*/ 9699 h 4686831"/>
                  <a:gd name="connsiteX2" fmla="*/ 6811070 w 6811070"/>
                  <a:gd name="connsiteY2" fmla="*/ 0 h 4686831"/>
                  <a:gd name="connsiteX3" fmla="*/ 3434846 w 6811070"/>
                  <a:gd name="connsiteY3" fmla="*/ 4686831 h 4686831"/>
                  <a:gd name="connsiteX4" fmla="*/ 0 w 6811070"/>
                  <a:gd name="connsiteY4" fmla="*/ 4637415 h 4686831"/>
                  <a:gd name="connsiteX0" fmla="*/ 0 w 6811070"/>
                  <a:gd name="connsiteY0" fmla="*/ 4637645 h 4687061"/>
                  <a:gd name="connsiteX1" fmla="*/ 5596971 w 6811070"/>
                  <a:gd name="connsiteY1" fmla="*/ 0 h 4687061"/>
                  <a:gd name="connsiteX2" fmla="*/ 6811070 w 6811070"/>
                  <a:gd name="connsiteY2" fmla="*/ 230 h 4687061"/>
                  <a:gd name="connsiteX3" fmla="*/ 3434846 w 6811070"/>
                  <a:gd name="connsiteY3" fmla="*/ 4687061 h 4687061"/>
                  <a:gd name="connsiteX4" fmla="*/ 0 w 6811070"/>
                  <a:gd name="connsiteY4" fmla="*/ 4637645 h 4687061"/>
                  <a:gd name="connsiteX0" fmla="*/ 0 w 6712333"/>
                  <a:gd name="connsiteY0" fmla="*/ 4637645 h 4687061"/>
                  <a:gd name="connsiteX1" fmla="*/ 5596971 w 6712333"/>
                  <a:gd name="connsiteY1" fmla="*/ 0 h 4687061"/>
                  <a:gd name="connsiteX2" fmla="*/ 6712333 w 6712333"/>
                  <a:gd name="connsiteY2" fmla="*/ 119382 h 4687061"/>
                  <a:gd name="connsiteX3" fmla="*/ 3434846 w 6712333"/>
                  <a:gd name="connsiteY3" fmla="*/ 4687061 h 4687061"/>
                  <a:gd name="connsiteX4" fmla="*/ 0 w 6712333"/>
                  <a:gd name="connsiteY4" fmla="*/ 4637645 h 4687061"/>
                  <a:gd name="connsiteX0" fmla="*/ 0 w 6789129"/>
                  <a:gd name="connsiteY0" fmla="*/ 4637645 h 4687061"/>
                  <a:gd name="connsiteX1" fmla="*/ 5596971 w 6789129"/>
                  <a:gd name="connsiteY1" fmla="*/ 0 h 4687061"/>
                  <a:gd name="connsiteX2" fmla="*/ 6789129 w 6789129"/>
                  <a:gd name="connsiteY2" fmla="*/ 39947 h 4687061"/>
                  <a:gd name="connsiteX3" fmla="*/ 3434846 w 6789129"/>
                  <a:gd name="connsiteY3" fmla="*/ 4687061 h 4687061"/>
                  <a:gd name="connsiteX4" fmla="*/ 0 w 6789129"/>
                  <a:gd name="connsiteY4" fmla="*/ 4637645 h 4687061"/>
                  <a:gd name="connsiteX0" fmla="*/ 0 w 6701363"/>
                  <a:gd name="connsiteY0" fmla="*/ 4637645 h 4687061"/>
                  <a:gd name="connsiteX1" fmla="*/ 5596971 w 6701363"/>
                  <a:gd name="connsiteY1" fmla="*/ 0 h 4687061"/>
                  <a:gd name="connsiteX2" fmla="*/ 6701363 w 6701363"/>
                  <a:gd name="connsiteY2" fmla="*/ 119382 h 4687061"/>
                  <a:gd name="connsiteX3" fmla="*/ 3434846 w 6701363"/>
                  <a:gd name="connsiteY3" fmla="*/ 4687061 h 4687061"/>
                  <a:gd name="connsiteX4" fmla="*/ 0 w 6701363"/>
                  <a:gd name="connsiteY4" fmla="*/ 4637645 h 4687061"/>
                  <a:gd name="connsiteX0" fmla="*/ 0 w 6778159"/>
                  <a:gd name="connsiteY0" fmla="*/ 4667203 h 4716619"/>
                  <a:gd name="connsiteX1" fmla="*/ 5596971 w 6778159"/>
                  <a:gd name="connsiteY1" fmla="*/ 29558 h 4716619"/>
                  <a:gd name="connsiteX2" fmla="*/ 6778159 w 6778159"/>
                  <a:gd name="connsiteY2" fmla="*/ 0 h 4716619"/>
                  <a:gd name="connsiteX3" fmla="*/ 3434846 w 6778159"/>
                  <a:gd name="connsiteY3" fmla="*/ 4716619 h 4716619"/>
                  <a:gd name="connsiteX4" fmla="*/ 0 w 6778159"/>
                  <a:gd name="connsiteY4" fmla="*/ 4667203 h 4716619"/>
                  <a:gd name="connsiteX0" fmla="*/ 0 w 6843984"/>
                  <a:gd name="connsiteY0" fmla="*/ 4667203 h 4716619"/>
                  <a:gd name="connsiteX1" fmla="*/ 5596971 w 6843984"/>
                  <a:gd name="connsiteY1" fmla="*/ 29558 h 4716619"/>
                  <a:gd name="connsiteX2" fmla="*/ 6843984 w 6843984"/>
                  <a:gd name="connsiteY2" fmla="*/ 0 h 4716619"/>
                  <a:gd name="connsiteX3" fmla="*/ 3434846 w 6843984"/>
                  <a:gd name="connsiteY3" fmla="*/ 4716619 h 4716619"/>
                  <a:gd name="connsiteX4" fmla="*/ 0 w 6843984"/>
                  <a:gd name="connsiteY4" fmla="*/ 4667203 h 4716619"/>
                  <a:gd name="connsiteX0" fmla="*/ 0 w 6876896"/>
                  <a:gd name="connsiteY0" fmla="*/ 4657274 h 4706690"/>
                  <a:gd name="connsiteX1" fmla="*/ 5596971 w 6876896"/>
                  <a:gd name="connsiteY1" fmla="*/ 19629 h 4706690"/>
                  <a:gd name="connsiteX2" fmla="*/ 6876896 w 6876896"/>
                  <a:gd name="connsiteY2" fmla="*/ 0 h 4706690"/>
                  <a:gd name="connsiteX3" fmla="*/ 3434846 w 6876896"/>
                  <a:gd name="connsiteY3" fmla="*/ 4706690 h 4706690"/>
                  <a:gd name="connsiteX4" fmla="*/ 0 w 6876896"/>
                  <a:gd name="connsiteY4" fmla="*/ 4657274 h 4706690"/>
                  <a:gd name="connsiteX0" fmla="*/ 0 w 6876896"/>
                  <a:gd name="connsiteY0" fmla="*/ 4657274 h 4676902"/>
                  <a:gd name="connsiteX1" fmla="*/ 5596971 w 6876896"/>
                  <a:gd name="connsiteY1" fmla="*/ 19629 h 4676902"/>
                  <a:gd name="connsiteX2" fmla="*/ 6876896 w 6876896"/>
                  <a:gd name="connsiteY2" fmla="*/ 0 h 4676902"/>
                  <a:gd name="connsiteX3" fmla="*/ 3566496 w 6876896"/>
                  <a:gd name="connsiteY3" fmla="*/ 4676902 h 4676902"/>
                  <a:gd name="connsiteX4" fmla="*/ 0 w 6876896"/>
                  <a:gd name="connsiteY4" fmla="*/ 4657274 h 4676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6896" h="4676902">
                    <a:moveTo>
                      <a:pt x="0" y="4657274"/>
                    </a:moveTo>
                    <a:lnTo>
                      <a:pt x="5596971" y="19629"/>
                    </a:lnTo>
                    <a:lnTo>
                      <a:pt x="6876896" y="0"/>
                    </a:lnTo>
                    <a:lnTo>
                      <a:pt x="3566496" y="4676902"/>
                    </a:lnTo>
                    <a:lnTo>
                      <a:pt x="0" y="46572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7B2F5D6-F071-4039-915A-5660588CDB6F}"/>
                  </a:ext>
                </a:extLst>
              </p:cNvPr>
              <p:cNvSpPr/>
              <p:nvPr/>
            </p:nvSpPr>
            <p:spPr bwMode="auto">
              <a:xfrm rot="10800000" flipH="1" flipV="1">
                <a:off x="0" y="1360170"/>
                <a:ext cx="6762750" cy="5276850"/>
              </a:xfrm>
              <a:custGeom>
                <a:avLst/>
                <a:gdLst>
                  <a:gd name="connsiteX0" fmla="*/ 0 w 4057710"/>
                  <a:gd name="connsiteY0" fmla="*/ 4627255 h 4627255"/>
                  <a:gd name="connsiteX1" fmla="*/ 3431078 w 4057710"/>
                  <a:gd name="connsiteY1" fmla="*/ 0 h 4627255"/>
                  <a:gd name="connsiteX2" fmla="*/ 4057710 w 4057710"/>
                  <a:gd name="connsiteY2" fmla="*/ 0 h 4627255"/>
                  <a:gd name="connsiteX3" fmla="*/ 626632 w 4057710"/>
                  <a:gd name="connsiteY3" fmla="*/ 4627255 h 4627255"/>
                  <a:gd name="connsiteX4" fmla="*/ 0 w 4057710"/>
                  <a:gd name="connsiteY4" fmla="*/ 4627255 h 4627255"/>
                  <a:gd name="connsiteX0" fmla="*/ 0 w 6811070"/>
                  <a:gd name="connsiteY0" fmla="*/ 4637415 h 4637415"/>
                  <a:gd name="connsiteX1" fmla="*/ 6184438 w 6811070"/>
                  <a:gd name="connsiteY1" fmla="*/ 0 h 4637415"/>
                  <a:gd name="connsiteX2" fmla="*/ 6811070 w 6811070"/>
                  <a:gd name="connsiteY2" fmla="*/ 0 h 4637415"/>
                  <a:gd name="connsiteX3" fmla="*/ 3379992 w 6811070"/>
                  <a:gd name="connsiteY3" fmla="*/ 4627255 h 4637415"/>
                  <a:gd name="connsiteX4" fmla="*/ 0 w 6811070"/>
                  <a:gd name="connsiteY4" fmla="*/ 4637415 h 4637415"/>
                  <a:gd name="connsiteX0" fmla="*/ 53802 w 6864872"/>
                  <a:gd name="connsiteY0" fmla="*/ 4637415 h 4637415"/>
                  <a:gd name="connsiteX1" fmla="*/ 0 w 6864872"/>
                  <a:gd name="connsiteY1" fmla="*/ 20320 h 4637415"/>
                  <a:gd name="connsiteX2" fmla="*/ 6864872 w 6864872"/>
                  <a:gd name="connsiteY2" fmla="*/ 0 h 4637415"/>
                  <a:gd name="connsiteX3" fmla="*/ 3433794 w 6864872"/>
                  <a:gd name="connsiteY3" fmla="*/ 4627255 h 4637415"/>
                  <a:gd name="connsiteX4" fmla="*/ 53802 w 6864872"/>
                  <a:gd name="connsiteY4" fmla="*/ 4637415 h 4637415"/>
                  <a:gd name="connsiteX0" fmla="*/ 63962 w 6875032"/>
                  <a:gd name="connsiteY0" fmla="*/ 4647575 h 4647575"/>
                  <a:gd name="connsiteX1" fmla="*/ 0 w 6875032"/>
                  <a:gd name="connsiteY1" fmla="*/ 0 h 4647575"/>
                  <a:gd name="connsiteX2" fmla="*/ 6875032 w 6875032"/>
                  <a:gd name="connsiteY2" fmla="*/ 10160 h 4647575"/>
                  <a:gd name="connsiteX3" fmla="*/ 3443954 w 6875032"/>
                  <a:gd name="connsiteY3" fmla="*/ 4637415 h 4647575"/>
                  <a:gd name="connsiteX4" fmla="*/ 63962 w 6875032"/>
                  <a:gd name="connsiteY4" fmla="*/ 4647575 h 4647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5032" h="4647575">
                    <a:moveTo>
                      <a:pt x="63962" y="4647575"/>
                    </a:moveTo>
                    <a:lnTo>
                      <a:pt x="0" y="0"/>
                    </a:lnTo>
                    <a:lnTo>
                      <a:pt x="6875032" y="10160"/>
                    </a:lnTo>
                    <a:lnTo>
                      <a:pt x="3443954" y="4637415"/>
                    </a:lnTo>
                    <a:lnTo>
                      <a:pt x="63962" y="4647575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8031377-CA2E-49D4-A245-40E24828CE00}"/>
                  </a:ext>
                </a:extLst>
              </p:cNvPr>
              <p:cNvCxnSpPr/>
              <p:nvPr/>
            </p:nvCxnSpPr>
            <p:spPr>
              <a:xfrm>
                <a:off x="447675" y="1325563"/>
                <a:ext cx="8321675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ot"/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Good Repair Projects Status – Bridge Strengthening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B7AAF-CC55-428B-ACA0-D9B9BE90D0C7}"/>
              </a:ext>
            </a:extLst>
          </p:cNvPr>
          <p:cNvSpPr/>
          <p:nvPr/>
        </p:nvSpPr>
        <p:spPr>
          <a:xfrm>
            <a:off x="459259" y="1569985"/>
            <a:ext cx="4075046" cy="13883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1300" b="1" u="sng" dirty="0">
                <a:solidFill>
                  <a:srgbClr val="000000"/>
                </a:solidFill>
                <a:latin typeface="Verdana"/>
                <a:cs typeface="Arial"/>
              </a:rPr>
              <a:t>Status</a:t>
            </a:r>
          </a:p>
          <a:p>
            <a:pPr lvl="0">
              <a:defRPr/>
            </a:pPr>
            <a:r>
              <a:rPr lang="en-US" sz="1300" b="1" u="sng" dirty="0">
                <a:solidFill>
                  <a:srgbClr val="000000"/>
                </a:solidFill>
                <a:latin typeface="Verdana"/>
                <a:cs typeface="Arial"/>
              </a:rPr>
              <a:t>Bridge Repairs 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Arial"/>
              </a:rPr>
              <a:t>RL Substantial Completion – 11/01/18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Arial"/>
              </a:rPr>
              <a:t>OL Substantial Completion – 11/30/18</a:t>
            </a:r>
          </a:p>
          <a:p>
            <a:pPr lvl="0">
              <a:defRPr/>
            </a:pPr>
            <a:r>
              <a:rPr lang="en-US" sz="1300" b="1" u="sng" dirty="0">
                <a:solidFill>
                  <a:srgbClr val="000000"/>
                </a:solidFill>
                <a:latin typeface="Verdana"/>
                <a:cs typeface="Arial"/>
              </a:rPr>
              <a:t>Long Fellow Approach – Interim Repairs</a:t>
            </a:r>
          </a:p>
          <a:p>
            <a:pPr lvl="0">
              <a:defRPr/>
            </a:pPr>
            <a:r>
              <a:rPr lang="en-US" sz="1300" dirty="0">
                <a:solidFill>
                  <a:srgbClr val="000000"/>
                </a:solidFill>
              </a:rPr>
              <a:t>Substantial Completion – 12/31/18</a:t>
            </a:r>
            <a:endParaRPr lang="en-US" sz="1300" b="1" u="sng" dirty="0">
              <a:solidFill>
                <a:srgbClr val="000000"/>
              </a:solidFill>
              <a:latin typeface="Verdana"/>
              <a:cs typeface="Arial"/>
            </a:endParaRPr>
          </a:p>
          <a:p>
            <a:pPr lvl="0">
              <a:defRPr/>
            </a:pPr>
            <a:r>
              <a:rPr kumimoji="0" lang="en-US" sz="13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</a:t>
            </a:r>
          </a:p>
          <a:p>
            <a:pPr lvl="0">
              <a:defRPr/>
            </a:pPr>
            <a:endParaRPr kumimoji="0" lang="en-US" sz="13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Verdana"/>
              <a:ea typeface="+mn-ea"/>
              <a:cs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E801618-3B3F-40BA-9721-3131468EE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348808"/>
              </p:ext>
            </p:extLst>
          </p:nvPr>
        </p:nvGraphicFramePr>
        <p:xfrm>
          <a:off x="462685" y="3115050"/>
          <a:ext cx="4071620" cy="1988820"/>
        </p:xfrm>
        <a:graphic>
          <a:graphicData uri="http://schemas.openxmlformats.org/drawingml/2006/table">
            <a:tbl>
              <a:tblPr/>
              <a:tblGrid>
                <a:gridCol w="4071620">
                  <a:extLst>
                    <a:ext uri="{9D8B030D-6E8A-4147-A177-3AD203B41FA5}">
                      <a16:colId xmlns:a16="http://schemas.microsoft.com/office/drawing/2014/main" val="39138999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Red Line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073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Bridge Repairs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893124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lvl="0" indent="-285750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Granite Spur-B-21-069 (A23)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79010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lvl="0" indent="-285750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Conley St.-B-16-136 (A38)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71170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lvl="0" indent="-285750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Fields Corner Busway-B-16-418 (A3N)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654624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lvl="0" indent="-285750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Victory Rd -B-16-134 (A36)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241169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lvl="0" indent="-285750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Geneva Ave-B-16-142 (A3D)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000091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365760" lvl="0" indent="-285750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Long Fellow Approach - Interim Repairs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549680"/>
                  </a:ext>
                </a:extLst>
              </a:tr>
              <a:tr h="69056">
                <a:tc>
                  <a:txBody>
                    <a:bodyPr/>
                    <a:lstStyle/>
                    <a:p>
                      <a:pPr marL="365760" lvl="0" indent="-285750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82748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04BC7E-5752-426A-9257-B4ED31044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446926"/>
              </p:ext>
            </p:extLst>
          </p:nvPr>
        </p:nvGraphicFramePr>
        <p:xfrm>
          <a:off x="462685" y="5304054"/>
          <a:ext cx="4071620" cy="883920"/>
        </p:xfrm>
        <a:graphic>
          <a:graphicData uri="http://schemas.openxmlformats.org/drawingml/2006/table">
            <a:tbl>
              <a:tblPr/>
              <a:tblGrid>
                <a:gridCol w="4071620">
                  <a:extLst>
                    <a:ext uri="{9D8B030D-6E8A-4147-A177-3AD203B41FA5}">
                      <a16:colId xmlns:a16="http://schemas.microsoft.com/office/drawing/2014/main" val="15077465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Orange Line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171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Bridge Repairs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440012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Charles Street-M-01-003 (85)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01076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Adams Street-M-01-002 (85J)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138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4349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521F3F-B17C-488B-A0BB-06B65679852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2685" y="1436068"/>
            <a:ext cx="8348472" cy="479328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Accompanied vehicle procurement program on foam block clearance test to indicate potential clearance interfaces and collect additional data as needed.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Coordinated arrival of 4 Pilot Cars delivery at the end of  August.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Update of vehicle storage models to analyze storage impacts due to latest contractor schedule.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Vehicle/Infrastructure scope coordination (ATO, reinforcement of pits, etc.)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3D92A1-727C-4CCF-AC0E-BC9F36519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Procurement &amp; Improvement Program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921354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69900" y="1385807"/>
            <a:ext cx="8348663" cy="4689475"/>
          </a:xfrm>
        </p:spPr>
        <p:txBody>
          <a:bodyPr anchor="t"/>
          <a:lstStyle/>
          <a:p>
            <a:pPr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dirty="0"/>
              <a:t>The following summary provides an update to the FMCB on the progress </a:t>
            </a:r>
            <a:r>
              <a:rPr lang="en-US" sz="1600" dirty="0">
                <a:solidFill>
                  <a:schemeClr val="tx1"/>
                </a:solidFill>
              </a:rPr>
              <a:t>of the $1.98 billion </a:t>
            </a:r>
            <a:r>
              <a:rPr lang="en-US" sz="1600" dirty="0"/>
              <a:t>Red Line/Orange Line Improvement Program; which includes new Vehicle Procurement, Infrastructure Improvements, State of Good Repair Improvements and Signal Upgrades. </a:t>
            </a:r>
            <a:endParaRPr lang="en-US" sz="400" dirty="0"/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tx1"/>
                </a:solidFill>
                <a:ea typeface="Verdana"/>
              </a:rPr>
              <a:t>This program supports the MBTA’s goal to improve the level of service on the Red Line to 3 minute headways and the Orange Line to 4.5 minute headways. This would increase capacity by 50% on the Red Line and 40% on the Orange Line from current rates.</a:t>
            </a:r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 bwMode="auto">
          <a:xfrm>
            <a:off x="461963" y="828675"/>
            <a:ext cx="7751762" cy="466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altLang="en-US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660149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8055" y="1325880"/>
            <a:ext cx="8321675" cy="0"/>
          </a:xfrm>
          <a:custGeom>
            <a:avLst/>
            <a:gdLst/>
            <a:ahLst/>
            <a:cxnLst/>
            <a:rect l="l" t="t" r="r" b="b"/>
            <a:pathLst>
              <a:path w="8321675">
                <a:moveTo>
                  <a:pt x="0" y="0"/>
                </a:moveTo>
                <a:lnTo>
                  <a:pt x="8321675" y="0"/>
                </a:lnTo>
              </a:path>
            </a:pathLst>
          </a:custGeom>
          <a:ln w="9144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055" y="6280403"/>
            <a:ext cx="8321675" cy="0"/>
          </a:xfrm>
          <a:custGeom>
            <a:avLst/>
            <a:gdLst/>
            <a:ahLst/>
            <a:cxnLst/>
            <a:rect l="l" t="t" r="r" b="b"/>
            <a:pathLst>
              <a:path w="8321675">
                <a:moveTo>
                  <a:pt x="0" y="0"/>
                </a:moveTo>
                <a:lnTo>
                  <a:pt x="8321675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39683" y="222504"/>
            <a:ext cx="710183" cy="711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8055" y="720851"/>
            <a:ext cx="7499350" cy="0"/>
          </a:xfrm>
          <a:custGeom>
            <a:avLst/>
            <a:gdLst/>
            <a:ahLst/>
            <a:cxnLst/>
            <a:rect l="l" t="t" r="r" b="b"/>
            <a:pathLst>
              <a:path w="7499350">
                <a:moveTo>
                  <a:pt x="0" y="0"/>
                </a:moveTo>
                <a:lnTo>
                  <a:pt x="749935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1426" y="1001014"/>
            <a:ext cx="4351020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00259E"/>
                </a:solidFill>
                <a:latin typeface="Arial"/>
                <a:cs typeface="Arial"/>
              </a:rPr>
              <a:t>Red Line/Orange Line </a:t>
            </a:r>
            <a:r>
              <a:rPr sz="1600" b="1" spc="-10" dirty="0">
                <a:solidFill>
                  <a:srgbClr val="00259E"/>
                </a:solidFill>
                <a:latin typeface="Arial"/>
                <a:cs typeface="Arial"/>
              </a:rPr>
              <a:t>Improvement</a:t>
            </a:r>
            <a:r>
              <a:rPr sz="1600" b="1" spc="110" dirty="0">
                <a:solidFill>
                  <a:srgbClr val="00259E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259E"/>
                </a:solidFill>
                <a:latin typeface="Arial"/>
                <a:cs typeface="Arial"/>
              </a:rPr>
              <a:t>Program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99432" y="1475232"/>
            <a:ext cx="2715767" cy="864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38294" y="1514094"/>
            <a:ext cx="2583180" cy="731520"/>
          </a:xfrm>
          <a:custGeom>
            <a:avLst/>
            <a:gdLst/>
            <a:ahLst/>
            <a:cxnLst/>
            <a:rect l="l" t="t" r="r" b="b"/>
            <a:pathLst>
              <a:path w="2583179" h="731519">
                <a:moveTo>
                  <a:pt x="0" y="731520"/>
                </a:moveTo>
                <a:lnTo>
                  <a:pt x="2583179" y="731520"/>
                </a:lnTo>
                <a:lnTo>
                  <a:pt x="2583179" y="0"/>
                </a:lnTo>
                <a:lnTo>
                  <a:pt x="0" y="0"/>
                </a:lnTo>
                <a:lnTo>
                  <a:pt x="0" y="73152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38294" y="1514094"/>
            <a:ext cx="2583180" cy="731520"/>
          </a:xfrm>
          <a:prstGeom prst="rect">
            <a:avLst/>
          </a:prstGeom>
          <a:solidFill>
            <a:srgbClr val="F68E00"/>
          </a:solidFill>
        </p:spPr>
        <p:txBody>
          <a:bodyPr vert="horz" wrap="square" lIns="0" tIns="12509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985"/>
              </a:spcBef>
            </a:pPr>
            <a:r>
              <a:rPr sz="3200" spc="-5" dirty="0">
                <a:solidFill>
                  <a:srgbClr val="FFFFFF"/>
                </a:solidFill>
                <a:latin typeface="Verdana"/>
                <a:cs typeface="Verdana"/>
              </a:rPr>
              <a:t>Orange</a:t>
            </a:r>
            <a:r>
              <a:rPr sz="32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FFFFFF"/>
                </a:solidFill>
                <a:latin typeface="Verdana"/>
                <a:cs typeface="Verdana"/>
              </a:rPr>
              <a:t>Line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71700" y="1475232"/>
            <a:ext cx="2400300" cy="859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10561" y="1514094"/>
            <a:ext cx="2268220" cy="727075"/>
          </a:xfrm>
          <a:custGeom>
            <a:avLst/>
            <a:gdLst/>
            <a:ahLst/>
            <a:cxnLst/>
            <a:rect l="l" t="t" r="r" b="b"/>
            <a:pathLst>
              <a:path w="2268220" h="727075">
                <a:moveTo>
                  <a:pt x="0" y="726948"/>
                </a:moveTo>
                <a:lnTo>
                  <a:pt x="2267712" y="726948"/>
                </a:lnTo>
                <a:lnTo>
                  <a:pt x="2267712" y="0"/>
                </a:lnTo>
                <a:lnTo>
                  <a:pt x="0" y="0"/>
                </a:lnTo>
                <a:lnTo>
                  <a:pt x="0" y="726948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210561" y="1514094"/>
            <a:ext cx="2268220" cy="72707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37160" rIns="0" bIns="0" rtlCol="0">
            <a:spAutoFit/>
          </a:bodyPr>
          <a:lstStyle/>
          <a:p>
            <a:pPr marL="188595">
              <a:lnSpc>
                <a:spcPct val="100000"/>
              </a:lnSpc>
              <a:spcBef>
                <a:spcPts val="1080"/>
              </a:spcBef>
            </a:pPr>
            <a:r>
              <a:rPr sz="3200" dirty="0">
                <a:solidFill>
                  <a:srgbClr val="FFFFFF"/>
                </a:solidFill>
                <a:latin typeface="Verdana"/>
                <a:cs typeface="Verdana"/>
              </a:rPr>
              <a:t>Red</a:t>
            </a:r>
            <a:r>
              <a:rPr sz="32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FFFFFF"/>
                </a:solidFill>
                <a:latin typeface="Verdana"/>
                <a:cs typeface="Verdana"/>
              </a:rPr>
              <a:t>Line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43761" y="2873501"/>
            <a:ext cx="7105015" cy="684530"/>
          </a:xfrm>
          <a:custGeom>
            <a:avLst/>
            <a:gdLst/>
            <a:ahLst/>
            <a:cxnLst/>
            <a:rect l="l" t="t" r="r" b="b"/>
            <a:pathLst>
              <a:path w="7105015" h="684529">
                <a:moveTo>
                  <a:pt x="6990842" y="0"/>
                </a:moveTo>
                <a:lnTo>
                  <a:pt x="114046" y="0"/>
                </a:lnTo>
                <a:lnTo>
                  <a:pt x="69656" y="8961"/>
                </a:lnTo>
                <a:lnTo>
                  <a:pt x="33405" y="33401"/>
                </a:lnTo>
                <a:lnTo>
                  <a:pt x="8963" y="69651"/>
                </a:lnTo>
                <a:lnTo>
                  <a:pt x="0" y="114046"/>
                </a:lnTo>
                <a:lnTo>
                  <a:pt x="0" y="570230"/>
                </a:lnTo>
                <a:lnTo>
                  <a:pt x="8963" y="614624"/>
                </a:lnTo>
                <a:lnTo>
                  <a:pt x="33405" y="650875"/>
                </a:lnTo>
                <a:lnTo>
                  <a:pt x="69656" y="675314"/>
                </a:lnTo>
                <a:lnTo>
                  <a:pt x="114046" y="684276"/>
                </a:lnTo>
                <a:lnTo>
                  <a:pt x="6990842" y="684276"/>
                </a:lnTo>
                <a:lnTo>
                  <a:pt x="7035236" y="675314"/>
                </a:lnTo>
                <a:lnTo>
                  <a:pt x="7071486" y="650875"/>
                </a:lnTo>
                <a:lnTo>
                  <a:pt x="7095926" y="614624"/>
                </a:lnTo>
                <a:lnTo>
                  <a:pt x="7104888" y="570230"/>
                </a:lnTo>
                <a:lnTo>
                  <a:pt x="7104888" y="114046"/>
                </a:lnTo>
                <a:lnTo>
                  <a:pt x="7095926" y="69651"/>
                </a:lnTo>
                <a:lnTo>
                  <a:pt x="7071487" y="33401"/>
                </a:lnTo>
                <a:lnTo>
                  <a:pt x="7035236" y="8961"/>
                </a:lnTo>
                <a:lnTo>
                  <a:pt x="6990842" y="0"/>
                </a:lnTo>
                <a:close/>
              </a:path>
            </a:pathLst>
          </a:custGeom>
          <a:solidFill>
            <a:srgbClr val="7371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43761" y="2873501"/>
            <a:ext cx="7105015" cy="684530"/>
          </a:xfrm>
          <a:custGeom>
            <a:avLst/>
            <a:gdLst/>
            <a:ahLst/>
            <a:cxnLst/>
            <a:rect l="l" t="t" r="r" b="b"/>
            <a:pathLst>
              <a:path w="7105015" h="684529">
                <a:moveTo>
                  <a:pt x="0" y="114046"/>
                </a:moveTo>
                <a:lnTo>
                  <a:pt x="8963" y="69651"/>
                </a:lnTo>
                <a:lnTo>
                  <a:pt x="33405" y="33401"/>
                </a:lnTo>
                <a:lnTo>
                  <a:pt x="69656" y="8961"/>
                </a:lnTo>
                <a:lnTo>
                  <a:pt x="114046" y="0"/>
                </a:lnTo>
                <a:lnTo>
                  <a:pt x="6990842" y="0"/>
                </a:lnTo>
                <a:lnTo>
                  <a:pt x="7035236" y="8961"/>
                </a:lnTo>
                <a:lnTo>
                  <a:pt x="7071487" y="33401"/>
                </a:lnTo>
                <a:lnTo>
                  <a:pt x="7095926" y="69651"/>
                </a:lnTo>
                <a:lnTo>
                  <a:pt x="7104888" y="114046"/>
                </a:lnTo>
                <a:lnTo>
                  <a:pt x="7104888" y="570230"/>
                </a:lnTo>
                <a:lnTo>
                  <a:pt x="7095926" y="614624"/>
                </a:lnTo>
                <a:lnTo>
                  <a:pt x="7071486" y="650875"/>
                </a:lnTo>
                <a:lnTo>
                  <a:pt x="7035236" y="675314"/>
                </a:lnTo>
                <a:lnTo>
                  <a:pt x="6990842" y="684276"/>
                </a:lnTo>
                <a:lnTo>
                  <a:pt x="114046" y="684276"/>
                </a:lnTo>
                <a:lnTo>
                  <a:pt x="69656" y="675314"/>
                </a:lnTo>
                <a:lnTo>
                  <a:pt x="33405" y="650875"/>
                </a:lnTo>
                <a:lnTo>
                  <a:pt x="8963" y="614624"/>
                </a:lnTo>
                <a:lnTo>
                  <a:pt x="0" y="570230"/>
                </a:lnTo>
                <a:lnTo>
                  <a:pt x="0" y="114046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46708" y="3066922"/>
            <a:ext cx="472503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NEW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VEHICLE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PROCUREMENT</a:t>
            </a:r>
            <a:r>
              <a:rPr sz="18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PROGRAM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33094" y="3748278"/>
            <a:ext cx="7105015" cy="646430"/>
          </a:xfrm>
          <a:custGeom>
            <a:avLst/>
            <a:gdLst/>
            <a:ahLst/>
            <a:cxnLst/>
            <a:rect l="l" t="t" r="r" b="b"/>
            <a:pathLst>
              <a:path w="7105015" h="646429">
                <a:moveTo>
                  <a:pt x="6997192" y="0"/>
                </a:moveTo>
                <a:lnTo>
                  <a:pt x="107696" y="0"/>
                </a:lnTo>
                <a:lnTo>
                  <a:pt x="65777" y="8469"/>
                </a:lnTo>
                <a:lnTo>
                  <a:pt x="31545" y="31559"/>
                </a:lnTo>
                <a:lnTo>
                  <a:pt x="8463" y="65793"/>
                </a:lnTo>
                <a:lnTo>
                  <a:pt x="0" y="107696"/>
                </a:lnTo>
                <a:lnTo>
                  <a:pt x="0" y="538480"/>
                </a:lnTo>
                <a:lnTo>
                  <a:pt x="8463" y="580382"/>
                </a:lnTo>
                <a:lnTo>
                  <a:pt x="31545" y="614616"/>
                </a:lnTo>
                <a:lnTo>
                  <a:pt x="65777" y="637706"/>
                </a:lnTo>
                <a:lnTo>
                  <a:pt x="107696" y="646176"/>
                </a:lnTo>
                <a:lnTo>
                  <a:pt x="6997192" y="646176"/>
                </a:lnTo>
                <a:lnTo>
                  <a:pt x="7039094" y="637706"/>
                </a:lnTo>
                <a:lnTo>
                  <a:pt x="7073328" y="614616"/>
                </a:lnTo>
                <a:lnTo>
                  <a:pt x="7096418" y="580382"/>
                </a:lnTo>
                <a:lnTo>
                  <a:pt x="7104888" y="538480"/>
                </a:lnTo>
                <a:lnTo>
                  <a:pt x="7104888" y="107696"/>
                </a:lnTo>
                <a:lnTo>
                  <a:pt x="7096418" y="65793"/>
                </a:lnTo>
                <a:lnTo>
                  <a:pt x="7073328" y="31559"/>
                </a:lnTo>
                <a:lnTo>
                  <a:pt x="7039094" y="8469"/>
                </a:lnTo>
                <a:lnTo>
                  <a:pt x="6997192" y="0"/>
                </a:lnTo>
                <a:close/>
              </a:path>
            </a:pathLst>
          </a:custGeom>
          <a:solidFill>
            <a:srgbClr val="20A8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3094" y="3748278"/>
            <a:ext cx="7105015" cy="646430"/>
          </a:xfrm>
          <a:custGeom>
            <a:avLst/>
            <a:gdLst/>
            <a:ahLst/>
            <a:cxnLst/>
            <a:rect l="l" t="t" r="r" b="b"/>
            <a:pathLst>
              <a:path w="7105015" h="646429">
                <a:moveTo>
                  <a:pt x="0" y="107696"/>
                </a:moveTo>
                <a:lnTo>
                  <a:pt x="8463" y="65793"/>
                </a:lnTo>
                <a:lnTo>
                  <a:pt x="31545" y="31559"/>
                </a:lnTo>
                <a:lnTo>
                  <a:pt x="65777" y="8469"/>
                </a:lnTo>
                <a:lnTo>
                  <a:pt x="107696" y="0"/>
                </a:lnTo>
                <a:lnTo>
                  <a:pt x="6997192" y="0"/>
                </a:lnTo>
                <a:lnTo>
                  <a:pt x="7039094" y="8469"/>
                </a:lnTo>
                <a:lnTo>
                  <a:pt x="7073328" y="31559"/>
                </a:lnTo>
                <a:lnTo>
                  <a:pt x="7096418" y="65793"/>
                </a:lnTo>
                <a:lnTo>
                  <a:pt x="7104888" y="107696"/>
                </a:lnTo>
                <a:lnTo>
                  <a:pt x="7104888" y="538480"/>
                </a:lnTo>
                <a:lnTo>
                  <a:pt x="7096418" y="580382"/>
                </a:lnTo>
                <a:lnTo>
                  <a:pt x="7073328" y="614616"/>
                </a:lnTo>
                <a:lnTo>
                  <a:pt x="7039094" y="637706"/>
                </a:lnTo>
                <a:lnTo>
                  <a:pt x="6997192" y="646176"/>
                </a:lnTo>
                <a:lnTo>
                  <a:pt x="107696" y="646176"/>
                </a:lnTo>
                <a:lnTo>
                  <a:pt x="65777" y="637706"/>
                </a:lnTo>
                <a:lnTo>
                  <a:pt x="31545" y="614616"/>
                </a:lnTo>
                <a:lnTo>
                  <a:pt x="8463" y="580382"/>
                </a:lnTo>
                <a:lnTo>
                  <a:pt x="0" y="538480"/>
                </a:lnTo>
                <a:lnTo>
                  <a:pt x="0" y="10769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64741" y="3926078"/>
            <a:ext cx="532574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INFRASTRUCTURE IMPROVEMENTS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PROGRAM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43761" y="5298185"/>
            <a:ext cx="7105015" cy="641985"/>
          </a:xfrm>
          <a:custGeom>
            <a:avLst/>
            <a:gdLst/>
            <a:ahLst/>
            <a:cxnLst/>
            <a:rect l="l" t="t" r="r" b="b"/>
            <a:pathLst>
              <a:path w="7105015" h="641985">
                <a:moveTo>
                  <a:pt x="6997954" y="0"/>
                </a:moveTo>
                <a:lnTo>
                  <a:pt x="106934" y="0"/>
                </a:lnTo>
                <a:lnTo>
                  <a:pt x="65311" y="8403"/>
                </a:lnTo>
                <a:lnTo>
                  <a:pt x="31321" y="31321"/>
                </a:lnTo>
                <a:lnTo>
                  <a:pt x="8403" y="65311"/>
                </a:lnTo>
                <a:lnTo>
                  <a:pt x="0" y="106933"/>
                </a:lnTo>
                <a:lnTo>
                  <a:pt x="0" y="534669"/>
                </a:lnTo>
                <a:lnTo>
                  <a:pt x="8403" y="576292"/>
                </a:lnTo>
                <a:lnTo>
                  <a:pt x="31321" y="610282"/>
                </a:lnTo>
                <a:lnTo>
                  <a:pt x="65311" y="633200"/>
                </a:lnTo>
                <a:lnTo>
                  <a:pt x="106934" y="641603"/>
                </a:lnTo>
                <a:lnTo>
                  <a:pt x="6997954" y="641603"/>
                </a:lnTo>
                <a:lnTo>
                  <a:pt x="7039576" y="633200"/>
                </a:lnTo>
                <a:lnTo>
                  <a:pt x="7073566" y="610282"/>
                </a:lnTo>
                <a:lnTo>
                  <a:pt x="7096484" y="576292"/>
                </a:lnTo>
                <a:lnTo>
                  <a:pt x="7104888" y="534669"/>
                </a:lnTo>
                <a:lnTo>
                  <a:pt x="7104888" y="106933"/>
                </a:lnTo>
                <a:lnTo>
                  <a:pt x="7096484" y="65311"/>
                </a:lnTo>
                <a:lnTo>
                  <a:pt x="7073566" y="31321"/>
                </a:lnTo>
                <a:lnTo>
                  <a:pt x="7039576" y="8403"/>
                </a:lnTo>
                <a:lnTo>
                  <a:pt x="6997954" y="0"/>
                </a:lnTo>
                <a:close/>
              </a:path>
            </a:pathLst>
          </a:custGeom>
          <a:solidFill>
            <a:srgbClr val="9A9A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43761" y="5298185"/>
            <a:ext cx="7105015" cy="641985"/>
          </a:xfrm>
          <a:custGeom>
            <a:avLst/>
            <a:gdLst/>
            <a:ahLst/>
            <a:cxnLst/>
            <a:rect l="l" t="t" r="r" b="b"/>
            <a:pathLst>
              <a:path w="7105015" h="641985">
                <a:moveTo>
                  <a:pt x="0" y="106933"/>
                </a:moveTo>
                <a:lnTo>
                  <a:pt x="8403" y="65311"/>
                </a:lnTo>
                <a:lnTo>
                  <a:pt x="31321" y="31321"/>
                </a:lnTo>
                <a:lnTo>
                  <a:pt x="65311" y="8403"/>
                </a:lnTo>
                <a:lnTo>
                  <a:pt x="106934" y="0"/>
                </a:lnTo>
                <a:lnTo>
                  <a:pt x="6997954" y="0"/>
                </a:lnTo>
                <a:lnTo>
                  <a:pt x="7039576" y="8403"/>
                </a:lnTo>
                <a:lnTo>
                  <a:pt x="7073566" y="31321"/>
                </a:lnTo>
                <a:lnTo>
                  <a:pt x="7096484" y="65311"/>
                </a:lnTo>
                <a:lnTo>
                  <a:pt x="7104888" y="106933"/>
                </a:lnTo>
                <a:lnTo>
                  <a:pt x="7104888" y="534669"/>
                </a:lnTo>
                <a:lnTo>
                  <a:pt x="7096484" y="576292"/>
                </a:lnTo>
                <a:lnTo>
                  <a:pt x="7073566" y="610282"/>
                </a:lnTo>
                <a:lnTo>
                  <a:pt x="7039576" y="633200"/>
                </a:lnTo>
                <a:lnTo>
                  <a:pt x="6997954" y="641603"/>
                </a:lnTo>
                <a:lnTo>
                  <a:pt x="106934" y="641603"/>
                </a:lnTo>
                <a:lnTo>
                  <a:pt x="65311" y="633200"/>
                </a:lnTo>
                <a:lnTo>
                  <a:pt x="31321" y="610282"/>
                </a:lnTo>
                <a:lnTo>
                  <a:pt x="8403" y="576292"/>
                </a:lnTo>
                <a:lnTo>
                  <a:pt x="0" y="534669"/>
                </a:lnTo>
                <a:lnTo>
                  <a:pt x="0" y="106933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26997" y="4574285"/>
            <a:ext cx="7105015" cy="646430"/>
          </a:xfrm>
          <a:custGeom>
            <a:avLst/>
            <a:gdLst/>
            <a:ahLst/>
            <a:cxnLst/>
            <a:rect l="l" t="t" r="r" b="b"/>
            <a:pathLst>
              <a:path w="7105015" h="646429">
                <a:moveTo>
                  <a:pt x="6997192" y="0"/>
                </a:moveTo>
                <a:lnTo>
                  <a:pt x="107696" y="0"/>
                </a:lnTo>
                <a:lnTo>
                  <a:pt x="65777" y="8469"/>
                </a:lnTo>
                <a:lnTo>
                  <a:pt x="31545" y="31559"/>
                </a:lnTo>
                <a:lnTo>
                  <a:pt x="8463" y="65793"/>
                </a:lnTo>
                <a:lnTo>
                  <a:pt x="0" y="107695"/>
                </a:lnTo>
                <a:lnTo>
                  <a:pt x="0" y="538479"/>
                </a:lnTo>
                <a:lnTo>
                  <a:pt x="8463" y="580382"/>
                </a:lnTo>
                <a:lnTo>
                  <a:pt x="31545" y="614616"/>
                </a:lnTo>
                <a:lnTo>
                  <a:pt x="65777" y="637706"/>
                </a:lnTo>
                <a:lnTo>
                  <a:pt x="107696" y="646175"/>
                </a:lnTo>
                <a:lnTo>
                  <a:pt x="6997192" y="646175"/>
                </a:lnTo>
                <a:lnTo>
                  <a:pt x="7039094" y="637706"/>
                </a:lnTo>
                <a:lnTo>
                  <a:pt x="7073328" y="614616"/>
                </a:lnTo>
                <a:lnTo>
                  <a:pt x="7096418" y="580382"/>
                </a:lnTo>
                <a:lnTo>
                  <a:pt x="7104888" y="538479"/>
                </a:lnTo>
                <a:lnTo>
                  <a:pt x="7104888" y="107695"/>
                </a:lnTo>
                <a:lnTo>
                  <a:pt x="7096418" y="65793"/>
                </a:lnTo>
                <a:lnTo>
                  <a:pt x="7073328" y="31559"/>
                </a:lnTo>
                <a:lnTo>
                  <a:pt x="7039094" y="8469"/>
                </a:lnTo>
                <a:lnTo>
                  <a:pt x="6997192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26997" y="4574285"/>
            <a:ext cx="7105015" cy="646430"/>
          </a:xfrm>
          <a:custGeom>
            <a:avLst/>
            <a:gdLst/>
            <a:ahLst/>
            <a:cxnLst/>
            <a:rect l="l" t="t" r="r" b="b"/>
            <a:pathLst>
              <a:path w="7105015" h="646429">
                <a:moveTo>
                  <a:pt x="0" y="107695"/>
                </a:moveTo>
                <a:lnTo>
                  <a:pt x="8463" y="65793"/>
                </a:lnTo>
                <a:lnTo>
                  <a:pt x="31545" y="31559"/>
                </a:lnTo>
                <a:lnTo>
                  <a:pt x="65777" y="8469"/>
                </a:lnTo>
                <a:lnTo>
                  <a:pt x="107696" y="0"/>
                </a:lnTo>
                <a:lnTo>
                  <a:pt x="6997192" y="0"/>
                </a:lnTo>
                <a:lnTo>
                  <a:pt x="7039094" y="8469"/>
                </a:lnTo>
                <a:lnTo>
                  <a:pt x="7073328" y="31559"/>
                </a:lnTo>
                <a:lnTo>
                  <a:pt x="7096418" y="65793"/>
                </a:lnTo>
                <a:lnTo>
                  <a:pt x="7104888" y="107695"/>
                </a:lnTo>
                <a:lnTo>
                  <a:pt x="7104888" y="538479"/>
                </a:lnTo>
                <a:lnTo>
                  <a:pt x="7096418" y="580382"/>
                </a:lnTo>
                <a:lnTo>
                  <a:pt x="7073328" y="614616"/>
                </a:lnTo>
                <a:lnTo>
                  <a:pt x="7039094" y="637706"/>
                </a:lnTo>
                <a:lnTo>
                  <a:pt x="6997192" y="646175"/>
                </a:lnTo>
                <a:lnTo>
                  <a:pt x="107696" y="646175"/>
                </a:lnTo>
                <a:lnTo>
                  <a:pt x="65777" y="637706"/>
                </a:lnTo>
                <a:lnTo>
                  <a:pt x="31545" y="614616"/>
                </a:lnTo>
                <a:lnTo>
                  <a:pt x="8463" y="580382"/>
                </a:lnTo>
                <a:lnTo>
                  <a:pt x="0" y="538479"/>
                </a:lnTo>
                <a:lnTo>
                  <a:pt x="0" y="107695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376933" y="4777104"/>
            <a:ext cx="352361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SIGNALS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UPGRADE</a:t>
            </a:r>
            <a:r>
              <a:rPr sz="18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PROJECTS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736330" y="6579609"/>
            <a:ext cx="9588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30578" y="5505602"/>
            <a:ext cx="4110990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STATE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OF GOOD </a:t>
            </a:r>
            <a:r>
              <a:rPr sz="1800" spc="-15" dirty="0">
                <a:solidFill>
                  <a:srgbClr val="FFFFFF"/>
                </a:solidFill>
                <a:latin typeface="Verdana"/>
                <a:cs typeface="Verdana"/>
              </a:rPr>
              <a:t>REPAIR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PROJECTS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29476" y="3085846"/>
            <a:ext cx="1399540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$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1,0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9.0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58076" y="3909059"/>
            <a:ext cx="117157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$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.36M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58076" y="4732273"/>
            <a:ext cx="117157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$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.95M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958076" y="5555284"/>
            <a:ext cx="117157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$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.72M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76142" y="2443226"/>
            <a:ext cx="2270760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Verdana"/>
                <a:cs typeface="Verdana"/>
              </a:rPr>
              <a:t>Total</a:t>
            </a:r>
            <a:r>
              <a:rPr sz="1800" b="1" spc="-60" dirty="0">
                <a:latin typeface="Verdana"/>
                <a:cs typeface="Verdana"/>
              </a:rPr>
              <a:t> </a:t>
            </a:r>
            <a:r>
              <a:rPr sz="1800" b="1" spc="-5" dirty="0">
                <a:latin typeface="Verdana"/>
                <a:cs typeface="Verdana"/>
              </a:rPr>
              <a:t>$1,982.03M</a:t>
            </a:r>
            <a:endParaRPr sz="18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85476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6">
            <a:extLst>
              <a:ext uri="{FF2B5EF4-FFF2-40B4-BE49-F238E27FC236}">
                <a16:creationId xmlns:a16="http://schemas.microsoft.com/office/drawing/2014/main" id="{12163E6E-849F-493D-9759-53D53E889186}"/>
              </a:ext>
            </a:extLst>
          </p:cNvPr>
          <p:cNvGrpSpPr>
            <a:grpSpLocks/>
          </p:cNvGrpSpPr>
          <p:nvPr/>
        </p:nvGrpSpPr>
        <p:grpSpPr bwMode="auto">
          <a:xfrm>
            <a:off x="5509252" y="2646425"/>
            <a:ext cx="785101" cy="2729819"/>
            <a:chOff x="5517810" y="2745242"/>
            <a:chExt cx="1039944" cy="3165082"/>
          </a:xfrm>
        </p:grpSpPr>
        <p:cxnSp>
          <p:nvCxnSpPr>
            <p:cNvPr id="57" name="Straight Connector 7">
              <a:extLst>
                <a:ext uri="{FF2B5EF4-FFF2-40B4-BE49-F238E27FC236}">
                  <a16:creationId xmlns:a16="http://schemas.microsoft.com/office/drawing/2014/main" id="{78BE3A06-511B-413A-8582-6C9AD64B11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51447" y="2745242"/>
              <a:ext cx="0" cy="2759257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E2A59C5-1CA2-424F-919C-3039835B824C}"/>
                </a:ext>
              </a:extLst>
            </p:cNvPr>
            <p:cNvSpPr/>
            <p:nvPr/>
          </p:nvSpPr>
          <p:spPr>
            <a:xfrm>
              <a:off x="5741216" y="5607001"/>
              <a:ext cx="738056" cy="303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Pilot  </a:t>
              </a:r>
            </a:p>
          </p:txBody>
        </p:sp>
        <p:pic>
          <p:nvPicPr>
            <p:cNvPr id="61" name="Picture 1" descr="image001">
              <a:extLst>
                <a:ext uri="{FF2B5EF4-FFF2-40B4-BE49-F238E27FC236}">
                  <a16:creationId xmlns:a16="http://schemas.microsoft.com/office/drawing/2014/main" id="{2E5AC510-6168-43EE-A034-15A6E59FD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7810" y="5329031"/>
              <a:ext cx="1039944" cy="431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19">
            <a:extLst>
              <a:ext uri="{FF2B5EF4-FFF2-40B4-BE49-F238E27FC236}">
                <a16:creationId xmlns:a16="http://schemas.microsoft.com/office/drawing/2014/main" id="{773FC350-9132-451D-828B-ABE31DCB82D4}"/>
              </a:ext>
            </a:extLst>
          </p:cNvPr>
          <p:cNvGrpSpPr>
            <a:grpSpLocks/>
          </p:cNvGrpSpPr>
          <p:nvPr/>
        </p:nvGrpSpPr>
        <p:grpSpPr bwMode="auto">
          <a:xfrm>
            <a:off x="4927492" y="1413115"/>
            <a:ext cx="590550" cy="1647585"/>
            <a:chOff x="5077995" y="1415310"/>
            <a:chExt cx="782637" cy="1910395"/>
          </a:xfrm>
        </p:grpSpPr>
        <p:grpSp>
          <p:nvGrpSpPr>
            <p:cNvPr id="72" name="Group 20">
              <a:extLst>
                <a:ext uri="{FF2B5EF4-FFF2-40B4-BE49-F238E27FC236}">
                  <a16:creationId xmlns:a16="http://schemas.microsoft.com/office/drawing/2014/main" id="{7906E167-814E-47AD-915F-50F37AB859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77995" y="1664610"/>
              <a:ext cx="782637" cy="1661095"/>
              <a:chOff x="5824143" y="987125"/>
              <a:chExt cx="782637" cy="1661095"/>
            </a:xfrm>
          </p:grpSpPr>
          <p:cxnSp>
            <p:nvCxnSpPr>
              <p:cNvPr id="74" name="Straight Connector 22">
                <a:extLst>
                  <a:ext uri="{FF2B5EF4-FFF2-40B4-BE49-F238E27FC236}">
                    <a16:creationId xmlns:a16="http://schemas.microsoft.com/office/drawing/2014/main" id="{D6752004-CFEA-47D1-9B39-DEF38AF635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226397" y="1185180"/>
                <a:ext cx="6350" cy="1463040"/>
              </a:xfrm>
              <a:prstGeom prst="line">
                <a:avLst/>
              </a:prstGeom>
              <a:noFill/>
              <a:ln w="19050" algn="ctr">
                <a:solidFill>
                  <a:srgbClr val="F68E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75" name="Picture 23">
                <a:extLst>
                  <a:ext uri="{FF2B5EF4-FFF2-40B4-BE49-F238E27FC236}">
                    <a16:creationId xmlns:a16="http://schemas.microsoft.com/office/drawing/2014/main" id="{02BB1C62-BA47-4B28-8315-BA618A368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4143" y="987125"/>
                <a:ext cx="782637" cy="26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7062FE8-0619-40BE-BF5D-A3CF289AC1C6}"/>
                </a:ext>
              </a:extLst>
            </p:cNvPr>
            <p:cNvSpPr/>
            <p:nvPr/>
          </p:nvSpPr>
          <p:spPr>
            <a:xfrm>
              <a:off x="5124635" y="1415310"/>
              <a:ext cx="639574" cy="2613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Pilot 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10B5968-7202-4433-A1A1-784A8AAFF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108" y="1956997"/>
            <a:ext cx="5114439" cy="293997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67FEC6D-84C9-4043-8AD0-569A82B6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Line and Orange Line Schedule by Project</a:t>
            </a:r>
          </a:p>
        </p:txBody>
      </p:sp>
      <p:grpSp>
        <p:nvGrpSpPr>
          <p:cNvPr id="142" name="Group 61">
            <a:extLst>
              <a:ext uri="{FF2B5EF4-FFF2-40B4-BE49-F238E27FC236}">
                <a16:creationId xmlns:a16="http://schemas.microsoft.com/office/drawing/2014/main" id="{21C51554-C228-48AB-A000-96E6C8074EAA}"/>
              </a:ext>
            </a:extLst>
          </p:cNvPr>
          <p:cNvGrpSpPr>
            <a:grpSpLocks/>
          </p:cNvGrpSpPr>
          <p:nvPr/>
        </p:nvGrpSpPr>
        <p:grpSpPr bwMode="auto">
          <a:xfrm>
            <a:off x="462684" y="5451555"/>
            <a:ext cx="3180515" cy="245920"/>
            <a:chOff x="5087270" y="1123950"/>
            <a:chExt cx="1374929" cy="243745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DD0FFB59-1176-4CDB-94BB-DE8A0DA3F31F}"/>
                </a:ext>
              </a:extLst>
            </p:cNvPr>
            <p:cNvSpPr/>
            <p:nvPr/>
          </p:nvSpPr>
          <p:spPr>
            <a:xfrm>
              <a:off x="5087270" y="1123950"/>
              <a:ext cx="1374928" cy="243745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</a:ln>
            <a:effectLst/>
          </p:spPr>
          <p:txBody>
            <a:bodyPr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b="1" kern="0" dirty="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EBC3700-DA37-4C32-8AB7-46902E4AD299}"/>
                </a:ext>
              </a:extLst>
            </p:cNvPr>
            <p:cNvSpPr/>
            <p:nvPr/>
          </p:nvSpPr>
          <p:spPr>
            <a:xfrm>
              <a:off x="5927395" y="1123950"/>
              <a:ext cx="534804" cy="243745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kern="0" dirty="0">
                  <a:solidFill>
                    <a:schemeClr val="tx1"/>
                  </a:solidFill>
                </a:rPr>
                <a:t>Construction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52166AB9-ED75-47D2-9F9C-BCB554CE5C9A}"/>
                </a:ext>
              </a:extLst>
            </p:cNvPr>
            <p:cNvSpPr/>
            <p:nvPr/>
          </p:nvSpPr>
          <p:spPr>
            <a:xfrm>
              <a:off x="5087271" y="1123950"/>
              <a:ext cx="377788" cy="243745"/>
            </a:xfrm>
            <a:prstGeom prst="rect">
              <a:avLst/>
            </a:prstGeom>
            <a:solidFill>
              <a:srgbClr val="00CC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kern="0" dirty="0">
                  <a:solidFill>
                    <a:schemeClr val="tx1"/>
                  </a:solidFill>
                </a:rPr>
                <a:t>Design</a:t>
              </a:r>
            </a:p>
          </p:txBody>
        </p:sp>
      </p:grpSp>
      <p:sp>
        <p:nvSpPr>
          <p:cNvPr id="146" name="TextBox 2">
            <a:extLst>
              <a:ext uri="{FF2B5EF4-FFF2-40B4-BE49-F238E27FC236}">
                <a16:creationId xmlns:a16="http://schemas.microsoft.com/office/drawing/2014/main" id="{A88F670A-C36A-42D9-94C0-11385B744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60" y="4924642"/>
            <a:ext cx="1063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2541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LEGEND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A551CD20-1405-4FEC-A95E-025FB3D6B2D2}"/>
              </a:ext>
            </a:extLst>
          </p:cNvPr>
          <p:cNvSpPr/>
          <p:nvPr/>
        </p:nvSpPr>
        <p:spPr>
          <a:xfrm>
            <a:off x="1336483" y="5450032"/>
            <a:ext cx="11897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kern="0" dirty="0"/>
              <a:t>Procurement  </a:t>
            </a:r>
          </a:p>
        </p:txBody>
      </p:sp>
      <p:grpSp>
        <p:nvGrpSpPr>
          <p:cNvPr id="62" name="Group 10">
            <a:extLst>
              <a:ext uri="{FF2B5EF4-FFF2-40B4-BE49-F238E27FC236}">
                <a16:creationId xmlns:a16="http://schemas.microsoft.com/office/drawing/2014/main" id="{7F60879A-B4ED-4BC1-801B-3E2DBF8169B8}"/>
              </a:ext>
            </a:extLst>
          </p:cNvPr>
          <p:cNvGrpSpPr>
            <a:grpSpLocks/>
          </p:cNvGrpSpPr>
          <p:nvPr/>
        </p:nvGrpSpPr>
        <p:grpSpPr bwMode="auto">
          <a:xfrm>
            <a:off x="6285561" y="4862767"/>
            <a:ext cx="1183708" cy="466154"/>
            <a:chOff x="6391088" y="5578853"/>
            <a:chExt cx="1567877" cy="54053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D8BB03C-65C6-40AC-943B-96A2263945EB}"/>
                </a:ext>
              </a:extLst>
            </p:cNvPr>
            <p:cNvSpPr/>
            <p:nvPr/>
          </p:nvSpPr>
          <p:spPr>
            <a:xfrm>
              <a:off x="6615327" y="5857992"/>
              <a:ext cx="1343638" cy="2613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1</a:t>
              </a:r>
              <a:r>
                <a:rPr lang="en-US" sz="1100" b="1" kern="0" baseline="3000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st</a:t>
              </a:r>
              <a:r>
                <a:rPr lang="en-US" sz="1100" b="1" kern="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 Production</a:t>
              </a:r>
            </a:p>
          </p:txBody>
        </p:sp>
        <p:pic>
          <p:nvPicPr>
            <p:cNvPr id="65" name="Picture 1" descr="image001">
              <a:extLst>
                <a:ext uri="{FF2B5EF4-FFF2-40B4-BE49-F238E27FC236}">
                  <a16:creationId xmlns:a16="http://schemas.microsoft.com/office/drawing/2014/main" id="{86630E10-A521-425C-A6EB-B5EA6C4A9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088" y="5578853"/>
              <a:ext cx="1039944" cy="431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EA3CBD2C-406F-4A94-8CDD-A051F76DF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170068"/>
              </p:ext>
            </p:extLst>
          </p:nvPr>
        </p:nvGraphicFramePr>
        <p:xfrm>
          <a:off x="221633" y="1977080"/>
          <a:ext cx="3542482" cy="276942"/>
        </p:xfrm>
        <a:graphic>
          <a:graphicData uri="http://schemas.openxmlformats.org/drawingml/2006/table">
            <a:tbl>
              <a:tblPr/>
              <a:tblGrid>
                <a:gridCol w="3542482">
                  <a:extLst>
                    <a:ext uri="{9D8B030D-6E8A-4147-A177-3AD203B41FA5}">
                      <a16:colId xmlns:a16="http://schemas.microsoft.com/office/drawing/2014/main" val="460624374"/>
                    </a:ext>
                  </a:extLst>
                </a:gridCol>
              </a:tblGrid>
              <a:tr h="276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Vehicle Procurement Program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06797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AF45F9F8-A798-400B-8ECB-F138BB8A1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361531"/>
              </p:ext>
            </p:extLst>
          </p:nvPr>
        </p:nvGraphicFramePr>
        <p:xfrm>
          <a:off x="221633" y="2255468"/>
          <a:ext cx="3538602" cy="476834"/>
        </p:xfrm>
        <a:graphic>
          <a:graphicData uri="http://schemas.openxmlformats.org/drawingml/2006/table">
            <a:tbl>
              <a:tblPr/>
              <a:tblGrid>
                <a:gridCol w="3538602">
                  <a:extLst>
                    <a:ext uri="{9D8B030D-6E8A-4147-A177-3AD203B41FA5}">
                      <a16:colId xmlns:a16="http://schemas.microsoft.com/office/drawing/2014/main" val="1758214005"/>
                    </a:ext>
                  </a:extLst>
                </a:gridCol>
              </a:tblGrid>
              <a:tr h="23841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OL  Vehicles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109533"/>
                  </a:ext>
                </a:extLst>
              </a:tr>
              <a:tr h="23841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RL  Vehicles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897570"/>
                  </a:ext>
                </a:extLst>
              </a:tr>
            </a:tbl>
          </a:graphicData>
        </a:graphic>
      </p:graphicFrame>
      <p:sp>
        <p:nvSpPr>
          <p:cNvPr id="93" name="Rectangle 92">
            <a:extLst>
              <a:ext uri="{FF2B5EF4-FFF2-40B4-BE49-F238E27FC236}">
                <a16:creationId xmlns:a16="http://schemas.microsoft.com/office/drawing/2014/main" id="{0C339CFA-1D12-4B1E-B01F-0622A733F3F3}"/>
              </a:ext>
            </a:extLst>
          </p:cNvPr>
          <p:cNvSpPr/>
          <p:nvPr/>
        </p:nvSpPr>
        <p:spPr bwMode="auto">
          <a:xfrm>
            <a:off x="462684" y="5151871"/>
            <a:ext cx="2243194" cy="248347"/>
          </a:xfrm>
          <a:prstGeom prst="rect">
            <a:avLst/>
          </a:prstGeom>
          <a:solidFill>
            <a:srgbClr val="8064A2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kern="0" dirty="0">
                <a:solidFill>
                  <a:schemeClr val="tx1"/>
                </a:solidFill>
              </a:rPr>
              <a:t>Manufacturing/Delivery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ECADA98-496B-4FA6-B17D-72E771F85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665258"/>
              </p:ext>
            </p:extLst>
          </p:nvPr>
        </p:nvGraphicFramePr>
        <p:xfrm>
          <a:off x="232223" y="2764502"/>
          <a:ext cx="3538734" cy="1329644"/>
        </p:xfrm>
        <a:graphic>
          <a:graphicData uri="http://schemas.openxmlformats.org/drawingml/2006/table">
            <a:tbl>
              <a:tblPr/>
              <a:tblGrid>
                <a:gridCol w="3538734">
                  <a:extLst>
                    <a:ext uri="{9D8B030D-6E8A-4147-A177-3AD203B41FA5}">
                      <a16:colId xmlns:a16="http://schemas.microsoft.com/office/drawing/2014/main" val="1402358826"/>
                    </a:ext>
                  </a:extLst>
                </a:gridCol>
              </a:tblGrid>
              <a:tr h="2426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Infrastructure Program – Orange Line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160615"/>
                  </a:ext>
                </a:extLst>
              </a:tr>
              <a:tr h="2327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Wellington Yard Expansion Tracks 33-38</a:t>
                      </a:r>
                    </a:p>
                  </a:txBody>
                  <a:tcPr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4870681"/>
                  </a:ext>
                </a:extLst>
              </a:tr>
              <a:tr h="2497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Orange Line Test Track</a:t>
                      </a:r>
                    </a:p>
                  </a:txBody>
                  <a:tcPr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1243804"/>
                  </a:ext>
                </a:extLst>
              </a:tr>
              <a:tr h="3262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Wellington Maintenance Facility</a:t>
                      </a:r>
                    </a:p>
                  </a:txBody>
                  <a:tcPr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7679276"/>
                  </a:ext>
                </a:extLst>
              </a:tr>
              <a:tr h="2782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Wellington Yard Rebuild</a:t>
                      </a:r>
                    </a:p>
                  </a:txBody>
                  <a:tcPr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615674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5B778D52-41BF-4773-A49E-97E51691F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98457"/>
              </p:ext>
            </p:extLst>
          </p:nvPr>
        </p:nvGraphicFramePr>
        <p:xfrm>
          <a:off x="232133" y="4122283"/>
          <a:ext cx="3535225" cy="806002"/>
        </p:xfrm>
        <a:graphic>
          <a:graphicData uri="http://schemas.openxmlformats.org/drawingml/2006/table">
            <a:tbl>
              <a:tblPr/>
              <a:tblGrid>
                <a:gridCol w="3535225">
                  <a:extLst>
                    <a:ext uri="{9D8B030D-6E8A-4147-A177-3AD203B41FA5}">
                      <a16:colId xmlns:a16="http://schemas.microsoft.com/office/drawing/2014/main" val="1593049947"/>
                    </a:ext>
                  </a:extLst>
                </a:gridCol>
              </a:tblGrid>
              <a:tr h="2601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Infrastructure Program – Red Line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299162"/>
                  </a:ext>
                </a:extLst>
              </a:tr>
              <a:tr h="2601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Red Line Test Track</a:t>
                      </a:r>
                    </a:p>
                  </a:txBody>
                  <a:tcPr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602310"/>
                  </a:ext>
                </a:extLst>
              </a:tr>
              <a:tr h="2856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Cabot Maintenance Facility &amp; Cabot Yard Improvements</a:t>
                      </a:r>
                    </a:p>
                  </a:txBody>
                  <a:tcPr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414665"/>
                  </a:ext>
                </a:extLst>
              </a:tr>
            </a:tbl>
          </a:graphicData>
        </a:graphic>
      </p:graphicFrame>
      <p:sp>
        <p:nvSpPr>
          <p:cNvPr id="54" name="Rectangle 53">
            <a:extLst>
              <a:ext uri="{FF2B5EF4-FFF2-40B4-BE49-F238E27FC236}">
                <a16:creationId xmlns:a16="http://schemas.microsoft.com/office/drawing/2014/main" id="{66A3664D-33E2-481F-8EFD-BC394B166BE3}"/>
              </a:ext>
            </a:extLst>
          </p:cNvPr>
          <p:cNvSpPr/>
          <p:nvPr/>
        </p:nvSpPr>
        <p:spPr>
          <a:xfrm>
            <a:off x="7609944" y="3815030"/>
            <a:ext cx="551075" cy="192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955F923-001F-4BD5-84DD-75C6EF62DC17}"/>
              </a:ext>
            </a:extLst>
          </p:cNvPr>
          <p:cNvSpPr/>
          <p:nvPr/>
        </p:nvSpPr>
        <p:spPr>
          <a:xfrm>
            <a:off x="6229822" y="4392410"/>
            <a:ext cx="125499" cy="235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1A574BF-9CB8-4BCE-A2CB-38EAD1376E06}"/>
              </a:ext>
            </a:extLst>
          </p:cNvPr>
          <p:cNvSpPr/>
          <p:nvPr/>
        </p:nvSpPr>
        <p:spPr>
          <a:xfrm>
            <a:off x="3691981" y="1971148"/>
            <a:ext cx="2136164" cy="3152377"/>
          </a:xfrm>
          <a:prstGeom prst="rect">
            <a:avLst/>
          </a:prstGeom>
          <a:solidFill>
            <a:srgbClr val="A6A6A6">
              <a:alpha val="38039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  <a:latin typeface="Verdana"/>
                <a:cs typeface="Arial"/>
              </a:rPr>
              <a:t>  Completed</a:t>
            </a:r>
          </a:p>
        </p:txBody>
      </p:sp>
      <p:sp>
        <p:nvSpPr>
          <p:cNvPr id="116" name="Diamond 115">
            <a:extLst>
              <a:ext uri="{FF2B5EF4-FFF2-40B4-BE49-F238E27FC236}">
                <a16:creationId xmlns:a16="http://schemas.microsoft.com/office/drawing/2014/main" id="{7ED00BC9-866A-43FC-A236-882B470C5D92}"/>
              </a:ext>
            </a:extLst>
          </p:cNvPr>
          <p:cNvSpPr/>
          <p:nvPr/>
        </p:nvSpPr>
        <p:spPr>
          <a:xfrm>
            <a:off x="481554" y="6056147"/>
            <a:ext cx="135251" cy="171422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BA02725-2AD3-4CD5-932D-CACF4B2F43D9}"/>
              </a:ext>
            </a:extLst>
          </p:cNvPr>
          <p:cNvSpPr/>
          <p:nvPr/>
        </p:nvSpPr>
        <p:spPr>
          <a:xfrm>
            <a:off x="578995" y="5783731"/>
            <a:ext cx="4848706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100" dirty="0"/>
              <a:t>Interim Milestone to Support Vehicle Delivery - Completed</a:t>
            </a:r>
          </a:p>
          <a:p>
            <a:endParaRPr lang="en-US" sz="200" dirty="0"/>
          </a:p>
          <a:p>
            <a:r>
              <a:rPr lang="en-US" sz="1100" dirty="0"/>
              <a:t>Interim Milestone to Support Vehicle Delivery	</a:t>
            </a:r>
          </a:p>
        </p:txBody>
      </p:sp>
      <p:sp>
        <p:nvSpPr>
          <p:cNvPr id="118" name="Diamond 117">
            <a:extLst>
              <a:ext uri="{FF2B5EF4-FFF2-40B4-BE49-F238E27FC236}">
                <a16:creationId xmlns:a16="http://schemas.microsoft.com/office/drawing/2014/main" id="{72887566-88AA-40E8-86EF-8F003442CDA7}"/>
              </a:ext>
            </a:extLst>
          </p:cNvPr>
          <p:cNvSpPr/>
          <p:nvPr/>
        </p:nvSpPr>
        <p:spPr>
          <a:xfrm>
            <a:off x="493135" y="5815931"/>
            <a:ext cx="135251" cy="171422"/>
          </a:xfrm>
          <a:prstGeom prst="diamond">
            <a:avLst/>
          </a:prstGeom>
          <a:solidFill>
            <a:srgbClr val="F154F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73D22A-0625-49CB-93E7-34A4CC56BC33}"/>
              </a:ext>
            </a:extLst>
          </p:cNvPr>
          <p:cNvGrpSpPr/>
          <p:nvPr/>
        </p:nvGrpSpPr>
        <p:grpSpPr>
          <a:xfrm>
            <a:off x="5245501" y="-352181"/>
            <a:ext cx="4376552" cy="5187386"/>
            <a:chOff x="5245501" y="-352181"/>
            <a:chExt cx="4376552" cy="5187386"/>
          </a:xfrm>
        </p:grpSpPr>
        <p:sp>
          <p:nvSpPr>
            <p:cNvPr id="63" name="Diamond 62">
              <a:extLst>
                <a:ext uri="{FF2B5EF4-FFF2-40B4-BE49-F238E27FC236}">
                  <a16:creationId xmlns:a16="http://schemas.microsoft.com/office/drawing/2014/main" id="{294536C4-6B15-4177-B7E8-B91684FC603C}"/>
                </a:ext>
              </a:extLst>
            </p:cNvPr>
            <p:cNvSpPr/>
            <p:nvPr/>
          </p:nvSpPr>
          <p:spPr bwMode="auto">
            <a:xfrm>
              <a:off x="5993276" y="4398426"/>
              <a:ext cx="100013" cy="152400"/>
            </a:xfrm>
            <a:prstGeom prst="diamond">
              <a:avLst/>
            </a:prstGeom>
            <a:solidFill>
              <a:srgbClr val="FFFF00"/>
            </a:solidFill>
            <a:ln w="9525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id="{4383712C-23F2-4A78-97D1-A7B0D99F035F}"/>
                </a:ext>
              </a:extLst>
            </p:cNvPr>
            <p:cNvSpPr/>
            <p:nvPr/>
          </p:nvSpPr>
          <p:spPr bwMode="auto">
            <a:xfrm>
              <a:off x="6063018" y="4401837"/>
              <a:ext cx="100013" cy="152400"/>
            </a:xfrm>
            <a:prstGeom prst="diamond">
              <a:avLst/>
            </a:prstGeom>
            <a:solidFill>
              <a:srgbClr val="FFFF00"/>
            </a:solidFill>
            <a:ln w="9525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D9BEAF4-DB48-4CE3-A2DF-B45DCB5F5E1E}"/>
                </a:ext>
              </a:extLst>
            </p:cNvPr>
            <p:cNvGrpSpPr/>
            <p:nvPr/>
          </p:nvGrpSpPr>
          <p:grpSpPr>
            <a:xfrm>
              <a:off x="5245501" y="-352181"/>
              <a:ext cx="4376552" cy="5187386"/>
              <a:chOff x="5245501" y="-352181"/>
              <a:chExt cx="4376552" cy="518738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8240B8F-C1F0-4029-9FBF-0DAC47A3588F}"/>
                  </a:ext>
                </a:extLst>
              </p:cNvPr>
              <p:cNvGrpSpPr/>
              <p:nvPr/>
            </p:nvGrpSpPr>
            <p:grpSpPr>
              <a:xfrm>
                <a:off x="5245501" y="-352181"/>
                <a:ext cx="4376552" cy="4416791"/>
                <a:chOff x="5347101" y="557048"/>
                <a:chExt cx="4376552" cy="4416791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6409DD43-E19A-4B7A-9F8A-8C976AA05DAC}"/>
                    </a:ext>
                  </a:extLst>
                </p:cNvPr>
                <p:cNvGrpSpPr/>
                <p:nvPr/>
              </p:nvGrpSpPr>
              <p:grpSpPr>
                <a:xfrm>
                  <a:off x="5347101" y="557048"/>
                  <a:ext cx="4376552" cy="4139284"/>
                  <a:chOff x="2503911" y="3603893"/>
                  <a:chExt cx="4376552" cy="4139284"/>
                </a:xfrm>
              </p:grpSpPr>
              <p:grpSp>
                <p:nvGrpSpPr>
                  <p:cNvPr id="80" name="Group 36">
                    <a:extLst>
                      <a:ext uri="{FF2B5EF4-FFF2-40B4-BE49-F238E27FC236}">
                        <a16:creationId xmlns:a16="http://schemas.microsoft.com/office/drawing/2014/main" id="{F9275A49-5B3B-4039-869E-50F95AB63E7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03911" y="3603893"/>
                    <a:ext cx="4376552" cy="3837062"/>
                    <a:chOff x="888886" y="5928845"/>
                    <a:chExt cx="4319187" cy="4446287"/>
                  </a:xfrm>
                </p:grpSpPr>
                <p:sp>
                  <p:nvSpPr>
                    <p:cNvPr id="89" name="Diamond 88">
                      <a:extLst>
                        <a:ext uri="{FF2B5EF4-FFF2-40B4-BE49-F238E27FC236}">
                          <a16:creationId xmlns:a16="http://schemas.microsoft.com/office/drawing/2014/main" id="{F6262DA9-E87C-4041-8A77-96BE81341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886" y="10198535"/>
                      <a:ext cx="98701" cy="176597"/>
                    </a:xfrm>
                    <a:prstGeom prst="diamond">
                      <a:avLst/>
                    </a:prstGeom>
                    <a:solidFill>
                      <a:srgbClr val="F154F1"/>
                    </a:solidFill>
                    <a:ln w="9525" cap="flat" cmpd="sng" algn="ctr">
                      <a:solidFill>
                        <a:srgbClr val="000000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kern="0">
                        <a:solidFill>
                          <a:srgbClr val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2" name="Diamond 91">
                      <a:extLst>
                        <a:ext uri="{FF2B5EF4-FFF2-40B4-BE49-F238E27FC236}">
                          <a16:creationId xmlns:a16="http://schemas.microsoft.com/office/drawing/2014/main" id="{4A0A4A89-26C4-4743-8109-D6090F5D86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5158" y="5938045"/>
                      <a:ext cx="98702" cy="176597"/>
                    </a:xfrm>
                    <a:prstGeom prst="diamond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kern="0">
                        <a:solidFill>
                          <a:srgbClr val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4" name="Diamond 93">
                      <a:extLst>
                        <a:ext uri="{FF2B5EF4-FFF2-40B4-BE49-F238E27FC236}">
                          <a16:creationId xmlns:a16="http://schemas.microsoft.com/office/drawing/2014/main" id="{50F2B72F-8842-46EE-90E3-EEE1EF47F4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1220" y="5938045"/>
                      <a:ext cx="98702" cy="176597"/>
                    </a:xfrm>
                    <a:prstGeom prst="diamond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kern="0">
                        <a:solidFill>
                          <a:srgbClr val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5" name="Diamond 94">
                      <a:extLst>
                        <a:ext uri="{FF2B5EF4-FFF2-40B4-BE49-F238E27FC236}">
                          <a16:creationId xmlns:a16="http://schemas.microsoft.com/office/drawing/2014/main" id="{DFD476AD-4892-4A8E-BEB0-C5D50F53F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9371" y="5928845"/>
                      <a:ext cx="98702" cy="174758"/>
                    </a:xfrm>
                    <a:prstGeom prst="diamond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00000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kern="0">
                        <a:solidFill>
                          <a:srgbClr val="FFFFFF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8" name="Diamond 97">
                    <a:extLst>
                      <a:ext uri="{FF2B5EF4-FFF2-40B4-BE49-F238E27FC236}">
                        <a16:creationId xmlns:a16="http://schemas.microsoft.com/office/drawing/2014/main" id="{F4BAB882-421B-4EBE-9491-B60A353626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69733" y="7576129"/>
                    <a:ext cx="100013" cy="152400"/>
                  </a:xfrm>
                  <a:prstGeom prst="diamond">
                    <a:avLst/>
                  </a:prstGeom>
                  <a:solidFill>
                    <a:srgbClr val="FFFF00"/>
                  </a:solidFill>
                  <a:ln w="9525" cap="flat" cmpd="sng" algn="ctr">
                    <a:solidFill>
                      <a:srgbClr val="000000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>
                      <a:solidFill>
                        <a:srgbClr val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99" name="Diamond 98">
                    <a:extLst>
                      <a:ext uri="{FF2B5EF4-FFF2-40B4-BE49-F238E27FC236}">
                        <a16:creationId xmlns:a16="http://schemas.microsoft.com/office/drawing/2014/main" id="{5C68AC4C-CBE4-488C-9378-5865782F21C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705668" y="7576878"/>
                    <a:ext cx="100013" cy="152400"/>
                  </a:xfrm>
                  <a:prstGeom prst="diamond">
                    <a:avLst/>
                  </a:prstGeom>
                  <a:solidFill>
                    <a:srgbClr val="F154F1"/>
                  </a:solidFill>
                  <a:ln w="9525" cap="flat" cmpd="sng" algn="ctr">
                    <a:solidFill>
                      <a:srgbClr val="000000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kern="0">
                      <a:solidFill>
                        <a:srgbClr val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0" name="Diamond 99">
                    <a:extLst>
                      <a:ext uri="{FF2B5EF4-FFF2-40B4-BE49-F238E27FC236}">
                        <a16:creationId xmlns:a16="http://schemas.microsoft.com/office/drawing/2014/main" id="{396A387D-ED46-4BB2-8298-BD75BAE22B1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69286" y="7592364"/>
                    <a:ext cx="100013" cy="150813"/>
                  </a:xfrm>
                  <a:prstGeom prst="diamond">
                    <a:avLst/>
                  </a:prstGeom>
                  <a:solidFill>
                    <a:srgbClr val="FFFF00"/>
                  </a:solidFill>
                  <a:ln w="9525" cap="flat" cmpd="sng" algn="ctr">
                    <a:solidFill>
                      <a:srgbClr val="000000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>
                      <a:solidFill>
                        <a:srgbClr val="FFFFFF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10" name="Diamond 109">
                  <a:extLst>
                    <a:ext uri="{FF2B5EF4-FFF2-40B4-BE49-F238E27FC236}">
                      <a16:creationId xmlns:a16="http://schemas.microsoft.com/office/drawing/2014/main" id="{800469A1-8FA6-452A-A19A-2BEA966FB85D}"/>
                    </a:ext>
                  </a:extLst>
                </p:cNvPr>
                <p:cNvSpPr/>
                <p:nvPr/>
              </p:nvSpPr>
              <p:spPr bwMode="auto">
                <a:xfrm>
                  <a:off x="5909868" y="3955784"/>
                  <a:ext cx="100013" cy="152400"/>
                </a:xfrm>
                <a:prstGeom prst="diamond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12" name="Diamond 111">
                  <a:extLst>
                    <a:ext uri="{FF2B5EF4-FFF2-40B4-BE49-F238E27FC236}">
                      <a16:creationId xmlns:a16="http://schemas.microsoft.com/office/drawing/2014/main" id="{C502289B-643A-4293-A486-0269FA18C5F0}"/>
                    </a:ext>
                  </a:extLst>
                </p:cNvPr>
                <p:cNvSpPr/>
                <p:nvPr/>
              </p:nvSpPr>
              <p:spPr bwMode="auto">
                <a:xfrm>
                  <a:off x="7480654" y="4806663"/>
                  <a:ext cx="100013" cy="152400"/>
                </a:xfrm>
                <a:prstGeom prst="diamond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13" name="Diamond 112">
                  <a:extLst>
                    <a:ext uri="{FF2B5EF4-FFF2-40B4-BE49-F238E27FC236}">
                      <a16:creationId xmlns:a16="http://schemas.microsoft.com/office/drawing/2014/main" id="{7820B7CD-78A4-42CB-9C7E-D12E68A94AB7}"/>
                    </a:ext>
                  </a:extLst>
                </p:cNvPr>
                <p:cNvSpPr/>
                <p:nvPr/>
              </p:nvSpPr>
              <p:spPr bwMode="auto">
                <a:xfrm>
                  <a:off x="7163539" y="4821439"/>
                  <a:ext cx="100013" cy="152400"/>
                </a:xfrm>
                <a:prstGeom prst="diamond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81C79F41-7AF9-419C-9317-69660785E4CE}"/>
                    </a:ext>
                  </a:extLst>
                </p:cNvPr>
                <p:cNvSpPr/>
                <p:nvPr/>
              </p:nvSpPr>
              <p:spPr bwMode="auto">
                <a:xfrm>
                  <a:off x="6676492" y="4813546"/>
                  <a:ext cx="100013" cy="152400"/>
                </a:xfrm>
                <a:prstGeom prst="diamond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15" name="Diamond 114">
                  <a:extLst>
                    <a:ext uri="{FF2B5EF4-FFF2-40B4-BE49-F238E27FC236}">
                      <a16:creationId xmlns:a16="http://schemas.microsoft.com/office/drawing/2014/main" id="{FE925185-0417-4241-A44D-EF19BCA73609}"/>
                    </a:ext>
                  </a:extLst>
                </p:cNvPr>
                <p:cNvSpPr/>
                <p:nvPr/>
              </p:nvSpPr>
              <p:spPr bwMode="auto">
                <a:xfrm>
                  <a:off x="5846363" y="4523889"/>
                  <a:ext cx="100013" cy="152400"/>
                </a:xfrm>
                <a:prstGeom prst="diamond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7" name="Diamond 76">
                <a:extLst>
                  <a:ext uri="{FF2B5EF4-FFF2-40B4-BE49-F238E27FC236}">
                    <a16:creationId xmlns:a16="http://schemas.microsoft.com/office/drawing/2014/main" id="{B9CA6828-11B0-4435-9C47-E36B81CF28F3}"/>
                  </a:ext>
                </a:extLst>
              </p:cNvPr>
              <p:cNvSpPr/>
              <p:nvPr/>
            </p:nvSpPr>
            <p:spPr bwMode="auto">
              <a:xfrm>
                <a:off x="6458207" y="4656062"/>
                <a:ext cx="100013" cy="152400"/>
              </a:xfrm>
              <a:prstGeom prst="diamond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00000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78" name="Diamond 77">
                <a:extLst>
                  <a:ext uri="{FF2B5EF4-FFF2-40B4-BE49-F238E27FC236}">
                    <a16:creationId xmlns:a16="http://schemas.microsoft.com/office/drawing/2014/main" id="{7945FE34-D674-4DEC-B0A4-B20C15909D22}"/>
                  </a:ext>
                </a:extLst>
              </p:cNvPr>
              <p:cNvSpPr/>
              <p:nvPr/>
            </p:nvSpPr>
            <p:spPr bwMode="auto">
              <a:xfrm>
                <a:off x="6878644" y="4682805"/>
                <a:ext cx="100013" cy="152400"/>
              </a:xfrm>
              <a:prstGeom prst="diamond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00000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81" name="Diamond 80">
                <a:extLst>
                  <a:ext uri="{FF2B5EF4-FFF2-40B4-BE49-F238E27FC236}">
                    <a16:creationId xmlns:a16="http://schemas.microsoft.com/office/drawing/2014/main" id="{F8411B23-B03E-4263-8C55-4DAC7D958D6B}"/>
                  </a:ext>
                </a:extLst>
              </p:cNvPr>
              <p:cNvSpPr/>
              <p:nvPr/>
            </p:nvSpPr>
            <p:spPr bwMode="auto">
              <a:xfrm>
                <a:off x="6934915" y="4681140"/>
                <a:ext cx="100013" cy="152400"/>
              </a:xfrm>
              <a:prstGeom prst="diamond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00000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82" name="Diamond 81">
                <a:extLst>
                  <a:ext uri="{FF2B5EF4-FFF2-40B4-BE49-F238E27FC236}">
                    <a16:creationId xmlns:a16="http://schemas.microsoft.com/office/drawing/2014/main" id="{E84D43F6-3FFE-4ECB-A742-DD41F9BEB0D5}"/>
                  </a:ext>
                </a:extLst>
              </p:cNvPr>
              <p:cNvSpPr/>
              <p:nvPr/>
            </p:nvSpPr>
            <p:spPr bwMode="auto">
              <a:xfrm>
                <a:off x="7329047" y="4669551"/>
                <a:ext cx="100013" cy="152400"/>
              </a:xfrm>
              <a:prstGeom prst="diamond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00000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83" name="Diamond 82">
                <a:extLst>
                  <a:ext uri="{FF2B5EF4-FFF2-40B4-BE49-F238E27FC236}">
                    <a16:creationId xmlns:a16="http://schemas.microsoft.com/office/drawing/2014/main" id="{DF6B4797-1027-478A-8FAD-080BB5268AF6}"/>
                  </a:ext>
                </a:extLst>
              </p:cNvPr>
              <p:cNvSpPr/>
              <p:nvPr/>
            </p:nvSpPr>
            <p:spPr bwMode="auto">
              <a:xfrm>
                <a:off x="8049188" y="4654062"/>
                <a:ext cx="100013" cy="152400"/>
              </a:xfrm>
              <a:prstGeom prst="diamond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00000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</p:grp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FED0C914-08D7-4A3C-A1DA-C6589FFB1167}"/>
              </a:ext>
            </a:extLst>
          </p:cNvPr>
          <p:cNvSpPr/>
          <p:nvPr/>
        </p:nvSpPr>
        <p:spPr>
          <a:xfrm>
            <a:off x="8194098" y="2371053"/>
            <a:ext cx="951723" cy="487913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F2622A-CC44-4771-A468-6829EAA554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38935"/>
          <a:stretch/>
        </p:blipFill>
        <p:spPr>
          <a:xfrm>
            <a:off x="5955088" y="2987102"/>
            <a:ext cx="45719" cy="246318"/>
          </a:xfrm>
          <a:prstGeom prst="rect">
            <a:avLst/>
          </a:prstGeom>
        </p:spPr>
      </p:pic>
      <p:grpSp>
        <p:nvGrpSpPr>
          <p:cNvPr id="66" name="Group 14">
            <a:extLst>
              <a:ext uri="{FF2B5EF4-FFF2-40B4-BE49-F238E27FC236}">
                <a16:creationId xmlns:a16="http://schemas.microsoft.com/office/drawing/2014/main" id="{0548A946-32C8-4C9A-90A2-175597F31984}"/>
              </a:ext>
            </a:extLst>
          </p:cNvPr>
          <p:cNvGrpSpPr>
            <a:grpSpLocks/>
          </p:cNvGrpSpPr>
          <p:nvPr/>
        </p:nvGrpSpPr>
        <p:grpSpPr bwMode="auto">
          <a:xfrm>
            <a:off x="5622602" y="1313463"/>
            <a:ext cx="1014412" cy="2025050"/>
            <a:chOff x="5738371" y="1268459"/>
            <a:chExt cx="1343638" cy="2346884"/>
          </a:xfrm>
        </p:grpSpPr>
        <p:grpSp>
          <p:nvGrpSpPr>
            <p:cNvPr id="67" name="Group 15">
              <a:extLst>
                <a:ext uri="{FF2B5EF4-FFF2-40B4-BE49-F238E27FC236}">
                  <a16:creationId xmlns:a16="http://schemas.microsoft.com/office/drawing/2014/main" id="{25973C50-AB4C-436C-AEE3-D9499FDD25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3624" y="1499425"/>
              <a:ext cx="855239" cy="2115918"/>
              <a:chOff x="6562365" y="818634"/>
              <a:chExt cx="782637" cy="1993573"/>
            </a:xfrm>
          </p:grpSpPr>
          <p:cxnSp>
            <p:nvCxnSpPr>
              <p:cNvPr id="69" name="Straight Connector 17">
                <a:extLst>
                  <a:ext uri="{FF2B5EF4-FFF2-40B4-BE49-F238E27FC236}">
                    <a16:creationId xmlns:a16="http://schemas.microsoft.com/office/drawing/2014/main" id="{A7E8BA40-D6F2-490B-BC53-E179D76AEC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83028" y="1019053"/>
                <a:ext cx="0" cy="1793154"/>
              </a:xfrm>
              <a:prstGeom prst="line">
                <a:avLst/>
              </a:prstGeom>
              <a:noFill/>
              <a:ln w="19050" algn="ctr">
                <a:solidFill>
                  <a:srgbClr val="F68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70" name="Picture 18">
                <a:extLst>
                  <a:ext uri="{FF2B5EF4-FFF2-40B4-BE49-F238E27FC236}">
                    <a16:creationId xmlns:a16="http://schemas.microsoft.com/office/drawing/2014/main" id="{36FCF0BE-1013-4B7A-9F72-F5710D32C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2365" y="818634"/>
                <a:ext cx="782637" cy="265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E9F6329-09DD-45D0-83A8-9F17718AA849}"/>
                </a:ext>
              </a:extLst>
            </p:cNvPr>
            <p:cNvSpPr/>
            <p:nvPr/>
          </p:nvSpPr>
          <p:spPr>
            <a:xfrm>
              <a:off x="5738371" y="1268459"/>
              <a:ext cx="1343638" cy="2612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1</a:t>
              </a:r>
              <a:r>
                <a:rPr lang="en-US" sz="1100" b="1" kern="0" baseline="3000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st</a:t>
              </a:r>
              <a:r>
                <a:rPr lang="en-US" sz="1100" b="1" kern="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 Production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343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0701F12-D040-46A7-ADE8-5CA904C58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167"/>
          <a:stretch/>
        </p:blipFill>
        <p:spPr>
          <a:xfrm>
            <a:off x="4068270" y="3746500"/>
            <a:ext cx="4889992" cy="620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0A2D7-8102-452F-8EA4-BBD1F32C16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73" b="43088"/>
          <a:stretch/>
        </p:blipFill>
        <p:spPr>
          <a:xfrm>
            <a:off x="4068270" y="2802935"/>
            <a:ext cx="4889992" cy="58004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B9EC4C6-2BBC-46B8-91D2-743F6C1AD014}"/>
              </a:ext>
            </a:extLst>
          </p:cNvPr>
          <p:cNvGrpSpPr/>
          <p:nvPr/>
        </p:nvGrpSpPr>
        <p:grpSpPr>
          <a:xfrm>
            <a:off x="554651" y="5151596"/>
            <a:ext cx="2611365" cy="871594"/>
            <a:chOff x="1092993" y="4818262"/>
            <a:chExt cx="2611365" cy="871594"/>
          </a:xfrm>
        </p:grpSpPr>
        <p:grpSp>
          <p:nvGrpSpPr>
            <p:cNvPr id="14338" name="Group 48">
              <a:extLst>
                <a:ext uri="{FF2B5EF4-FFF2-40B4-BE49-F238E27FC236}">
                  <a16:creationId xmlns:a16="http://schemas.microsoft.com/office/drawing/2014/main" id="{6ADCD26D-4430-4647-B614-8D313F08FB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2993" y="4818262"/>
              <a:ext cx="2611365" cy="549080"/>
              <a:chOff x="1014083" y="4818214"/>
              <a:chExt cx="2350588" cy="548961"/>
            </a:xfrm>
          </p:grpSpPr>
          <p:grpSp>
            <p:nvGrpSpPr>
              <p:cNvPr id="14403" name="Group 61">
                <a:extLst>
                  <a:ext uri="{FF2B5EF4-FFF2-40B4-BE49-F238E27FC236}">
                    <a16:creationId xmlns:a16="http://schemas.microsoft.com/office/drawing/2014/main" id="{942EE2E4-9F44-410F-A333-0C60433810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9094" y="5105294"/>
                <a:ext cx="2305577" cy="261881"/>
                <a:chOff x="5366065" y="1100409"/>
                <a:chExt cx="1180141" cy="300976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08EED5BF-4A53-4FEA-847C-0E55CCD1D017}"/>
                    </a:ext>
                  </a:extLst>
                </p:cNvPr>
                <p:cNvSpPr/>
                <p:nvPr/>
              </p:nvSpPr>
              <p:spPr>
                <a:xfrm>
                  <a:off x="5366065" y="1100409"/>
                  <a:ext cx="568327" cy="300976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CFBBC362-7D30-474A-8911-35E40CE9B5C7}"/>
                    </a:ext>
                  </a:extLst>
                </p:cNvPr>
                <p:cNvSpPr/>
                <p:nvPr/>
              </p:nvSpPr>
              <p:spPr>
                <a:xfrm>
                  <a:off x="5934392" y="1100409"/>
                  <a:ext cx="611814" cy="300806"/>
                </a:xfrm>
                <a:prstGeom prst="rect">
                  <a:avLst/>
                </a:prstGeom>
                <a:solidFill>
                  <a:srgbClr val="0070C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</a:rPr>
                    <a:t>Design/Build</a:t>
                  </a:r>
                </a:p>
              </p:txBody>
            </p:sp>
          </p:grpSp>
          <p:sp>
            <p:nvSpPr>
              <p:cNvPr id="56" name="TextBox 2">
                <a:extLst>
                  <a:ext uri="{FF2B5EF4-FFF2-40B4-BE49-F238E27FC236}">
                    <a16:creationId xmlns:a16="http://schemas.microsoft.com/office/drawing/2014/main" id="{9122D68F-9806-43FA-B249-DE714ECDB2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4083" y="4818214"/>
                <a:ext cx="1110309" cy="3077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25418A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3AB54A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3AB54A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3AB54A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3AB54A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AB54A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AB54A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AB54A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AB54A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LEGEND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714C132-15F3-4F96-AA0D-AA79C1035EFF}"/>
                  </a:ext>
                </a:extLst>
              </p:cNvPr>
              <p:cNvSpPr/>
              <p:nvPr/>
            </p:nvSpPr>
            <p:spPr>
              <a:xfrm>
                <a:off x="1059096" y="5105293"/>
                <a:ext cx="1101735" cy="2618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/>
                  </a:rPr>
                  <a:t>Procurement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Arial"/>
                  </a:rPr>
                  <a:t> 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A070243-B4AC-45C4-8E42-5BD6763DF013}"/>
                </a:ext>
              </a:extLst>
            </p:cNvPr>
            <p:cNvSpPr/>
            <p:nvPr/>
          </p:nvSpPr>
          <p:spPr bwMode="auto">
            <a:xfrm>
              <a:off x="2366963" y="5444286"/>
              <a:ext cx="1337395" cy="245570"/>
            </a:xfrm>
            <a:prstGeom prst="rect">
              <a:avLst/>
            </a:prstGeom>
            <a:solidFill>
              <a:srgbClr val="632523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</a:rPr>
                <a:t>MBTA Installation</a:t>
              </a:r>
            </a:p>
          </p:txBody>
        </p:sp>
      </p:grp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ECF825A5-34AD-4AED-8B59-EF0CFC3D6F93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514600"/>
          <a:ext cx="3581400" cy="868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9454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Signal Upgrades Program - Orange Line</a:t>
                      </a:r>
                    </a:p>
                  </a:txBody>
                  <a:tcPr marL="91426" marR="91426" marT="45670" marB="456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454">
                <a:tc>
                  <a:txBody>
                    <a:bodyPr/>
                    <a:lstStyle/>
                    <a:p>
                      <a:r>
                        <a:rPr lang="en-US" sz="1300" b="1" dirty="0">
                          <a:latin typeface="Calibri" panose="020F0502020204030204" pitchFamily="34" charset="0"/>
                        </a:rPr>
                        <a:t>Mainline Signal</a:t>
                      </a:r>
                      <a:r>
                        <a:rPr lang="en-US" sz="1300" b="1" baseline="0" dirty="0">
                          <a:latin typeface="Calibri" panose="020F0502020204030204" pitchFamily="34" charset="0"/>
                        </a:rPr>
                        <a:t> Upgrades Project</a:t>
                      </a:r>
                      <a:endParaRPr lang="en-US" sz="1300" b="1" dirty="0">
                        <a:latin typeface="Calibri" panose="020F0502020204030204" pitchFamily="34" charset="0"/>
                      </a:endParaRPr>
                    </a:p>
                  </a:txBody>
                  <a:tcPr marL="91426" marR="91426" marT="45670" marB="456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454">
                <a:tc>
                  <a:txBody>
                    <a:bodyPr/>
                    <a:lstStyle/>
                    <a:p>
                      <a:r>
                        <a:rPr lang="en-US" sz="1300" b="1" dirty="0">
                          <a:latin typeface="Calibri" panose="020F0502020204030204" pitchFamily="34" charset="0"/>
                        </a:rPr>
                        <a:t>Signal Enhancements</a:t>
                      </a:r>
                    </a:p>
                  </a:txBody>
                  <a:tcPr marL="91426" marR="91426" marT="45670" marB="456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352" name="Title 4">
            <a:extLst>
              <a:ext uri="{FF2B5EF4-FFF2-40B4-BE49-F238E27FC236}">
                <a16:creationId xmlns:a16="http://schemas.microsoft.com/office/drawing/2014/main" id="{8F38C8FC-81BC-4CF6-BDF2-6999B7839B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altLang="en-US"/>
              <a:t>Red Line/Orange Line Schedule – Signals Upgrades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94FBE6C-3D7E-4936-8DEA-0E1875B37BD7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3429000"/>
          <a:ext cx="3581400" cy="938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2738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Signal Upgrades Program - Red Line</a:t>
                      </a:r>
                    </a:p>
                  </a:txBody>
                  <a:tcPr marL="91426" marR="914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r>
                        <a:rPr lang="en-US" sz="1300" b="1" dirty="0">
                          <a:latin typeface="Calibri" panose="020F0502020204030204" pitchFamily="34" charset="0"/>
                        </a:rPr>
                        <a:t>Mainline Signal</a:t>
                      </a:r>
                      <a:r>
                        <a:rPr lang="en-US" sz="1300" b="1" baseline="0" dirty="0">
                          <a:latin typeface="Calibri" panose="020F0502020204030204" pitchFamily="34" charset="0"/>
                        </a:rPr>
                        <a:t> Upgrades Project</a:t>
                      </a:r>
                      <a:endParaRPr lang="en-US" sz="1300" b="1" dirty="0">
                        <a:latin typeface="Calibri" panose="020F0502020204030204" pitchFamily="34" charset="0"/>
                      </a:endParaRPr>
                    </a:p>
                  </a:txBody>
                  <a:tcPr marL="91426" marR="914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r>
                        <a:rPr lang="en-US" sz="1300" b="1" dirty="0">
                          <a:latin typeface="Calibri" panose="020F0502020204030204" pitchFamily="34" charset="0"/>
                        </a:rPr>
                        <a:t>Signal Enhancements</a:t>
                      </a:r>
                    </a:p>
                  </a:txBody>
                  <a:tcPr marL="91426" marR="914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6FC9E029-3B20-4440-85EB-43AF4E3F153D}"/>
              </a:ext>
            </a:extLst>
          </p:cNvPr>
          <p:cNvSpPr/>
          <p:nvPr/>
        </p:nvSpPr>
        <p:spPr bwMode="auto">
          <a:xfrm>
            <a:off x="614181" y="5777620"/>
            <a:ext cx="1223963" cy="24557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70A9BF-1B46-482C-B1C7-B711235F3752}"/>
              </a:ext>
            </a:extLst>
          </p:cNvPr>
          <p:cNvSpPr/>
          <p:nvPr/>
        </p:nvSpPr>
        <p:spPr bwMode="auto">
          <a:xfrm>
            <a:off x="614181" y="5761252"/>
            <a:ext cx="1223963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Procurement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70F22D-0500-4E4D-9FC2-A34153DFE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177"/>
          <a:stretch/>
        </p:blipFill>
        <p:spPr>
          <a:xfrm>
            <a:off x="4068270" y="3419672"/>
            <a:ext cx="4907772" cy="3312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9176E0-D5BD-48F9-97FC-09EF96753E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177"/>
          <a:stretch/>
        </p:blipFill>
        <p:spPr>
          <a:xfrm>
            <a:off x="4068270" y="2505272"/>
            <a:ext cx="4907772" cy="29391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261F17DB-F50E-4A01-AD37-6380FBD1D91B}"/>
              </a:ext>
            </a:extLst>
          </p:cNvPr>
          <p:cNvSpPr/>
          <p:nvPr/>
        </p:nvSpPr>
        <p:spPr>
          <a:xfrm>
            <a:off x="4076751" y="2514600"/>
            <a:ext cx="1917649" cy="2117690"/>
          </a:xfrm>
          <a:prstGeom prst="rect">
            <a:avLst/>
          </a:prstGeom>
          <a:solidFill>
            <a:srgbClr val="A6A6A6">
              <a:alpha val="38039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 Completed</a:t>
            </a:r>
          </a:p>
        </p:txBody>
      </p:sp>
    </p:spTree>
    <p:extLst>
      <p:ext uri="{BB962C8B-B14F-4D97-AF65-F5344CB8AC3E}">
        <p14:creationId xmlns:p14="http://schemas.microsoft.com/office/powerpoint/2010/main" val="1237362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8F09CC-98B5-41C2-8CC2-023989F08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Vehicle Procurement Program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7B750BAB-9DDB-4BB7-937D-EECE3C228828}"/>
              </a:ext>
            </a:extLst>
          </p:cNvPr>
          <p:cNvSpPr txBox="1">
            <a:spLocks/>
          </p:cNvSpPr>
          <p:nvPr/>
        </p:nvSpPr>
        <p:spPr bwMode="auto">
          <a:xfrm>
            <a:off x="4429013" y="4607097"/>
            <a:ext cx="42703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25418A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3AB54A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3AB54A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3AB54A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3AB54A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Replace 120 Orange Line cars</a:t>
            </a:r>
          </a:p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32 new cars</a:t>
            </a:r>
          </a:p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Total = 152 vehicles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9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7167995-66BC-48B1-A29A-8C526A363852}"/>
              </a:ext>
            </a:extLst>
          </p:cNvPr>
          <p:cNvSpPr txBox="1">
            <a:spLocks/>
          </p:cNvSpPr>
          <p:nvPr/>
        </p:nvSpPr>
        <p:spPr bwMode="auto">
          <a:xfrm>
            <a:off x="4463938" y="2959272"/>
            <a:ext cx="4040188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25418A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3AB54A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3AB54A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3AB54A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3AB54A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Replace 218 Red Line cars</a:t>
            </a:r>
          </a:p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34 new cars</a:t>
            </a:r>
          </a:p>
          <a:p>
            <a:pPr marL="342900" marR="0" lvl="0" indent="-3429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Total = 252 vehicles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D493B0-53B3-45DF-B61D-ED94CDF6C6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493" y="2708447"/>
            <a:ext cx="2560320" cy="1365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177329-B508-4CA3-8D7E-B9D683C336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493" y="4442897"/>
            <a:ext cx="2560320" cy="1395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A3988A-2697-41B4-9E2D-F2CD280DC676}"/>
              </a:ext>
            </a:extLst>
          </p:cNvPr>
          <p:cNvSpPr/>
          <p:nvPr/>
        </p:nvSpPr>
        <p:spPr>
          <a:xfrm>
            <a:off x="505494" y="1592117"/>
            <a:ext cx="3243546" cy="8196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1200" b="1" u="sng" dirty="0">
                <a:solidFill>
                  <a:srgbClr val="000000"/>
                </a:solidFill>
                <a:latin typeface="Verdana"/>
                <a:cs typeface="Arial"/>
              </a:rPr>
              <a:t>New Vehicle Procurement Program</a:t>
            </a:r>
          </a:p>
          <a:p>
            <a:pPr lvl="0">
              <a:tabLst>
                <a:tab pos="2855913" algn="dec"/>
              </a:tabLst>
              <a:defRPr/>
            </a:pPr>
            <a:r>
              <a:rPr lang="en-US" sz="1200" dirty="0">
                <a:solidFill>
                  <a:srgbClr val="000000"/>
                </a:solidFill>
                <a:latin typeface="Verdana"/>
                <a:cs typeface="Arial"/>
              </a:rPr>
              <a:t>Total Project </a:t>
            </a:r>
            <a:r>
              <a:rPr lang="en-US" sz="1200" dirty="0">
                <a:solidFill>
                  <a:srgbClr val="000000"/>
                </a:solidFill>
              </a:rPr>
              <a:t>Value: $ 	1,009,871,671</a:t>
            </a:r>
            <a:endParaRPr lang="en-US" sz="1200" dirty="0">
              <a:solidFill>
                <a:srgbClr val="000000"/>
              </a:solidFill>
              <a:latin typeface="Verdana"/>
              <a:cs typeface="Arial"/>
            </a:endParaRPr>
          </a:p>
          <a:p>
            <a:pPr lvl="0">
              <a:tabLst>
                <a:tab pos="2855913" algn="dec"/>
              </a:tabLst>
              <a:defRPr/>
            </a:pPr>
            <a:r>
              <a:rPr lang="en-US" sz="1200" dirty="0">
                <a:solidFill>
                  <a:srgbClr val="000000"/>
                </a:solidFill>
                <a:latin typeface="Verdana"/>
                <a:cs typeface="Arial"/>
              </a:rPr>
              <a:t>Expenditure to date: </a:t>
            </a:r>
            <a:r>
              <a:rPr lang="en-US" sz="1200" dirty="0">
                <a:solidFill>
                  <a:srgbClr val="000000"/>
                </a:solidFill>
              </a:rPr>
              <a:t>$ 	 188,490,884  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Carbuilder Percent Complete: 18.66%</a:t>
            </a:r>
            <a:endParaRPr kumimoji="0" lang="en-US" sz="120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054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row: Right 25">
            <a:extLst>
              <a:ext uri="{FF2B5EF4-FFF2-40B4-BE49-F238E27FC236}">
                <a16:creationId xmlns:a16="http://schemas.microsoft.com/office/drawing/2014/main" id="{857BFC30-4DF5-4489-A799-7F41BD99A867}"/>
              </a:ext>
            </a:extLst>
          </p:cNvPr>
          <p:cNvSpPr/>
          <p:nvPr/>
        </p:nvSpPr>
        <p:spPr>
          <a:xfrm>
            <a:off x="8154306" y="3741849"/>
            <a:ext cx="951723" cy="356678"/>
          </a:xfrm>
          <a:prstGeom prst="rightArrow">
            <a:avLst/>
          </a:prstGeom>
          <a:solidFill>
            <a:srgbClr val="8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7FEC6D-84C9-4043-8AD0-569A82B6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Procurement Project Status – Current/Look Ahead</a:t>
            </a:r>
          </a:p>
        </p:txBody>
      </p:sp>
      <p:sp>
        <p:nvSpPr>
          <p:cNvPr id="146" name="TextBox 2">
            <a:extLst>
              <a:ext uri="{FF2B5EF4-FFF2-40B4-BE49-F238E27FC236}">
                <a16:creationId xmlns:a16="http://schemas.microsoft.com/office/drawing/2014/main" id="{A88F670A-C36A-42D9-94C0-11385B744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25" y="5638223"/>
            <a:ext cx="1063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2541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AB54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LEGEND</a:t>
            </a: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82342C2D-9B29-4495-A4EB-B7B0CB5F995A}"/>
              </a:ext>
            </a:extLst>
          </p:cNvPr>
          <p:cNvGraphicFramePr>
            <a:graphicFrameLocks noGrp="1"/>
          </p:cNvGraphicFramePr>
          <p:nvPr/>
        </p:nvGraphicFramePr>
        <p:xfrm>
          <a:off x="3809771" y="1943403"/>
          <a:ext cx="5114928" cy="258762"/>
        </p:xfrm>
        <a:graphic>
          <a:graphicData uri="http://schemas.openxmlformats.org/drawingml/2006/table">
            <a:tbl>
              <a:tblPr firstRow="1" bandRow="1"/>
              <a:tblGrid>
                <a:gridCol w="730704">
                  <a:extLst>
                    <a:ext uri="{9D8B030D-6E8A-4147-A177-3AD203B41FA5}">
                      <a16:colId xmlns:a16="http://schemas.microsoft.com/office/drawing/2014/main" val="4221572498"/>
                    </a:ext>
                  </a:extLst>
                </a:gridCol>
                <a:gridCol w="730704">
                  <a:extLst>
                    <a:ext uri="{9D8B030D-6E8A-4147-A177-3AD203B41FA5}">
                      <a16:colId xmlns:a16="http://schemas.microsoft.com/office/drawing/2014/main" val="4124304114"/>
                    </a:ext>
                  </a:extLst>
                </a:gridCol>
                <a:gridCol w="730704">
                  <a:extLst>
                    <a:ext uri="{9D8B030D-6E8A-4147-A177-3AD203B41FA5}">
                      <a16:colId xmlns:a16="http://schemas.microsoft.com/office/drawing/2014/main" val="1227994041"/>
                    </a:ext>
                  </a:extLst>
                </a:gridCol>
                <a:gridCol w="730704">
                  <a:extLst>
                    <a:ext uri="{9D8B030D-6E8A-4147-A177-3AD203B41FA5}">
                      <a16:colId xmlns:a16="http://schemas.microsoft.com/office/drawing/2014/main" val="745839056"/>
                    </a:ext>
                  </a:extLst>
                </a:gridCol>
                <a:gridCol w="730704">
                  <a:extLst>
                    <a:ext uri="{9D8B030D-6E8A-4147-A177-3AD203B41FA5}">
                      <a16:colId xmlns:a16="http://schemas.microsoft.com/office/drawing/2014/main" val="422961721"/>
                    </a:ext>
                  </a:extLst>
                </a:gridCol>
                <a:gridCol w="730704">
                  <a:extLst>
                    <a:ext uri="{9D8B030D-6E8A-4147-A177-3AD203B41FA5}">
                      <a16:colId xmlns:a16="http://schemas.microsoft.com/office/drawing/2014/main" val="3365452910"/>
                    </a:ext>
                  </a:extLst>
                </a:gridCol>
                <a:gridCol w="730704">
                  <a:extLst>
                    <a:ext uri="{9D8B030D-6E8A-4147-A177-3AD203B41FA5}">
                      <a16:colId xmlns:a16="http://schemas.microsoft.com/office/drawing/2014/main" val="618082120"/>
                    </a:ext>
                  </a:extLst>
                </a:gridCol>
              </a:tblGrid>
              <a:tr h="258762">
                <a:tc>
                  <a:txBody>
                    <a:bodyPr/>
                    <a:lstStyle>
                      <a:lvl1pPr marL="0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1pPr>
                      <a:lvl2pPr marL="57706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2pPr>
                      <a:lvl3pPr marL="115412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3pPr>
                      <a:lvl4pPr marL="173119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4pPr>
                      <a:lvl5pPr marL="230825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5pPr>
                      <a:lvl6pPr marL="288532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6pPr>
                      <a:lvl7pPr marL="3462387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7pPr>
                      <a:lvl8pPr marL="4039453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8pPr>
                      <a:lvl9pPr marL="461651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2016</a:t>
                      </a:r>
                    </a:p>
                  </a:txBody>
                  <a:tcPr marL="91420" marR="91420" marT="45654" marB="456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1pPr>
                      <a:lvl2pPr marL="57706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2pPr>
                      <a:lvl3pPr marL="115412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3pPr>
                      <a:lvl4pPr marL="173119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4pPr>
                      <a:lvl5pPr marL="230825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5pPr>
                      <a:lvl6pPr marL="288532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6pPr>
                      <a:lvl7pPr marL="3462387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7pPr>
                      <a:lvl8pPr marL="4039453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8pPr>
                      <a:lvl9pPr marL="461651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2017</a:t>
                      </a:r>
                    </a:p>
                  </a:txBody>
                  <a:tcPr marL="91420" marR="91420" marT="45654" marB="456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1pPr>
                      <a:lvl2pPr marL="57706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2pPr>
                      <a:lvl3pPr marL="115412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3pPr>
                      <a:lvl4pPr marL="173119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4pPr>
                      <a:lvl5pPr marL="230825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5pPr>
                      <a:lvl6pPr marL="288532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6pPr>
                      <a:lvl7pPr marL="3462387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7pPr>
                      <a:lvl8pPr marL="4039453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8pPr>
                      <a:lvl9pPr marL="461651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marL="91420" marR="91420" marT="45654" marB="456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1pPr>
                      <a:lvl2pPr marL="57706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2pPr>
                      <a:lvl3pPr marL="115412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3pPr>
                      <a:lvl4pPr marL="173119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4pPr>
                      <a:lvl5pPr marL="230825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5pPr>
                      <a:lvl6pPr marL="288532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6pPr>
                      <a:lvl7pPr marL="3462387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7pPr>
                      <a:lvl8pPr marL="4039453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8pPr>
                      <a:lvl9pPr marL="461651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marL="91420" marR="91420" marT="45654" marB="456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1pPr>
                      <a:lvl2pPr marL="57706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2pPr>
                      <a:lvl3pPr marL="115412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3pPr>
                      <a:lvl4pPr marL="173119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4pPr>
                      <a:lvl5pPr marL="230825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5pPr>
                      <a:lvl6pPr marL="288532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6pPr>
                      <a:lvl7pPr marL="3462387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7pPr>
                      <a:lvl8pPr marL="4039453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8pPr>
                      <a:lvl9pPr marL="461651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marL="91420" marR="91420" marT="45654" marB="456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1pPr>
                      <a:lvl2pPr marL="57706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2pPr>
                      <a:lvl3pPr marL="115412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3pPr>
                      <a:lvl4pPr marL="173119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4pPr>
                      <a:lvl5pPr marL="230825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5pPr>
                      <a:lvl6pPr marL="288532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6pPr>
                      <a:lvl7pPr marL="3462387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7pPr>
                      <a:lvl8pPr marL="4039453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8pPr>
                      <a:lvl9pPr marL="461651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marL="91420" marR="91420" marT="45654" marB="456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1pPr>
                      <a:lvl2pPr marL="57706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2pPr>
                      <a:lvl3pPr marL="115412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3pPr>
                      <a:lvl4pPr marL="173119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4pPr>
                      <a:lvl5pPr marL="2308258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5pPr>
                      <a:lvl6pPr marL="2885325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6pPr>
                      <a:lvl7pPr marL="3462387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7pPr>
                      <a:lvl8pPr marL="4039453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8pPr>
                      <a:lvl9pPr marL="4616516" algn="l" defTabSz="1154128" rtl="0" eaLnBrk="1" latinLnBrk="0" hangingPunct="1">
                        <a:defRPr sz="2267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 marL="91420" marR="91420" marT="45654" marB="456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831777"/>
                  </a:ext>
                </a:extLst>
              </a:tr>
            </a:tbl>
          </a:graphicData>
        </a:graphic>
      </p:graphicFrame>
      <p:grpSp>
        <p:nvGrpSpPr>
          <p:cNvPr id="52" name="Group 6">
            <a:extLst>
              <a:ext uri="{FF2B5EF4-FFF2-40B4-BE49-F238E27FC236}">
                <a16:creationId xmlns:a16="http://schemas.microsoft.com/office/drawing/2014/main" id="{12163E6E-849F-493D-9759-53D53E889186}"/>
              </a:ext>
            </a:extLst>
          </p:cNvPr>
          <p:cNvGrpSpPr>
            <a:grpSpLocks/>
          </p:cNvGrpSpPr>
          <p:nvPr/>
        </p:nvGrpSpPr>
        <p:grpSpPr bwMode="auto">
          <a:xfrm>
            <a:off x="5495696" y="3275107"/>
            <a:ext cx="885825" cy="767690"/>
            <a:chOff x="5511501" y="5114670"/>
            <a:chExt cx="1173363" cy="890089"/>
          </a:xfrm>
        </p:grpSpPr>
        <p:cxnSp>
          <p:nvCxnSpPr>
            <p:cNvPr id="57" name="Straight Connector 7">
              <a:extLst>
                <a:ext uri="{FF2B5EF4-FFF2-40B4-BE49-F238E27FC236}">
                  <a16:creationId xmlns:a16="http://schemas.microsoft.com/office/drawing/2014/main" id="{78BE3A06-511B-413A-8582-6C9AD64B11F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40695" y="5553240"/>
              <a:ext cx="24543" cy="451519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E2A59C5-1CA2-424F-919C-3039835B824C}"/>
                </a:ext>
              </a:extLst>
            </p:cNvPr>
            <p:cNvSpPr/>
            <p:nvPr/>
          </p:nvSpPr>
          <p:spPr>
            <a:xfrm>
              <a:off x="6045612" y="5114670"/>
              <a:ext cx="639252" cy="261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Pilot  </a:t>
              </a:r>
            </a:p>
          </p:txBody>
        </p:sp>
        <p:pic>
          <p:nvPicPr>
            <p:cNvPr id="61" name="Picture 1" descr="image001">
              <a:extLst>
                <a:ext uri="{FF2B5EF4-FFF2-40B4-BE49-F238E27FC236}">
                  <a16:creationId xmlns:a16="http://schemas.microsoft.com/office/drawing/2014/main" id="{2E5AC510-6168-43EE-A034-15A6E59FD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501" y="5345425"/>
              <a:ext cx="1039944" cy="431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10">
            <a:extLst>
              <a:ext uri="{FF2B5EF4-FFF2-40B4-BE49-F238E27FC236}">
                <a16:creationId xmlns:a16="http://schemas.microsoft.com/office/drawing/2014/main" id="{7F60879A-B4ED-4BC1-801B-3E2DBF8169B8}"/>
              </a:ext>
            </a:extLst>
          </p:cNvPr>
          <p:cNvGrpSpPr>
            <a:grpSpLocks/>
          </p:cNvGrpSpPr>
          <p:nvPr/>
        </p:nvGrpSpPr>
        <p:grpSpPr bwMode="auto">
          <a:xfrm>
            <a:off x="6390958" y="3157188"/>
            <a:ext cx="1054398" cy="885607"/>
            <a:chOff x="6545108" y="5355860"/>
            <a:chExt cx="1396599" cy="1026910"/>
          </a:xfrm>
        </p:grpSpPr>
        <p:cxnSp>
          <p:nvCxnSpPr>
            <p:cNvPr id="63" name="Straight Connector 11">
              <a:extLst>
                <a:ext uri="{FF2B5EF4-FFF2-40B4-BE49-F238E27FC236}">
                  <a16:creationId xmlns:a16="http://schemas.microsoft.com/office/drawing/2014/main" id="{A97D39F2-D9EF-4D0B-A05E-559DCE974AB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39271" y="5860189"/>
              <a:ext cx="0" cy="52258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D8BB03C-65C6-40AC-943B-96A2263945EB}"/>
                </a:ext>
              </a:extLst>
            </p:cNvPr>
            <p:cNvSpPr/>
            <p:nvPr/>
          </p:nvSpPr>
          <p:spPr>
            <a:xfrm>
              <a:off x="6598067" y="5355860"/>
              <a:ext cx="1343640" cy="2613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1</a:t>
              </a:r>
              <a:r>
                <a:rPr lang="en-US" sz="1100" b="1" kern="0" baseline="3000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st</a:t>
              </a:r>
              <a:r>
                <a:rPr lang="en-US" sz="1100" b="1" kern="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 Production</a:t>
              </a:r>
            </a:p>
          </p:txBody>
        </p:sp>
        <p:pic>
          <p:nvPicPr>
            <p:cNvPr id="65" name="Picture 1" descr="image001">
              <a:extLst>
                <a:ext uri="{FF2B5EF4-FFF2-40B4-BE49-F238E27FC236}">
                  <a16:creationId xmlns:a16="http://schemas.microsoft.com/office/drawing/2014/main" id="{86630E10-A521-425C-A6EB-B5EA6C4A9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5108" y="5575523"/>
              <a:ext cx="1039944" cy="431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14">
            <a:extLst>
              <a:ext uri="{FF2B5EF4-FFF2-40B4-BE49-F238E27FC236}">
                <a16:creationId xmlns:a16="http://schemas.microsoft.com/office/drawing/2014/main" id="{0548A946-32C8-4C9A-90A2-175597F31984}"/>
              </a:ext>
            </a:extLst>
          </p:cNvPr>
          <p:cNvGrpSpPr>
            <a:grpSpLocks/>
          </p:cNvGrpSpPr>
          <p:nvPr/>
        </p:nvGrpSpPr>
        <p:grpSpPr bwMode="auto">
          <a:xfrm>
            <a:off x="5479821" y="1343025"/>
            <a:ext cx="1014412" cy="1134262"/>
            <a:chOff x="5573281" y="1302719"/>
            <a:chExt cx="1343638" cy="1314526"/>
          </a:xfrm>
        </p:grpSpPr>
        <p:grpSp>
          <p:nvGrpSpPr>
            <p:cNvPr id="67" name="Group 15">
              <a:extLst>
                <a:ext uri="{FF2B5EF4-FFF2-40B4-BE49-F238E27FC236}">
                  <a16:creationId xmlns:a16="http://schemas.microsoft.com/office/drawing/2014/main" id="{25973C50-AB4C-436C-AEE3-D9499FDD25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3624" y="1499425"/>
              <a:ext cx="855239" cy="1117820"/>
              <a:chOff x="6562365" y="818634"/>
              <a:chExt cx="782637" cy="1053186"/>
            </a:xfrm>
          </p:grpSpPr>
          <p:cxnSp>
            <p:nvCxnSpPr>
              <p:cNvPr id="69" name="Straight Connector 17">
                <a:extLst>
                  <a:ext uri="{FF2B5EF4-FFF2-40B4-BE49-F238E27FC236}">
                    <a16:creationId xmlns:a16="http://schemas.microsoft.com/office/drawing/2014/main" id="{A7E8BA40-D6F2-490B-BC53-E179D76AEC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83028" y="1019053"/>
                <a:ext cx="0" cy="852767"/>
              </a:xfrm>
              <a:prstGeom prst="line">
                <a:avLst/>
              </a:prstGeom>
              <a:noFill/>
              <a:ln w="28575" algn="ctr">
                <a:solidFill>
                  <a:srgbClr val="F68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70" name="Picture 18">
                <a:extLst>
                  <a:ext uri="{FF2B5EF4-FFF2-40B4-BE49-F238E27FC236}">
                    <a16:creationId xmlns:a16="http://schemas.microsoft.com/office/drawing/2014/main" id="{36FCF0BE-1013-4B7A-9F72-F5710D32C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2365" y="818634"/>
                <a:ext cx="782637" cy="265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E9F6329-09DD-45D0-83A8-9F17718AA849}"/>
                </a:ext>
              </a:extLst>
            </p:cNvPr>
            <p:cNvSpPr/>
            <p:nvPr/>
          </p:nvSpPr>
          <p:spPr>
            <a:xfrm>
              <a:off x="5573281" y="1302719"/>
              <a:ext cx="1343638" cy="2612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1</a:t>
              </a:r>
              <a:r>
                <a:rPr lang="en-US" sz="1100" b="1" kern="0" baseline="3000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st</a:t>
              </a:r>
              <a:r>
                <a:rPr lang="en-US" sz="1100" b="1" kern="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 Production</a:t>
              </a:r>
            </a:p>
          </p:txBody>
        </p:sp>
      </p:grpSp>
      <p:grpSp>
        <p:nvGrpSpPr>
          <p:cNvPr id="71" name="Group 19">
            <a:extLst>
              <a:ext uri="{FF2B5EF4-FFF2-40B4-BE49-F238E27FC236}">
                <a16:creationId xmlns:a16="http://schemas.microsoft.com/office/drawing/2014/main" id="{773FC350-9132-451D-828B-ABE31DCB82D4}"/>
              </a:ext>
            </a:extLst>
          </p:cNvPr>
          <p:cNvGrpSpPr>
            <a:grpSpLocks/>
          </p:cNvGrpSpPr>
          <p:nvPr/>
        </p:nvGrpSpPr>
        <p:grpSpPr bwMode="auto">
          <a:xfrm>
            <a:off x="4909908" y="1476375"/>
            <a:ext cx="590550" cy="1000911"/>
            <a:chOff x="5077995" y="1488661"/>
            <a:chExt cx="782637" cy="1160568"/>
          </a:xfrm>
        </p:grpSpPr>
        <p:grpSp>
          <p:nvGrpSpPr>
            <p:cNvPr id="72" name="Group 20">
              <a:extLst>
                <a:ext uri="{FF2B5EF4-FFF2-40B4-BE49-F238E27FC236}">
                  <a16:creationId xmlns:a16="http://schemas.microsoft.com/office/drawing/2014/main" id="{7906E167-814E-47AD-915F-50F37AB859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77995" y="1664610"/>
              <a:ext cx="782637" cy="984619"/>
              <a:chOff x="5824143" y="987125"/>
              <a:chExt cx="782637" cy="984619"/>
            </a:xfrm>
          </p:grpSpPr>
          <p:cxnSp>
            <p:nvCxnSpPr>
              <p:cNvPr id="74" name="Straight Connector 22">
                <a:extLst>
                  <a:ext uri="{FF2B5EF4-FFF2-40B4-BE49-F238E27FC236}">
                    <a16:creationId xmlns:a16="http://schemas.microsoft.com/office/drawing/2014/main" id="{D6752004-CFEA-47D1-9B39-DEF38AF635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226398" y="1185180"/>
                <a:ext cx="0" cy="786564"/>
              </a:xfrm>
              <a:prstGeom prst="line">
                <a:avLst/>
              </a:prstGeom>
              <a:noFill/>
              <a:ln w="28575" algn="ctr">
                <a:solidFill>
                  <a:srgbClr val="F68E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75" name="Picture 23">
                <a:extLst>
                  <a:ext uri="{FF2B5EF4-FFF2-40B4-BE49-F238E27FC236}">
                    <a16:creationId xmlns:a16="http://schemas.microsoft.com/office/drawing/2014/main" id="{02BB1C62-BA47-4B28-8315-BA618A368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4143" y="987125"/>
                <a:ext cx="782637" cy="263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7062FE8-0619-40BE-BF5D-A3CF289AC1C6}"/>
                </a:ext>
              </a:extLst>
            </p:cNvPr>
            <p:cNvSpPr/>
            <p:nvPr/>
          </p:nvSpPr>
          <p:spPr>
            <a:xfrm>
              <a:off x="5128488" y="1488661"/>
              <a:ext cx="639574" cy="2613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kern="0" dirty="0">
                  <a:solidFill>
                    <a:srgbClr val="FFFFFF">
                      <a:lumMod val="50000"/>
                    </a:srgbClr>
                  </a:solidFill>
                  <a:latin typeface="Verdana"/>
                  <a:cs typeface="Arial"/>
                </a:rPr>
                <a:t>Pilot  </a:t>
              </a:r>
            </a:p>
          </p:txBody>
        </p: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EA3CBD2C-406F-4A94-8CDD-A051F76DF2F4}"/>
              </a:ext>
            </a:extLst>
          </p:cNvPr>
          <p:cNvGraphicFramePr>
            <a:graphicFrameLocks noGrp="1"/>
          </p:cNvGraphicFramePr>
          <p:nvPr/>
        </p:nvGraphicFramePr>
        <p:xfrm>
          <a:off x="221633" y="1977080"/>
          <a:ext cx="3542482" cy="276942"/>
        </p:xfrm>
        <a:graphic>
          <a:graphicData uri="http://schemas.openxmlformats.org/drawingml/2006/table">
            <a:tbl>
              <a:tblPr/>
              <a:tblGrid>
                <a:gridCol w="3542482">
                  <a:extLst>
                    <a:ext uri="{9D8B030D-6E8A-4147-A177-3AD203B41FA5}">
                      <a16:colId xmlns:a16="http://schemas.microsoft.com/office/drawing/2014/main" val="460624374"/>
                    </a:ext>
                  </a:extLst>
                </a:gridCol>
              </a:tblGrid>
              <a:tr h="2769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Vehicle Procurement Program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06797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AF45F9F8-A798-400B-8ECB-F138BB8A1A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1633" y="2255469"/>
          <a:ext cx="3538602" cy="244061"/>
        </p:xfrm>
        <a:graphic>
          <a:graphicData uri="http://schemas.openxmlformats.org/drawingml/2006/table">
            <a:tbl>
              <a:tblPr/>
              <a:tblGrid>
                <a:gridCol w="3538602">
                  <a:extLst>
                    <a:ext uri="{9D8B030D-6E8A-4147-A177-3AD203B41FA5}">
                      <a16:colId xmlns:a16="http://schemas.microsoft.com/office/drawing/2014/main" val="1758214005"/>
                    </a:ext>
                  </a:extLst>
                </a:gridCol>
              </a:tblGrid>
              <a:tr h="2440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OL  Vehicles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109533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3D05786A-30D1-4F99-B2AA-E3529E11E8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373"/>
          <a:stretch/>
        </p:blipFill>
        <p:spPr>
          <a:xfrm>
            <a:off x="3809770" y="2263371"/>
            <a:ext cx="5114925" cy="246694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0C339CFA-1D12-4B1E-B01F-0622A733F3F3}"/>
              </a:ext>
            </a:extLst>
          </p:cNvPr>
          <p:cNvSpPr/>
          <p:nvPr/>
        </p:nvSpPr>
        <p:spPr bwMode="auto">
          <a:xfrm>
            <a:off x="1336592" y="5914956"/>
            <a:ext cx="2243194" cy="248347"/>
          </a:xfrm>
          <a:prstGeom prst="rect">
            <a:avLst/>
          </a:prstGeom>
          <a:solidFill>
            <a:srgbClr val="8064A2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kern="0" dirty="0">
                <a:solidFill>
                  <a:schemeClr val="tx1"/>
                </a:solidFill>
              </a:rPr>
              <a:t>Manufacturing/Delivery</a:t>
            </a: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221D4D83-0B58-4314-B841-B2A2A10730D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1397" y="3798734"/>
          <a:ext cx="3538602" cy="244061"/>
        </p:xfrm>
        <a:graphic>
          <a:graphicData uri="http://schemas.openxmlformats.org/drawingml/2006/table">
            <a:tbl>
              <a:tblPr/>
              <a:tblGrid>
                <a:gridCol w="3538602">
                  <a:extLst>
                    <a:ext uri="{9D8B030D-6E8A-4147-A177-3AD203B41FA5}">
                      <a16:colId xmlns:a16="http://schemas.microsoft.com/office/drawing/2014/main" val="1758214005"/>
                    </a:ext>
                  </a:extLst>
                </a:gridCol>
              </a:tblGrid>
              <a:tr h="2440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RL  Vehicles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897570"/>
                  </a:ext>
                </a:extLst>
              </a:tr>
            </a:tbl>
          </a:graphicData>
        </a:graphic>
      </p:graphicFrame>
      <p:pic>
        <p:nvPicPr>
          <p:cNvPr id="53" name="Picture 52">
            <a:extLst>
              <a:ext uri="{FF2B5EF4-FFF2-40B4-BE49-F238E27FC236}">
                <a16:creationId xmlns:a16="http://schemas.microsoft.com/office/drawing/2014/main" id="{53E8D988-C522-418A-87D5-CABD7F50B5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885"/>
          <a:stretch/>
        </p:blipFill>
        <p:spPr>
          <a:xfrm>
            <a:off x="3809769" y="3795661"/>
            <a:ext cx="5114925" cy="249026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5AEDF61C-9D26-4DF9-8B58-72255FC2FF6C}"/>
              </a:ext>
            </a:extLst>
          </p:cNvPr>
          <p:cNvSpPr/>
          <p:nvPr/>
        </p:nvSpPr>
        <p:spPr bwMode="auto">
          <a:xfrm>
            <a:off x="462685" y="5915488"/>
            <a:ext cx="873907" cy="245920"/>
          </a:xfrm>
          <a:prstGeom prst="rect">
            <a:avLst/>
          </a:prstGeom>
          <a:solidFill>
            <a:srgbClr val="00CC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kern="0" dirty="0">
                <a:solidFill>
                  <a:schemeClr val="tx1"/>
                </a:solidFill>
              </a:rPr>
              <a:t>Design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522A8A4-564F-4EE8-9920-0FA7B80D55D7}"/>
              </a:ext>
            </a:extLst>
          </p:cNvPr>
          <p:cNvSpPr txBox="1"/>
          <p:nvPr/>
        </p:nvSpPr>
        <p:spPr>
          <a:xfrm>
            <a:off x="19567" y="2585976"/>
            <a:ext cx="8610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lvl="1">
              <a:spcAft>
                <a:spcPts val="600"/>
              </a:spcAft>
              <a:tabLst>
                <a:tab pos="5486400" algn="l"/>
              </a:tabLst>
            </a:pPr>
            <a:r>
              <a:rPr lang="en-US" sz="1400" dirty="0">
                <a:solidFill>
                  <a:srgbClr val="DC7307"/>
                </a:solidFill>
                <a:latin typeface="Calibri" panose="020F0502020204030204" pitchFamily="34" charset="0"/>
              </a:rPr>
              <a:t>●</a:t>
            </a:r>
            <a:r>
              <a:rPr lang="en-US" sz="1400" dirty="0">
                <a:latin typeface="Calibri" panose="020F0502020204030204" pitchFamily="34" charset="0"/>
              </a:rPr>
              <a:t> OL Pilot Car Qualification &amp; Acceptance Testing - (through December 2018)</a:t>
            </a:r>
          </a:p>
          <a:p>
            <a:pPr marL="179388" lvl="1">
              <a:spcAft>
                <a:spcPts val="600"/>
              </a:spcAft>
              <a:tabLst>
                <a:tab pos="5486400" algn="l"/>
              </a:tabLst>
            </a:pPr>
            <a:r>
              <a:rPr lang="en-US" sz="1400" dirty="0">
                <a:solidFill>
                  <a:srgbClr val="FE7F00"/>
                </a:solidFill>
                <a:latin typeface="Calibri" panose="020F0502020204030204" pitchFamily="34" charset="0"/>
              </a:rPr>
              <a:t>●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OL</a:t>
            </a:r>
            <a:r>
              <a:rPr lang="en-US" sz="1400" dirty="0">
                <a:latin typeface="Calibri" panose="020F0502020204030204" pitchFamily="34" charset="0"/>
              </a:rPr>
              <a:t> Production Delivery from Springfield Facility Starts - (December 2018)</a:t>
            </a:r>
          </a:p>
          <a:p>
            <a:pPr marL="179388" lvl="1">
              <a:spcAft>
                <a:spcPts val="600"/>
              </a:spcAft>
              <a:tabLst>
                <a:tab pos="5486400" algn="l"/>
              </a:tabLst>
            </a:pPr>
            <a:r>
              <a:rPr lang="en-US" sz="1400" dirty="0">
                <a:solidFill>
                  <a:srgbClr val="FE7F00"/>
                </a:solidFill>
                <a:latin typeface="Calibri" panose="020F0502020204030204" pitchFamily="34" charset="0"/>
              </a:rPr>
              <a:t>●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OL</a:t>
            </a:r>
            <a:r>
              <a:rPr lang="en-US" sz="1400" dirty="0">
                <a:latin typeface="Calibri" panose="020F0502020204030204" pitchFamily="34" charset="0"/>
              </a:rPr>
              <a:t> Production Acceptance Testing Begins - (January 2019)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20005A0-EF60-484D-A998-040484122E30}"/>
              </a:ext>
            </a:extLst>
          </p:cNvPr>
          <p:cNvSpPr txBox="1"/>
          <p:nvPr/>
        </p:nvSpPr>
        <p:spPr>
          <a:xfrm>
            <a:off x="33158" y="4141608"/>
            <a:ext cx="8610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lvl="1">
              <a:spcAft>
                <a:spcPts val="600"/>
              </a:spcAft>
              <a:tabLst>
                <a:tab pos="5486400" algn="l"/>
              </a:tabLst>
            </a:pP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● </a:t>
            </a:r>
            <a:r>
              <a:rPr lang="en-US" sz="1400" dirty="0">
                <a:latin typeface="Calibri" panose="020F0502020204030204" pitchFamily="34" charset="0"/>
              </a:rPr>
              <a:t>RL Carbody FAI - (November 2018)</a:t>
            </a:r>
          </a:p>
          <a:p>
            <a:pPr marL="179388" lvl="1">
              <a:spcAft>
                <a:spcPts val="600"/>
              </a:spcAft>
              <a:tabLst>
                <a:tab pos="5486400" algn="l"/>
              </a:tabLst>
            </a:pP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● </a:t>
            </a:r>
            <a:r>
              <a:rPr lang="en-US" sz="1400" dirty="0" err="1">
                <a:latin typeface="Calibri" panose="020F0502020204030204" pitchFamily="34" charset="0"/>
              </a:rPr>
              <a:t>RL</a:t>
            </a:r>
            <a:r>
              <a:rPr lang="en-US" sz="1400" dirty="0">
                <a:latin typeface="Calibri" panose="020F0502020204030204" pitchFamily="34" charset="0"/>
              </a:rPr>
              <a:t> Complete Vehicle FAI (Changchun) – (February 2019)</a:t>
            </a:r>
          </a:p>
          <a:p>
            <a:pPr marL="179388" lvl="1">
              <a:spcAft>
                <a:spcPts val="600"/>
              </a:spcAft>
              <a:tabLst>
                <a:tab pos="5486400" algn="l"/>
              </a:tabLst>
            </a:pP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● </a:t>
            </a:r>
            <a:r>
              <a:rPr lang="en-US" sz="1400" dirty="0">
                <a:latin typeface="Calibri" panose="020F0502020204030204" pitchFamily="34" charset="0"/>
              </a:rPr>
              <a:t>RL Delivery of Pilot Cars - (March 2019)</a:t>
            </a:r>
          </a:p>
        </p:txBody>
      </p:sp>
    </p:spTree>
    <p:extLst>
      <p:ext uri="{BB962C8B-B14F-4D97-AF65-F5344CB8AC3E}">
        <p14:creationId xmlns:p14="http://schemas.microsoft.com/office/powerpoint/2010/main" val="2168583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Line Vehicle Procurement Project Status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025" y="1587640"/>
            <a:ext cx="3953034" cy="162783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full vehicle level First Article Inspection (FAI) of Married Pair 3 was performed at Wellington </a:t>
            </a:r>
            <a:r>
              <a:rPr lang="en-US" sz="14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Carhouse</a:t>
            </a: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September 26-27, 2018. </a:t>
            </a: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014" y="2066680"/>
            <a:ext cx="3888713" cy="2916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024" y="3524948"/>
            <a:ext cx="3953035" cy="249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13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Line Vehicle Procurement Project Status</a:t>
            </a:r>
          </a:p>
        </p:txBody>
      </p:sp>
      <p:sp>
        <p:nvSpPr>
          <p:cNvPr id="6" name="Rectangle 5"/>
          <p:cNvSpPr/>
          <p:nvPr/>
        </p:nvSpPr>
        <p:spPr>
          <a:xfrm>
            <a:off x="572755" y="1556376"/>
            <a:ext cx="4521759" cy="134574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defRPr/>
            </a:pPr>
            <a:r>
              <a:rPr lang="en-US" sz="1300" dirty="0">
                <a:solidFill>
                  <a:schemeClr val="tx1"/>
                </a:solidFill>
                <a:latin typeface="Verdana"/>
                <a:cs typeface="Arial"/>
              </a:rPr>
              <a:t>The Red Line pilot carshells are under construction in Changchun, China. </a:t>
            </a:r>
            <a:r>
              <a:rPr lang="en-US" sz="1300" dirty="0">
                <a:solidFill>
                  <a:schemeClr val="tx1"/>
                </a:solidFill>
                <a:ea typeface="Verdana" panose="020B0604030504040204" pitchFamily="34" charset="0"/>
              </a:rPr>
              <a:t>The first Red Line carbody will be completed in November 2019. </a:t>
            </a:r>
            <a:endParaRPr lang="en-US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defRPr/>
            </a:pPr>
            <a:endParaRPr lang="en-US" sz="1300" dirty="0">
              <a:solidFill>
                <a:schemeClr val="tx1"/>
              </a:solidFill>
              <a:latin typeface="Verdana"/>
              <a:cs typeface="Arial"/>
            </a:endParaRPr>
          </a:p>
          <a:p>
            <a:pPr algn="just">
              <a:defRPr/>
            </a:pPr>
            <a:r>
              <a:rPr lang="en-US" sz="1300" dirty="0">
                <a:solidFill>
                  <a:schemeClr val="tx1"/>
                </a:solidFill>
                <a:latin typeface="Verdana"/>
                <a:cs typeface="Arial"/>
              </a:rPr>
              <a:t>Red Line Pilot Cars are schedule for delivery in the Spring of 2019.</a:t>
            </a:r>
          </a:p>
          <a:p>
            <a:pPr algn="just">
              <a:defRPr/>
            </a:pPr>
            <a:endParaRPr lang="en-US" sz="1300" dirty="0">
              <a:solidFill>
                <a:schemeClr val="tx1"/>
              </a:solidFill>
              <a:latin typeface="Verdana"/>
              <a:ea typeface="Verdana" panose="020B0604030504040204" pitchFamily="34" charset="0"/>
              <a:cs typeface="Arial"/>
            </a:endParaRPr>
          </a:p>
          <a:p>
            <a:pPr algn="just">
              <a:defRPr/>
            </a:pPr>
            <a:endParaRPr lang="en-US" sz="13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351" y="1672752"/>
            <a:ext cx="3060873" cy="4086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95"/>
          <a:stretch/>
        </p:blipFill>
        <p:spPr>
          <a:xfrm>
            <a:off x="1577592" y="3163095"/>
            <a:ext cx="2512088" cy="259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187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CHARTIMAGE" val="PICTURE"/>
  <p:tag name="MEKKO" val="MekkoChart"/>
  <p:tag name="MEKKOEXCEL6" val="False"/>
  <p:tag name="MEKKOEXCEL7" val="False"/>
  <p:tag name="MEKKOEXCEL8" val="False"/>
  <p:tag name="MEKKOXML1" val="4HooU0THZk28POP9trq+pbTvvzd/gcV8t56cq85kb3NDTsUhojRA0EsgEHHMH7oYP1SYpn09ysXVivguJdhTvfyVMsBLTGvcX7WPTor/CmXfOtOhH41qEIghVTfcT6o7+LHxt2iMj4vD/tblS6qzJ/OHdSMGn80SAkSMQY+vPsTFBOXVu41tbu8+6L0VwS+f0YXQsvhOkAyC9Q3nWduexXP1SnER2NIGshevehlmtKd+FtrOgnYeeOJm2Vh5Ae+y+xKhASf/IvnVfgtmbX2MyuTiuvk7voq6Rh2cOkR96QxxeK5kgawCNtUErPBqWVpcRxY69QRqLYD0d/R3mcrF5ZRvjT9yV41bhvRjGKBaSy/m+yRT4frjCaxVaNKsjR/f1Ci1c8I//o14A6hkV/Ahy9HetNYWo059XhLhcsACwOVpCafS/IFD0uR0vAWLFyIUM6aAEu7CFhzTxULFIFHBcUkvz/C3WJ3lqHf5xkf5MvIrgCRY/QZC59BgzxwSxpecveb4Z7fyu70GTl803C8LKOyGneG8SAGpfUeG8WTp+d5apno3MIPTLE7KMQ9EsFFjSSMgMzKZME3yGQWBjFFq+K5RQO6jgOfolyWl07nDmyPLnzZXkljID715DP1QkKVGGBxtAPcMvXCINYfbJaxiZEuEmvozCcM+D78yCW1oGrDvzcCoi/iKNKwlNfiJrGiP2Wkv8vRA20li1rE20I55J6N+kzaqG/T4Tqbg7pBP1qvbkKy6QcLMq7p+Im/jISfubdkIrbLvoCnBp2UU8d18ME9B36SAu/nBq7uLY/5WAtn5fOEP5e1NXucBNp3eII85w+hQX2UDUVEhzDGT8Dykg1WTRgGSonSfZFQ1s3tfjsnmTz67295UGft4nhjFAAH+NCJj4gy+/o6Y1OuT07EDztA5Aa/KAfIeGjR0rj2KaXGj1gV/5e8bB5XkstaeOfZFMIZkWetP+FEoKHtHAfcRBO3Zze+canBqeIerfztf4hWZrWGaq0dnUJdSjcF+uuo9A5kHwK5FbbbIFEEYDTFaSxO89KA5YMKvwayObowmaY/RpVT7B/iiDfq2AUIrTlClahO01GFYawQj6vFBpSCYh+7CxHoa3pcm8UsH9hpdRx/A8RvFfWka6qQdWUjB/xIqy0wZFHzGLyeo5MKXRkblAUB9vFYt8xJ9BGEuAfgXHA7yvyWWamuFPhFCfctvBK6SnZSNh8ZOzzq6EDJco9UMX8Nyh3/b7CpYv43d/61qk0bm8DyV0nwxiGoe1m8DqKJneHRshFE7a26MWfy59pNOOGpjmxmTy4J0aJXWB4JlDfyEsQHvlAVArG9Rma9aSumVdSO97cL49ZBIlg7qQwcvhS0A4xDnAZapCfUJl+rRfxvvgSsI89Vbzo+Jv9A6R03uyG5VF0esZKY/FsXryYJwDGSQOVzkfhA0x6vOcysI8Z92jJwcdL2SUiGXPJPX0KDxCPU5kWTcszGXuycqMA/MA6Ao1n7/xR4r1m1K/5EbmPcr69mWePM944zsqps0T8WJcDT3SXnZZdZ3c6sZSv/9aQOP8HSN70+6Ubmt2FW8tmMlUw3URz67VKGgDOHFn9jgUh3bjVzDPua5wgfmv1/wAxrEG04V8F8MekjpA6GrXem3lkIfNSPzDzv2h6/OhhYYxLkXasxYMtuR2ARs8TOGXoRS1fs1dsXx1TsFdcx+RMwA8RhIGl56hpfhSQBERaK64Yapg7qOS/I9KL8WgVOsCSJ9Ty8PzeJfhG3EnI1HruQqHdXTJRPaaW7d3n0DtMuDh0ksG3gydSN+Fhc6JDFfd/Quoet/UEPtmqK1UhTG9HGSZPMAX3TIkivL+uUoh0fLor+dr+RBkN3tufL9O/uVklR75NaubomtyyZuKufQATwCmFdXpRKpvBFtpiXkkpAkgEK6d49aXDOQCWyzn+Tm87bT/lRPke29bvs3ez8LdR7vRxtzusDypJGdLO+HyEOHQ8AuPXFEPB+gTQUE4+OB9ZtbSu1jch5eY4M9ujzpBjLbtjficSQt4eTO1S0P/NExBEU9XcQRJ9xeceVnlXQri6fs/OKIuDA2rnjKnj3YYcOCpCB558CDG2iR2b3FPnBUVZ81hcVPnqTX8ALlNkpYisoSojqqtflBNErOVSgfFzNqbP2QJpjrDBBPX83szdMi0bznSSN0epFnfsZuE+avdj1985C3WoCK/ZqoYow8uYtLlByo6Xnj4EsJ0vNfo3lH0byniQzVU1xzMEDg2t+dps2zXCKOn5m4fOAVLW8SdnoByz6/nkqLPi6YRr3hSaHaCyTky5714LaMg8X8CL5QwTFYhRSJ7g5xpFwSErQ5C8rOv1mKUedUBunBYaTFwLVhkjPzPnOH3jvTe3BnrzJulW7sbtA5lfyVAQi0k2FcwAa1LJFivit+DYukqhLxKViitRbB/dGzlIbiz/rMtB5KPuICao3wPu4eq9BLNVzdZe1LqNvx6qYYXwF+MTZ7fB5qWG6u2ypCfstFovyCvPTzDd80q51QktaV2pjBDaAIpmDVohfoTo7j4oc4rSM8CpN1tV3GM/SQTFHoomzFaMc4susYmnsGlr5ezmfolvx4ckGpGPjSYBBKSmF12nMYtYTvaVdPrzO9MldfSH9PYYQZDU+fByb6ZlPNA/5DSaL8Lq0aLNA9YBOgaK42aWg4wFNz4AAH41JmiUWpvNeU9olphMhsNy4CulzETERD/Hs8R0SMp+T8+lRYWxA3Z3z3boj42Dxr/93KZWbXERd64/NTgbCKqBpKoTPDNFBkSDzYwa7wW9YHZSH1PlHAxzCBMKw4gED47CL9hC26OwUJG+IdMQ129qSJ71OkWxtbQf2cuwH/WplYXPvII9f/UXecT9JYQO26dzNbyr8vfjmGalrVPoZwBWiokCDdA3mKdb0WzLYTLzTGKMdCsB9EyE4kUf6z4wD5rYGle55yTNtJuKDdLJTqwi3aSImP/wcO+DM1VemTye/fp3PeDwnEDHsgfYJd7QFIFEBXIZRYj9T2vecLB1H1+1PZzDCuAXlRjag5o7aOxEoJxjydiqsBS0hASbpyItjro+xO5M5kXwxsHr+esJt1faapET9bEin9ZB5nutGCYQUPldafKbD1a+kr0OUYJ5vFRksyGqxsOnDmRS4DPIkN6cD41sceEsc//sj/L5EPw8YDjcm5qbIJieANSrxe7XIcMTT0ZnDNi5HfbgygiztA/7lWMmFVO8FzinbZkW/VeysXcHKJYcYm9MG6RbnCds/QQZHvPKLRpSOH1SqbwYghyES4CYQQ54temXhmCfgLCaiNomkuToWL7VPt2nJbwCkLAGAViKkTrZQwHFR1uqaWfxzCtpurLw5RwdHHUKmdLLKLEvNGSFI097U4D1Hp1IruR7BxPV/arm0/hMoQ3HPksmr5+jQ3oGcgyCUI9/VIDV5rXIkEfc5HXkiB3FNxi8M3V99uaf9CbswhhvW6n7vVL0peNenohyZRVUtIy08oCe8qAWIUoqnrO1B/tN8Tb9dABfRxmQ1KKUSiaTDox6Ej40/2plhDhiaosRXhoOwAah9bPMm13EjVxrVkN1mP6s48JbY8ZykWKxpdB32dEr6Wm6JmIAp111LQwHwZ1vKn3HGdEA5kDGPHn3rAz0TVvoN3QytGMn1r7+aR7hxtOjyeeWk4KTIuJmWNYvc6V9/MfXgv6QxIVLDIJw63VKmhxdgXu9Gr0HcU/FuwTXO5VLwsC/UtTan81Q8GQ/wX1YqovGytUK3IrpTDOsAv7hByNdsgLEWn/+mbVIIO3fTWEC0+X5Ht85NR34DIMHztHSbWxGxTu0zcD0+EoDcpA3rs2ITo4bMvx0hpHd9uspnDfT4VCsyqO+8dlr0vyos4kOnkiXJnsqjIlWgTAV8QDthZHJdvNDyZFNpScsy8xWnUtjBOdwuXeizzf6ZJpQjPdd7O7rUUsR0T61KhLKc0EewM/KZ9X4LP7Bf3H+hWwycChseOn9Ewm5X6be/iCclNgueBNRWANmQX+oUbChfV5sD4gdDfAaPyQxxAcX83M+4oWaxFJXCJlzvRBefQ0M258KagLy3+CvR5X7q4Zj943gH28D2kmkmwnAxnTon/z+ij8isWF4ynSnlC1OlJCp/qdMVeFqKGD2Lxq3d2wvFirL20+U9okfm4qddTLPAvw3HYUejJfSLjDqewV7WMljJSFiwT6+s+wsZYlSe7BIuqE+vHFKNJEPX5LpI7XqR7mV0SIw4BO4E2Zp0EwerMvmFk83oElxg6IQpV2S9FXHFkPHOmXolHD6UsY8mj4xbS7jaOv8b/u9ElS/LCmaq6FUUr/ejE4GdYD6GJKrNUvFgvIzly2kbk1U1WTANfKN2xV0BLVRNRi+OZKBjSiM0XvFVueF9kc3F2F5eAtVGkazNGZHOrnj60U/rgxgBZJpGvvpiUjUNKZpopbzj7oekfr8h3kGXSGEYXuaAoWlAyd9NwXas5f4HXMN9b+Vs/vEvylzBpqQznkXnlWh7RVPP/kYdMNomWqebKYrRFycB0PCtxVcRQ3D3e44PaLku+Mu7uscVBxy9Aaz+8nhA5KcSctKnu3P2NP/Hz2DGwPkupiX//ChOv1hfkh1OCiZXSSN7CJRpXuv1TeHMZkG7TUCKvARuZto9DQKimtDDvRwJiYLxTglQvqPUz2oyBZ8UVYEcDz4BLOiHrHLP1TegxbF8y1twgJvVlZE3erxkXDb8vibdp4ghQv0bLjIEh1aFqV6KlWngnU1chghOChp/RD0zSYynzP3vhFDso007k525nFfr+h1wP90s/theWsk8KBxOLS7BI2ncWiGJxWISlxbP/e2jnktvzsVzQ4HywemxTPoBLbRiujpCDYj5mHODxNIsGcwCwrOWc6egj4Fhm6cvHjmPq+C55+RPbJM0pzx1iIyRHsEunfgcJHQ+Pg3IgrlQUb+Ij2nkJAeXTjTkyQa6T8QF9rqzfNTrxdOLMktv61bAonkiLFL5PM77gX01rPWZW2fOxD82JJnKdoMhegKDgtqjNWiVIA5dEkKwrkaRpGCcHhORcE31KgcbWu6MZui0zm/K1cd1v5aLF37x1PVCVLNiGtHwrfByNSAUDLll9UgDpQ+UCYZvDB89hvh0Fz+I5eWJlcojwB/wouuoT1zMH9HY+upwdSwMhKuKBnRVwHLNv6seDdj3lwNlxV+E3+M5uBOELnlgC+7w3bpgXKXt1BvsZY4NhhWzpchRWfhFN/qR6zDPmNOYjmeiEe/oP/oQYDNH+pvLtc11FYdAwBLgoswxMnPMvu4Dhm5SCm380R0klidOCEo5Zr/gHmLzwqIrD+jioK0/A267fddYThlj+mkoq2pGgW2Ws3UClhgg3jxcx6OT1wMO7RSFsinSzH0+BpqRadC1xqd4WgGX29eqD5ZvMgRvsp32Z3eP1R1uU4tTerDHg1aWsPJts4Zw7WCQpbAE87gnICGGxvmPwpOpBpm4TyPTbHzHKG9FWxnScXsETWX5hlaBNEP78lMlqEdrQQsZ4WXCUJYUbWM9fcRtqeOJQQ+OA5CE+YUwdz2axMaE2CMQnDKA2UHQ75PVH+I94z+lVybRzDS9Dr7NMvn/N2vJ9o5g/QUpT3jf82u04WnHtaQm1vEJc8IbutHQfyJDPPn9rJG+r/l9cRkwcrUcQXMz5fiAFuch3fADsZ+uuvoyVGsI7lvOgQbqrs5JMzGrxyvZDuy/Lt/Zz0C2lCvm1sTt1OcFmb1gB0E2vEh9RS6Fuq0p/MyTtlZHq/44qbrAXwqdAQpqg20B6KpLXnkK9NSnkj4bPJGmXvvvWv4PJICJ6D50TbX0iVgqtFunEH37oHES5NrHGzAFhIkGxjgD+Ubz4jhr4UE+0SPE7BEsVvl0gCOks/Ws3Z2wvI3IFxmYgFW0kwT81FTAOKTz2AmO7+PBMfJN2AN2pujkt5VgLWEWeTDjI6VAOyGN1w1E0Ksr/6Fb++mk6uS64uDFu4Z5v7B57p/8xhE1bA3jsuvUaeb6v26VhT0cXfVkp973muNUU0rvWbvCRaBZMkOWtH/Wv+SHVkJfq2+7JXf4Q92qJJzVU2SK0ZjHUGxsVjXNh80vPGsqlGBH5c9DffuXpnK4k0X+2HM7g4Xjs1e8f+3bl37XFuHHPANwGsxDI9811MjTOkTj+KCOimrb0vF21lGz28EPlGsliPnvOaEjQyjovD+WutsG4xpFPU8AU9EKtALpLfuy+IWIABnu/mGTFU4HjGyi5J8WYovgBNeca0moIX00Sw4RVysTBr1E2IwoRFL5tEAXs1wA6w9kHXKDkeECmoof8Z40TdYnb6PHOl2omjFQz3uVX4Qh/WmOvDT0z5lBqR/WTMDoN5mrx7E10QOUkKXq52j+Z4p4mjRKfET9x7JZgL27PE9BAbMDDcUXk71/MhX6z7BoaNhv2NMG1S0qAzxc9T7CTm1PIr7HUzFjx5diqeDNjpljOomu6QofUcxQR+ZTjs9axGrfNoDzWJtvu1VF5AvD6Hg3gl1jLg+1fnhN5nYOp4bbHi7IIymhmyKCJaJ8vXiUmQzWcE4hAfQPUtirCmDMaXAVyaZBYpCj4FuJyqIBAG703AeJ3U7md4HEWjhSixinVzpzOea5nE/FGbxBpk3WP3iE0PqqUAO3k7t4R8yJ8vYBVLbZpAvVlEDNraCIos5BPZw9inikokQfTJUSof6AvK0mzGrBbLiygF6peBdCeUON+12BdA/+I3adiYaDb62UZ4P6IWkoQNtzdt44kD6nRjZ1AFKDeHrgUdB1t/4TSodbSMa6pdkWw8/89vP8keUMir1jZzDPhz0krMolns2t9112skmcAGMKB8tacF6wViheQR4+soX/3ExU+CuJaad5Qji9Y/lb/+oGbBSXTRt9WqGB2RDP8u+T2Hh5emoLySJQYLYCi+3+NwhllUhEkjfgbXfsIWKQJEaKcyq5TpfgSydkqyfHUPdhFe2RQ9U+sV+/fd4EZgSqkxJImNFwbdWswX5q3MIXrhOdRSS4ZlW7wUMsPYHYcs5hw+vPlhkAx/s+07BVhowR/QZWXFTgwn1KvRIeYo+0+TNnhYx5McszJfK2A65rTG++EL0egutVYu6Rd0dM4CBo478HIFLNV7nZXGlaWToQjQr5wvsAaXRzu3733sc62jnMvbhP/bZlc/IEDNu1VcADdc30cDARpKii1KcGdMhpSKg/LoTe7Jo7bB55/26RuGUZ0c4UO0wx038pEjhrCBoSdbLPQXI6g3kHiTzbwV1dFWwoX6GGJxdNkDEZZe2YvE8qEduySOIwOO8zSPTlKeiqJZvSq26sn8qlR1UHztKE0RAmbecCbVarp/O55NNHw2TRP/ZKFtxxy+hdroHH5SCNJpLSiYiVuKzE+HLS3YDbemev2V8faydVS9BrjVZGwJO55jfaBsdkmbsBn6PkdguhqWYmULmjrHoR4l0626cPy5yMkPs6rS6boDonwzdD0wAvvjajQfTz/kUr85DxuMEqUN/kPVEpXt2P0j4TVc6o7YUDXSfTLTI3HEprUgHfX2HziJfF53R5+MPKbheMFWOwPd6aEcfnKavdbev2I7+7bk4tS7NFxBPq3MlupP1ZMofpe6/bCDMAneS62aPYa96Wr6rB554b+ztZzxSiLrOHQLfpTJLs9yiT6UzGEj/yyTezTXkS0MMKBkSOmesqAYlwnY78FrtOaXexC9xS6ohoZC3K38LUopwFCs6mzvIIlYPZyOOvuyiB0I9YVqrFxRz/4KUtEPWqPm8MkKG78xVT8R1SKgXHzsMS5duHLXYr3ZVDmPD9HxA7n/pwN4sR/viXktu0jQjwEGtQF4sl9ZYKTPkgcHfqZiXrdRIOAJhZeBJncHf8OoFijrczyuLPPhf12TduWTYKKZZS8/nbfH4Guc5jCszx2yyysCMuOL5y44Mub0o2EAcD7+RiS2hMmRL97VOJLXY6Jr28r4kSbva6WulQt93HughyB6Q7jySWERB6M/4JFCoBoMNb8GWd7mtVYoYKwstTosKXPHEMwmvU7NZ/KOQIcUUJKjqfwmD9u1gdUuudHVZ32VY+iEM/v4KdelAKCovtqXbiYp5guiUAwlR5kgAxlSygY6OtRRZzi+gTErXjUqvFhJYtEDDx2GqI8ckzpUQaDgTb/V0MVmZowj1HP4tMOeIOfbAsARLADMbD/j+UwMsIQWtrv5BkysDwkGhNEiX+jKWMt3Pc6QpxIpHKCS9Ep/npAL3mkt+V+x9SFdZfC/x0cIUUB0aRdK9rcl+APi7tv/qMWD3jnxarv046AXAAT5EjtLu58omE9/odoz7szV4/qKUKNzfVJyg3bIggnMW0OzlwFVVhuUxM+yhRwnnImMoh2+WLCK3JmkXHuJUIgAKlMkjIeegG444R+pXkjNMNTJsLAUIGb9jJJcUYlfFVzBlqwDIBRHQnOaJfr6VRYH0Uze4XtTCOX0io43kl+76vHWdSpmlyyuOBk4G+Vj+QWNoqXPmJcY0tOCEkNCA+tD3JCO5FzTDgb61XK3SXTIy3NBEyot/3m4fqRn8mZk5SR+cQAh0O7ERFlXUtPfJxhQPr9mTv3IJP4mRMAKJvhc4gaJwwu2YwmDPPDAx1DSwtFTZpNAPruKt8yTePo81OHd86XIyLyb0MPttIKE5Bm8p1ljcwwKS/EDCnReZ3y0FfxIj5cMRvmnHPemLKS2S+Nw8fNEiB33XKrLeMgdO17znhJfjAM37rtYTK3/XC8iQsiBbgcpzyQFac1MO4Oi1H/FvmmwLZWT+ufZNW8tCeDJQJR/VxSyAHjZbe13PJ1Qi8TmNuACKj7sFJfZDEHJFA/NHUZhJbfTRgb3CJeZtI6MofqEkEhCUHDBk9BDwa4iI0Ygcd/FQT9rOjimuDBV4asugeHkSW0d6SG/4XPptHmuL+jvgQIPZQyurnUxS4fzHdsxyg56ioj931befyzmkchSth7Ftg/oVTJv+G8Xrbn+T6wUO40qBMTsK41ec48sq2SS8XyQl8MM12kwIMiGpa60LVtjCZ/H/t/vLepyueH0s9JaAfa6enene0RYnJ+sgvMsFgSxBdtzmA+Fc/saxmLb9A9aP4la3oRi1ykv/tb8nhtXzYbNkej6JompnGKSsAXjeDHEF/73tVslUwPFRhq4BsYYQimGhgymktyvpZPRGviQbqxcIVbtAOFbkXR+Y9sYKMzyVF8bSg73JdQ8I2JCKOGegUXMg7oNw8mdv3ToO7++BoBejxjVPt1cPp+cP4pcaEDq9VrYhsRj+DtjMrEd3n6unh0+mnu8zAMjkkY3IwREpf05eCdqmHsslJ1MP55G5210ukyBCo66FeLFkMn9HeshqMbAqS462xUxoGBdElcVd3RarxokE6dw+SZrER8U7Osm/ra+W2s5SaGg9Q0zczlq8r5wVMGUXNOrWbUvCe0Jrdmwa8kc5JFVLX2SPFaYq2StnUMCl4G9aDGRojGLAUZi6kQi493dyaF4/nMRtiEXpkUEwOqIFBExc/j6wTU367mGsUiX8iz1HwhGCyAV2V6b2d70rkzSCOimn7wM6ri6hdSiMARdCKMDEl+vEFost0LwiUnV9JhYjuUJsEdSN6xj27RxOYke6ZUP/lIjbqtsDWPGfaGVeCGHWW7ubqBBGu1sl78CQhutBGUasqwx5k0pE7FPqLomhcn5vD2SQFCgYPyecPKysZaimfvXYtOMNLLd6eWm3HIdXLhLyWcNasnKx9Qe0l3DOO6/cQxbUd+AoQErHYlhA+LgJxEKncJwkcQ0xqIiWsNDgLBJjrHt+Onp+enjKxfElmbmcX3TB+P/Mhv6Hge84J8lgOVM07+XpgH7zlNawJcS3re18IZBfgnPi+tu2uhj9JyAAVF6rvCetntaJHjRSP+jEzA7sfOjENvKHp/GXpHLToItOUdBBsCzY7fSCYMk3X8W/l5oCoIyW5pOOTcFwyQzFBKcLTpTNmTvbNSVHzqpYcijCU0XRZDtFq5g+Wbpz2tWVoyZf6+PynpDYdQV9zHzE7eH20cgyXtm/YIB4+yq1Rl4M2lUa/cFjgh7iNgKBh9QBg5DFmj6V1VoaBecQP7veZi+9Myw2Z4ujmHbpowNdKCh014nvPzLJhrfCbUWeggOQCXW31VmZBTIPQCpVb/uCCQPR5agqvxJ3YP+esasQFVt12gqFCZPmPd153ROzOfsoIOXH84Psd29YeDMPBNJ5GyOTWuz0dDIoNswFdgnX/laLIGpeUiaH8231AuotXX0GttyVVQRrsuQBEegZXIOpYFs/aBvbab4RqrjgozCUUlv4voS6K+M8hXYj05nUsdG3gmPiw4sv6VmJeStYrOUJew5nnQv5g0rnC+NO402khV5IPCVUpd4ASpDOWNYmCy46uW6gGo3+qA3u+PoWqdRL3GyvjRLufVIEn18HeniY+wK+Lhn0EjC0HYpOwz6b4+xRJmu5uJGkaA4c+QEkk/9/ZZ4l3CBVNYYAueu+SsvtyddQHt0eukefttxloX6FV+msqQfNvyiiu6HlsaCfNuBr5JBUmncpE6amSL6CQuIr2Epw+KLy2DOUIEHO/du/56R0Pg8mlpqovCloGbAzrvLYhmS/+uVkf2Wi4KzbOfwGg+BFVOLDojyWRmqkxYmmIAcW8qFyCxw6xTKSpQKA81NyNQKp4z7Exvex8rDI9VJfimDbs7uqvnaCQh3S0Flp49B9NU2x1J8qi8n6OfeMGUAd7PqpWcWYR7HefVBZM+9ZwEkimKrmSkCgJh9f9rbbJKKllmQ8xUrj7/ix28Es1dLkyPHa3Y2Sc0ZGeWkIKzRnAARGd43hqkGHKCQ8tHU5TOKmnhC/WysffBnKdJiR+tWVumtV0GRUeEjnl4k0FRBCci6zP/ADo3RbdQ5hfPuJ5qN82wUyvQdJ+5/zHxdyOiBrXO3nqRFsSZYP4reiGozLzQnUbXqIGTj1mYpHFPoa/ykTIh7146gydT5S+yeSr0PDGRXDr4ubBvzUdFHVWJ0Qsw8D6NZvyt9iKlV8XlznULHB15X+H9wap2UZYAh6SD5KysmeVpq2QN6lWDN0a6a/vDX83SZ+hEMxi78XC6g6P+U0vAV3CEMZT4X+e9CzEl3n43QY3bipHvbdgxscYOkBbcIzPZgRCsjviItKtIq4KRsK7gs3eTee0yrOWzzvDufUEB/jSytF6+VWeQwZQTpxZkjpFCO8ublnHNGVc16Hjgev9YFK6TnJf2wFY1Fn/1ARLDd0iLAWM2q202Qlv0lTaY6GYY8sKH8dGdRwOuBpgFzT485l8FDJbjtX5F81fupUjkIFImGTCkAmJjHG1MFHvx+MLOl7ZTzY26S6hazsx5dmXDcuLLQTqLJI1Ysz2acLNhPBP/uskBdSfDmhyXA2xWyIOFPS4i0ocxok+WWjJXvSt+7tlFcqCMY9FhOT9smV54oIRoCmFrFDeV0Sr1m6XJeBWNoU+UGTmwAbjG3ImECL02rOckoCQyYONgKZv/5qAgUWlQGdb+dIkwfra+Ff8j8Y+wynl2JP0rR3mic9npje0NCPdAdXv3Yxd3Zk+POAtyFmLwbp8KfXP+pRq852JCURNcSk3dh0gexPE9JCb4RCWgR+/euqX3tCGhPzX7MrQMq3CdoohBqj64DD3+UvwsxM5bd00zb2dwPWPAMpk0Tfw53JyOZOGVLVqUNpexUmSp+rWoIGrGUFT+GSik4PNKbIV5FVpEPMZ8/nZGkh1Y/51rrW7JwJ4gQKpryb/7M+upOtmnrhAPzJKzV0RypU5c9pKSVhPOBu4GP9PeE4kFm7x87GqLq6P9neuZZzgADzgyunyFwRDHhKVie7kKDU1VTzmCBYo8lC5d6VF/ZCfnnNe9Z2zxFEyrkjHQ4JK+cXig4nU82mQin/2BoPcT7GNbvnDpdWsETg8wrMSaLoy4ySQwCtXMIPaCnItNTc6EXF4dIWGiS3KZFk3wcWgZ0RR2iIdzYk9PZ7wT6D4Xgts52nX7UdjBB7uqjC6yWL4tO+doFAlD4qAwznnxao7CHGc3EYLT29tgEJ29N1WtDWiexEbB4JEWLudhH23wxSXy7wDyj6hlI/tr5Uh1T+GfmWhkuNAxB8PWf9xRNAKY+X906J7a1rJJ+xu0iBG0VTIw7ckmzpiF2R610JoIKccTiIX2UpJPoUEbAGqC36vxMfZaGj6lUMLGLXhvldITPd93033Si87NQ97FlXnEhO+KiPr7dZ8coJzXUccAET9nPLEqzE35X9CoplPhrIF3RMyqijGdA7NX4AsUv27AOs3yj9sTnXXVlNKRN5B55GGWj17JgKfAf1FhWopYfPd0YOPgRm6Fayickh79Sfy5ygFkfwYO9gca0kigL/cdgG3EMsrtU2wChN52cu2LqB7x52caLykM9cyfpweLzPSz637xIR1FZVSDN/0B6kUiXLE2IhzmyAq2kRpnsp5Xu8sTaELAEgnnSEXqs9E9I2KVZZYy2IByipRHJAEjUMX93bxfLsiCmZQgaQt2QAFLC+CeBOSJhbRNimv/1v1sMfUcsssTsRZBfchaXFJhDYjF139Bxf3lp5ZTKgCNgbsR/xqxPTduPQm9KrLSLuJWcVN7iekVDudAnJa9s4eO+vJN1BFY34GJZf+WI/kxm1CAi5A5oH7Bowf6ayw1/CmUSl14X/D2/x4rD3FIKAaSh3U87Jj/LcAvBWhDPZY9f7Kh2c5hWFilTWRd2p7q3Shy0OHrURxRU7+suo1GCnusS2ydMwry7CWoMuEMokaScFwD3yjfUm9OZ/q7ctyEEfE2g82AdG1olHgwbZVo5nh+NxIiksGjFlglmUCFKIpCO2A34UbxWl4iVVkHCUhtZUWKGWsNa8RSpL03jsHYFQD6IlFczUThUxESEeo8/eVwnFHP3zP5cVymIGh7LZMbidL+Tkj1PIYkPUEkpxT1Fc5ggVbR/z4L1D83FLlXZScjk4PDUvV5B0TdTV1mul41PgvNcOnjs9KVkryX8meNMutEcYzK/KLxJC8KRXPXzoszDADk/8MQP39Nbg1H5iqtZA0EH6dS2QtUlHCLSXOJay4HuycLslzYmoAW05CTt6XJ9Jvve4SKXSmdBQWHoFri9hP4BKWkS8l5kzPFVFx67n3X7ThA0cVLvu1KxuOC01aqDOMTF9ZJFdULd1rn28iwWLpgOgRSR632kMiieiYg//LvkI3iCyLJKGcXH4W8jmMyW2z4FQgW/xKmLLneNRKkdE6hSk3hx1dIOPRJ6LewjL9QhhQo4+khacf8LzxQCyJG70camiJWjEt821OFgt9bO5KKzyL7dFjQ8wLhepM8G3VZ3KF+Byg0TC1+l7tFPwn18Rp2fuwS7sQ5+gSyY2IptanlYoaTURPFKpa8PfzjbKxhmuAi4MyBGPUqY09UNQeCt+76aRGexm0/u1Tamq98MzyphbQawYCrecuuCQ9d4Rz9WFDWI2e8SKUbTUDC8CX3TdvA0MxkZGTTJPQ4C52XvZA4ZDsbuOYTeVsOP1yWo4GW35Q0GiMtZlBzVSF/+D+bGHG17S0HEkDZ+tRtEvWV1WfRAw+3HfbtRfAFviTtdCWxBl0BzawXqvKcprc6ttEXcC2PJY24NLT3iZXV7hpGupugS/nd2B5t8U01uYuht2j4RQ6Ec/TPN9nyTlSTzLFmN/Cbl1K3zsNbsdKdwbeStZudG+HdwXILDH5GbXMtKxvHH1XBq+6nQbQaAtAcZNhfgNlpPlTZf983NSHshWSDbvTrre7+qv8iz3uUxCCju+SHRYhrXQDo5+aO7mFz8bRl1kDa11f0gkUKp/LRFX1xlunq/Zi+lklPNgtcVdHNsCwThe76a7LQZ7PpNA0YBAM1bUcyck8upolqqFrohOEDkU/VYWjybT1Aa/c0DFARV6VD48czVUkPT/pFS6G3ZrToawU4oAALldUVQ/4TttqtoRPXIeA7PTH+zeMQybCv6aZ+DVk2buxCNB2I0MgCh3wJYgtUNsTorKoGA+/ojNA5OxcflXEV8h4ft90foXc+2qD9qRAqTLRAOvc1tU3zovzaBpoxVByg19wn8yP8G57UFCgJTDNCD7piszCDCN//uI1QfVILCOTs7kcb2u2S48YS/3s5X7FZGBwPiAT5BYb6ay9VrpDMotzpskdUOI/DlHrzZupORj5N3bmdieDHIj9IuW6FplEeA6s1sxoGIXM5oMc4KFdR8TW+2croig1YjULw6xlc/B4W/kQygC/Ay/mGeK3cuzTNpYwkiv2F9aSjTIjnJRjDvoDQ/ksecMrVLXIN6nAN2mCrmXLKpUPyvCxwbQBQ85wDkv81+5SQXHLRzHhAeayEi39tzbieB4IBlzlTn5MgrjU/FK+0o5L4WT78fbZbspdxa+A+ajSuEixlwRBiBRkOSRLH1mWPMdaOF8DXEYNYIEiMkfcc0KSsyzNg8exAD49DX9wS0naih/6zOqEwxi+imTnXfeQuWk8A+zBd0jG5hwatRXMP0dq4LBsLKGh5ZOYMhQgcjm4XPwts0JwHp/deY9LYnD0zXpsAgmS8zaqTleq/j5YELuhCKFmHQV/5bieD4VfcTj9jIqsKPMHPF9QXzfSM20/d+96y0uQ1PtL5hkJKDnwfInMQzYs/4y9KOb+XNCQZS1+8ja144a7/8SO16M6m/msOeq0F53XL8FG0/2FLSnImYG5Whau/0Ft0q+OhlSsbB8I2w2KNvVZsMyAg6MVh194whjoqsWluTtxRpFvZMe1ov4C+/9WWyqBywAmCd91UiEyJh1W/lCiPSUYxe2Q+alxGXKRI2UPJluKg3zBrOPefEuFjS+4SVr2NgGSORSxVnpeGVHmDTfCb+zK/5vqGn/tg+I8fe9onqJnBvUkeCP7yU4+rze65gRspo9JQqFQNoFuei6ZUcJ0aVF4Tg/gxzYYHxNrBSBQ2d4ihfaTLO2CJsZKGs/CGJnFRPrP72s/Qr+N1wqNMLq58nCckDcxwgRdZp0oXGFYT+RK5y+aQXLlrUsRRnJsJhJ99aXov5xfkPTzY9RTcaXtQ7NZjVlZirlB5fk1GplhcPNVbJBnV9QfnuKSRXgPTb3C8XUPM/7JM/KI7ROnCkifXK6OcZvt0LT8gd1+xHGqIGNpR2JecR0XBvEa52dGnmmw5Vagefoiv0wT/gI7/XbPS6aI9mvdbtPATDPPyeGrWTaRpFynmBX2+hUCNkgnC6Ci5MNtYYUffyIzXL4UCWkTnadn7csJnpo3uurCWLkO5J73sb4hNXgLbJXc0S65ev/yJqROHjyz/ICP+apsKDBM1FyjxBVoDGnpXNZanAtUecfYAQ7hAuaHw1g5feT6TUGt3F4SHdnoB7urWEECFBNlbZZRt+bu+yFy+ZmG7TZpwNDEt6Y/v4YEmiXpFe0MK5V2JkuusHldJAESaYErKT33x8T8/DhnCRMaap2tC5flCqeSN6bh3+FfdkNG2n4MrEh95EaQdye4lX4I8X6Y281sOMcx4zwJrpJj/JrYSZaU3f6q5xmEuQCcOnKmvTlFjW5zYl79L8Kd3/lEfRSReRPUCdo9Y0ooMV+/EmqiehTuODysOu3Fqa0NoLOPmD9F+Fb8O2+eQj+piMh56P2qIlDB69qkz0Rmbm5bWeAKdyXQeJ5p7Nr07MNpxh9GgIDZJ9zyK/FMNCHYIu1GrhCG/JIGPmV+cZX0VrahX3DTrqSkkJ+RuY8AK+4kLRXSf2GDIMI2GTBFqPgYF8HX2oicGsVmemLwcGk0D4JCH77VGg+N8F9J6YpjKajMcDywbrg+tXdRA764XJkFeqXRwb3dhkocM9MI1LHrxsTYAh89wrP8cbpHSqEc/MvM3X8lQK1rqjG+kkCiS63LZr7LHB8GQvnwpqwzgV/7UqDr75pZlxhDwjGxliieDF4yVLAIohgXh+AHiJGXOFq/YqdRIuqwj3FA5cGo5uWop42a8xPhBXToNnp0FuDhUjPAXA+t4BWAFqt6RTGelUOFrIOggKL24/lP/qRU6ktmrjmj9/g187sQ47BYuf5ZOIS4yetXojmxVxftG/nl1hqFOLH7WobcplhWcJY0VOBEGQkWWu8W8Bd3gwix1JsFlICZLKgipSdLtwPPG1BPSimpfqOFtuiimdIYS/eS1+ChtOFrZW01LWbHDgNpHOyVHLWroYcUsFo2AO9MmBj5mj99C3kpb1ubDJq+fMClhu0/qghJONCe/TT0RdpXEvArBAtN2WPw6g0LXdUDFNKrTLV0XSTu088SH/JJCglw2zrGMrskELmw0dG/Kx122rOR8qbrseSM/kYVu5vZqY5w3HK5xllY/DWwM8/enCpogbt97N8WoQ24XjIrxe6dxbUYHPKw9Uek7jGGWVV26yCRtGaVgD6OjZKo+y5SrozKYH/kq0qpXpQrqLtv2cEiSLdRA51ptB/xvTnbeSlhOkZwsSOWgJHyxEOJjGx/9fqIM+2w9fIrOVfGhXezEWJaIDUQkeaVpNxUU8d6Gf3zYTn4mL7+1cB/Cdipx9bL7Hhn/wUtabAVgI1QrpKqQwFkgVzi7tINfbbrPuqj3yW5Zu/LEWqgg2N0qMuj0ZuogEBdkeKLXT6vva22B8fw7qP4czdBplC6wkNDtcXwUejHeUU4Ai/4id2EyfPx93s5Zp2vL6Ol0ObA9xyRaLJ68o9ijNWuAx3syQa3JTsfWItg25fGDGv6LIsgzIJCSs10dsfQsfiXQbTwA7fGOX4h29TMmlrnhfbN/AjINMM36Wt4Tj488vlHtNfTorJZA47g4Lmd+D0S6r6mR3cIhRBKglTZ4HbjxHx1reyufh1gtfajDEU/pOUjcylRxg9R94HU="/>
  <p:tag name="MEKKOXMLTAGS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CHARTIMAGE" val="PICTURE"/>
  <p:tag name="MEKKO" val="MekkoChart"/>
  <p:tag name="MEKKOEXCEL6" val="False"/>
  <p:tag name="MEKKOEXCEL7" val="False"/>
  <p:tag name="MEKKOEXCEL8" val="False"/>
  <p:tag name="MEKKOXML1" val="4HooU0THZk28POP9trq+pbTvvzd/gcV8t56cq85kb3NDTsUhojRA0EsgEHHMH7oYP1SYpn09ysXVivguJdhTvfyVMsBLTGvcX7WPTor/CmXfOtOhH41qEIghVTfcT6o7+LHxt2iMj4vD/tblS6qzJ/gMcPCGrbvVDHAA21UQtxjiIUqba8bxYpIy0ufKDgD5XDCDe+RVNlFbJpcVRItRb19Hi89qJjTD9ipKC/dBBdkNW3cqqxFriNY2B7W3+bXVxpcBJ3WxE9+VOtV8Tm585I32tmAWsi3qBeXb5MtO78ZlEar+3ePvZm/eKkNj3/PmkC7+73A7e2tVVjZSW+pEyY6MjjSb/fYuKUlYdpc2J851EWCgPDEiElWg1WnTjQz/WMaup5Ox8HzXdYPaLQY02tr4lIE0usFqpPEw0kAWDWcYjok4eOt9EVw073UTlngHofjai/ToWfbOdqm9oJ+6oBsKJmgHTVcOIle7J4AIEpuHvG496en+iGEM42uyGNLEqbn/rPWm0HFHWjW0Im8qDo6T8JJ9MWVWo4V8z3dk3rdbfoA2HYq2DBgvzZkfLx9gCBRe86WwP4H9AdJdrwdxn6062SwJZOuuDM7FKpom23pQmAMT8fVEQMZ5nfNHKlsxO32tA24iC9KE2fUQHr43WCNmPQ3UrwI9v6UFRZaJjaHxr01WyN84IaIGAZGAhvotQ+cGVocnPcLjdKmDHgpA9rhuVpmOTiCpcCNFBvgcsG6Ib4ANMZsQKVZ47CYExh19qoxwWNSPo1YIIDHI4I/ASIu4EEwTMbXhFzEDEOT/VhWr8+8bc5m1iTZwyQi5V/Q0v809OEI0PpTK6Uuu9K8tNZg70ktmBWitAuifLIZ850dgWGJyZTfWMALVQrZ5+lR8M1rpcrfSIx7r9r0Ys44VTE8UZ5z9yZ09DkafpeluiUVTt4lvCS72fjk/07CCQZbw7KhJer5LbcO2JTm7+8AeLJIWFJwSuGmJhnSbw5gd0lgL3v3PtOf+wqGOqxi0mmw3xjqeVj4h/QoWtn+hs7tvBTKFZShDE0AxDgwvuiebdAdMXcoRUNmiQuj4wt0IidIqb+d+4frMlqBTVajvW0HsPpdnb770vb4xXDVM630EeVrdqW4bYdm2x0q3+b+qP9elSlWXmMac7baQq5esLVccYY2dyOezz8sY1c2eaieGhhZIjuJabUs12zoBg8lSki7lMrP1U3ni1i0Xhltvz0jYyeXyaT0U/eajGr+Om7kiWBVU8FWYalkdu3nR9AF4X52WIX0zBhqu0Hb+EAtTPmJJhaXu+SlQ2Gyydsbjiu7vEgq2pT58ItcjA7npZg0xrxNqH9W9B4vHm1vuNQ7LrUn3Fml59hn7JKZaXQ7f7RhXyN2+VqNdpe5WEnANPQ0FnZWqjkTBx2e99WUypKj5Uj9UAl/4deao8gsRReE+dZZlkStvIBYuKYzsJ/dF6AVekHviq/NWXCuKzEHYGkdNbGKoMhHmMNTBYESwwBj7QrbK93p90Pfg/uCHGzz7neKbB9o0KfF9/ZN3rIGL7JFsXZ7IhuzjXEBgZF7BeaSt3HzA9eiitSEFqA3T2a0w8SS/kilaY6BliDzvwvws8bwOaAZIYAC/uF0b/11p1J8xWKYxZMS11UdRFFVdqLE3JsVTZeTiXY7iQNBdetg+dR3gV76TI89YUcg+v3OVuVRDZ4WDRhgqPnRXNleJPUPMNdJ0/YJG17E1qWwQoIjUNzbZsSAeZ5epgbynL/bhID5s7RbEic+13zifMCGAHklvqgGzAt3+Z5Rus+UutYvG27RJ26tqW2gFF1o+GJ0JWy/T70yod0qfc8+349gm4Q5YBWiL8QregrtyxWsvdPbXqsMX+kE1TBcgcBXp2nGsRVMOvuI8XguseXS1lbzYyjr/Cy6nVg+vmnbIRstXGHiE5O+UaAi6f9RrCOb3waKOHzdRaGzIeVswut9HmOfFruTWNzHx/gOhmY475o3/ZPXrFhu2IJmXJnVMxAzg48QBbr3UcjMjV+hcxSOrRgqyTKNaCZksWkZ+gMoxJAsWRTPdr3vdvk8lZ+UKJ4alRqNRzDEfC1CvE+MznjMe6zbzQXOGUZulSITU+CMk/uYaR4UpzDyuRCpBiQfJIoiYxyDG53JEOwEVYC4GOK3vjXd0TlhLGnED+rRIb2A0d550EwrjD9MF7g+Ip8LuA9x44OsFnugBOFOlm4JUHG7483XgMEiIDPqsVrH3LjdkmzWKKS5LC2IFeorhFWzp2lM00C2Gcn/mXUd3TESSIOXOif2mbcTPgsqB1iBhTcvS/DU5uQ05wHY9vATGXht+yhxpimfdF0wyR8di4Obq/4CMyPa5t3/qdlu+0wmZcw35+6lJLPUGjqBxDbLfLKjwqn6tnzAvUz2aduEHjWGGne9HD/7hsVe2DzuFGxntUjmQ+ZIOIFdpwQ0gzV8P0JLeYGBKQKYLTOydkrR6c1DqvEaAG9gYqTA96BEcb7Yc12vOycY/cUG9ly87j9RaTC+9BeT7Y8Lv3/wQqtPK4aCiRMNxWW5pvukDVnVq7lo86pyCKpaAloY5xZ2DlavY7gVySAhwdKcNA+QxV/ATymoFMTNOyRMiqks9ED/4TqfKSop+9gEmPmqNGRLzRiGtws+dR5G1lyKbH11PtgTm0E4rvC/Tu4olOYsBAqXIktowBXk8MPXn1i4LcUvbMfUF5PT01Cr4zlNegqOzym/BlpQTEKOwajkN6gnxgqitrndz043fs8bYcwv8k4sQQG7NDdVQUNinWybpgei8DRhqnQcwbQuqVStbF21p4gl7eVKGY7/jQAxiWL6HdfC92bzZPAllpec8tKGR0YGrKwPrNbtqSUJh8i8KYed2aZ9ohoByqeqh8yFVxQdRIsPZy2B+XQivJifIB1SVJRtPE4bI4b05rL7s+MG7n44NPHQqFmabUCiHhmbynxQ2F1f0OTCzlmrA5I2fm4xmdaaWpTBu1poumoKCVtwmcdRdf+z76yoqr3/aHancvZjH9ydkoM2Od/cBfej+EiiPBW6V4kLrWERCWY5S49K5Sfm/UR4LFPodSPvAWoFh6I7JrvFC6g91H6lyXHHuoew+4HdbJXv9QPQUJ4dGKW4N0vH+kNoBFmveC6DtT00KoRneP+YzWZH1z9GH6FO9reUDDtQ0ZjW7sy2yC3C5UH9kyclY/wTLRW+8JJ4FEhAWasLMpoKfMYx773NWX5gQrQSExZttWrR/LkdnzCM8KppFTqYrPxuBC0g9MN9rWKlbSkjHXuOeOXsAOAFpF2/R68QhpSh9kkYs1fkOAsDN3ntinQMmLej1uCsuewK4UCVO2Gh4Ei9VUWMJViK7nz8kmqwtBAEhdgLk1lKsoBkFEnCXBDkIl1snY/TUqTCazxj7xuzwDtDvZwRl08/wYHXGM8b+car/jMO0yA7i/qwbp3DnXGhbBR35oSUNtkwK/V3X4+aG9z+kAgf3DKYGItU5RcqHaG2jiG9uAenjk2dm6WdEdcuIlNRchwdcJqf1IquRW6iP1HAystGukA/pkelXQr3ylipRz0KDbIhTqXGakZBYqtHbZytN4ExONTKa8cllptSued5kkZGXTHFZ0Tim6ix0WynuVR9v4/wxivIH8gJXrPBDuhyn4Pbxss0NHhMZv0D/eVcGRgfAY37Pgc+2Zq59V1Bksm6wfhc+2Biq0rh4n0cqS7UQ6onL40HUl9R86UWwhZMK7bH+1Jsj8gEYudP8dyYF0CnWhHp3eG+Pa+Pg0liy5Q0O/E3i6RDkwXpVF9TyCKOQHEB9VYOZujz5kyGSteu26464jmZm8G+5QZTEhKigrI9fjaLGr84+2PKkxqdvStxyWsS/POo4QVO7eZabm9uLre3ooplzT7OJDGs5GAvTYEHxekTBnyPQ8F9k1RLCvfJfyWGQ/wdHtDREyce5XAMgee6KPsEPVm3vFEXzjKF3khIYYab59LWx8OSr51M3Wd3BCOlvStITEyVxsxnW3T86neC83/lSW52o5/c2fcMMy1wG8xTj1Zrxi8UI8ZbQNlHBlT/REEHSevpkFEUf7XoGr3NKT8lFoA6G599Ju2A16rpOixQRFwW0YWIEwIUhDG4WI1NXNKRyYBly052UAHo6BDw7vR4H/mFH0/togVLdIldh3przPWeqAiRgtmg9nXKeTEcm+OB0mwFiiz++NhV1+i0mko6nLouh949xNvg9TNHc0rEBMkaJPGe6CLjdtpqQqjc5bF8ca/9HSv1SCaPk3XIUVhCqT/hTvnCmtuLQT5NLjZDlMJIRf6SHL7nib3QBFsFf4lhYoKG001zjxF2PxV8swEv1NwPyCBbJTnnmV3bDjeL6otCCtOoheaWWtTUbImZxW1t1qocgIj/ztuAG2Nbx+18EL7i+OEWWA104TrAq/yJiozhh0tgUv0XsbCVjfR8e0Ay/gAWhPVvBKCGcGUzS4sOmTGywciQ0dwYGzKiRjdZdCWV3W6iMN55+bXFYWII+JvxsZCreU9/PRSzyvaN8mp9JGY16dW2SciFGnG5wZZlqtQVjXSw1+yyyaa55CY9k0kdtkzCQBruXXXQ2H3CUBveWWiC8ly8qQ23TPwxvo1C1MCgp+jq5ReEJ/A3k2ThlBf3pnduWKkYNRDru8Z63SnMbvaRWtIEYHZ0Wpom2AtMYhJ+bzIjxoP350DO9T1ogZ2vbi6yEtF0b8KR1hDkZH3IepL6S/5O623GgCpJK8fKLpvPPdReoQrIZzW9cP4NfdUYoh/J8Ex2SdwTrVtzWmja0juS6g+y/yuX2dPfedYf0AXNiCSO2bvZzBMaSNKeMW8h3DjEH8NdFP/ldnX9AIz/rtp1f5oYjsiUXfbMo1WgY6RkLzTIeUqzESyyvaclscYmqD2/hZaWJSyirF6+rnYUbvQJ1A5Cb3pCk0M8/N2JA7yG7vxqorFZ032XMvBOG7Ut7IdAcF6PdhA/YC9Ak+laZVrua9CvJWddlM62OKY+pg6/vsKSOyS5rBSgZDLmsRiJjah5tAgG0gj+XyGQ53wFV5Rjjr2z0slW+yySQ628Y9lnzqWNOp5a3fD+CKIPdiS+mZv8R+Z8Iyjmftinl/ecGanHoqQfJlNsQLtjolAVzPPvCFdeKh/BPcr10P/yVq4TAfvDA4m+bK4sT/m/hwVizWEQVvxQvEm/jOhBzPNr8vU5rIYdRklinIHEQwc+tILCaJvgpdmcfpbfSiqCW95ii2VSH9J3WuvqC54hfAG2toTdC6EKIGu3jBVwHORf7VZ4H5dbI4Tn9pt2ILlzVsSaeW/iLZNC8Xz8JPanyP+xQh69BlMt+oRf2tdt8/zVrGdXJMbEQRyVRV1/3pFXRlv8J9ODQdVbe7v0Z95dfac/Iv9qYK0LRQghkS1RvbaDLfzWDFBsJP+OC3/FeczDO1XlJhQCeAwyEZ6kfAxu5QSt9tGe436T7MRuKC3l7wHeOY0qq2Rjue1L3yvbEdFYmi1y2mEnU/SKaczsOGMWI8uIfkxCLrSfD3hK2AvjVHM5tTdIIZlJkLNnshhz5mdzfy+xBrJ+4y1JnqjrmjqBml/k2JXfYYPg9D9kIwRxDSpzq4Avbdx9NMrDqYz8t9Oykv5bP1pQyv5scjXQdFfrvp8T5iSu/LCKoWvtRKLVJtc60na8ZyFcphcmG5Xz0URGfclgM6xV15fMKEMd1bFo4GOABgexspgdI4K+wAOr2qm6MMmBnkXI7Rq5RJkzOqAEyBi6PWE6j8O/UBSiVqmKDjTjxq1VTfNPrqnIFxxNGmNcDadqnfNZ2u7xEQamXsgfUxeormSvfNm14aY9xi6dYePhqShNe10j9RnWNvxA2vSVsJCW5it/pNwpicqa3qqan1hU8c9TNx14OxHqv2WImjfXTNE+w9XRkiiqT6rJZMYJfYfWhQBmcPK6Ls6XSOZS5BLCDn+CdABnD6shYv8+ElEuDSOtX9lJ2jyymUQSh4dVI7C7ZAD1lEGKhiCbRl0ns7HvQBsgGf4YVIdYJDlDxiKgf5pWv9/jRI5qkXuTjRK2tIBPRgiPxAzhi2iTpp4B0RLEyWziP5hkM71jRnRHUR1OXQYFJIfQiom13YK6xmm+l5eqcydSSkS+Vh6qUI7pvDWMHFmkj5LF41qGQwhSKv2ABca3Y1zqf/oelYJoTVmkc6MLjKDn8PsfJcbD2TanHNF0OjN+44L0YD9nVpX13wUcBZ09GWcfq+drbkqA5LeULA1UAp+kYU2r4JpWN3ZpE7PfvWP0FHQn/dAUc+D3M6f13/mowKazFM5emHd5Y3gvAW4LYBeKzhdbwuwFR+kiJiYzoBX7RAijug1qEm3kFnoDViqEI9y/+gU+gVMiuykEXLOLg1JcU5u5USsnj39khc5qxV8hN8BO5mZjPWNJi4wshKYoVgcZoN6RZFcjjmVxu8wqzVzWrhUoGIkQCIvHyCgdYo8QI043Weye6qlLn0UstwhGRfOLPx1cBBTRsEQso4eviBcrKdwYebzZfoEmRcJbZN+Eh9ApFKQk0QKp5v8lDDrVyEFyuGk9SE4YuYpJGktv9L+Jic2YdOBv+BquesDLZMvHGX2QnmZQpgjOk7MvPwv3dTPt5IJGe6xosRhXnmMe20QTsDbeMvMW6/XgBA0xHV6ocfPXi/PvbYrAmELxL0dlkzzHL/EC6mF2+8kPPlRpaQ4bnqwqUlqv4wJKTkjovZngoqHDWiSPcaR2MIx3A2huL8TmvfVQaEozhlA6oTALPDQmLTs5Ajl6c0ad7bPh75QXWuhFlSIUxhdZZwlM4r7+nQDytzu1W1C+cMvIm8gowr5h17oxGTmjFJD5XAy/zE2eO25LMJtFCvAKepthgaD0tnNBh6wN4d3KuTR4mC25AAJJeSu/kqTUJ/H1wSmz/uQ7+Xa2E9wPZVyWcQK2afGD+X5Y9tsoliQXi+Uv20fZlafyvSlMqI6dIdVQhGFS/oSsWP4H580nvjXIvB2SQsOJxf0oPPVzWoBgKDvG2sf1uRn9oyD7U9oTAp1AkaL28shYYGKBPetADaxsJCAAY2o+8VsZ1YFq+yA0CNgKzaa8zDKR0h+jzZAF24KyCRjQSixlwJlAJCaqgD+9JeFrl13+OzrcEz3C4ze7JKv2mCvtvYHx8zcwl1bNSxw2Ky3FvQqlC8lPviL2K5IoquPzfuxwtmcCU9Sq/Y5iojv+f0W8eoSLOkJA9Ss5J0Ko14e1J01zm0Mda4+STmyz6riTMAsURPZiHQ1Q9za0QPtuytcbDk2I394Uk77SsagxmFGI8O8mnuxK8MbHGoO6fnE5emrjPZsFLbVUF5/uMKShs9UwD8juoFyzB0KkrNanOoflmNqIULxLaRbc2PuoXP2ltjd4i+qdA8mT18EtNia/xaXmZQbCkpUR9ajSk3YUPiOEE3R9ye1fyuIPRUuVPhmn4D51GJVTb5y6PNEvX8yichHbdUyuHINPbVbw2PIxawPMuoUDJvogFY/vxXuX68rJZzdPC2eJhTibBM4GPMWl41YX7OuSX+ndwKTrT/kOAcESMUm3D/dsf9v4WfEKCjHlrsd3EYlN2RVKOfuryszWPbeaHGM3Qgy80UyBNv1imroIsW9J6tJ1ufsnOw6n4rhgNjGyVbFYjZXCHY22wMsdK2M93Creu8RtDyRCXJzIZyI5pTPz8KX2zN1YVkSx7qNBfKF3pd13HWucP/LlQyKNyy7TEL7SJpUbsdsdXglsJeTGbRh8PHC4yCrsEsFJpLqrLh60xVdoAjJO+LerubXDo/jS2nB8oIuMESesziUCJGBIbLwyXyDNKBh8lC1/WvVApCUeW1qXxOnEz/gM2Jl41ZYoKvSjEFWYv3bnz8CM413HTNN5tvdkc6k1X8ymlM1zQPRdcskS6zoiib2+URLHX0hjexj1I8BAAGRBI4pGeshYQexjOewgBrVydrR1GN2RTgQG6QFmqC3GdfnBQ3irEyid3fHeB8e+1amzUkrBv4pswFadVCCVJ28hgxrrZRqXoZkSvakT0k+2PO2YbLcGcbjNR4F7VvhH5boL+iRv2fIC1GFRW0N65ax8spUodGikOvIcnxD1pcj7EYYyyGnHlJwBi6EolaOEy7nLTgm34/Yfono3DAPNSLfwDKonYpQggcf0Ux9IqduDIqXOz8oVwONOU13NTQgGtEOKCevJDlyIUwQxOscXXo4B9u38rwurdCFz96cKKb9hCjthlcfFoBTFp6QkEvFqwdFj2IPoaZcX538TTRynBH4YxYjnzk9Zlq23Y/j1hWdmTMaayfVvgkabLSGQ3PlGihchU4XqXA24uvYdLlyGtrI+RfhujOp5NzkmUr/yzyJY/IBx7NWETUaf0TFu6udnfBBgIQqfNFr0FT23yWMngEs3GoNHSV+uKCd94rSAkcxZStKN8vXk5m0UO7w3X/06xzBX7FIli79JxYKrX2Ul48SXwI+S93b7jKQzeDeyfEH9fp+T2ZSHtaYOpsRbUiyDhQctq86jUbpsYHvjGcOnHbvj5D2CxmuwwCA7DlqGzIrvguJ3THkDDYy8rD7DvSAbdUenCJIcHlat7+C5srSaU67Njg1G9prB132+jubSGdS0s5oH2JgMX2bqLnmR6l+GW/aCDjRW4WIH1NfvNRUei+ncGArswRnCOe2x/sZ1tWw9Vy/NrvaA0JDmTXZnByaOjyKPZ27ROUifBTeP/nampA36yKKJoS2/q3bMQWo7hahpLlaCJXMvUYkk04YWKJBCkM4PIfEMJOlEO8jb6UubFO8MY/QvsPZKyppb5Tw9wSapdxxewbD5zVrYeI6rT6D5w1+XBpV0z9iOcynXGk/fNphm6EVLCz0R9CaDsS6MrCeDlTTnR1gChhYdTtzjijd8Vc8sJVKE07NTzShHUXOaqE62d0BgcvbQsG+3ZWIdOJLB37byhcuu3Ub5MvRO7VdyuJy474MG7zoCa6XTC8PrMTde5p2RwWIqP4GOG0sE2PrOPOFq3R8rOTPZQrsl4AY4OfOnKEzQ3qF9BYJcjBNN4lzyXRPrPuU3H8LyQsXj23RyYa3/QhUr0rcsoZHNPAW9Z2pQDkeoHO3eCDEg+r0q0/uo7fY6/L6+cv3Y4mpuhkVG/AbmGY0R/Cw2SxUiX41rC7lzwdv21aOTAUd2BB1ASryfizum01q6IZLHI34GsPPmA5CJJ27n+g7W32NFFLu7bHjN8jhujFJoY6cBxoo/Dr+hkauxJhsTFraInZPl0U3KnfvmtEDPEKjrOl9WhFDv1i3vZdXFiAh07tevOT2RQa4BFz5i0Q1Ad6P8SxdYFOMj7poJdR0Vd8/FpA8jK+ybF+rnMrfsRI2MLPHWWXUkdrk5c0IYFR6yMPnkhw7wZfGsdTtusp0ORbWlJkR9FM4XWFYeIjTJbLOtp9nvQSWwDNB2eIw+zb/OBfDrycYHBzSgGCN3FVUHIw9W9PblmBZnLG6RBbcTw87BQL+FI4RDDvKELZhhCB48e6foVpx3ZHK+QX88SwttAOozKZAW1HNMHMJN106SwOX8XL/0cD4vgCl08WaRCmeWSY0LPDR3FreO+B6eVrHROEb8O2eGWyvmJFnlw8PD9Q0oCKHeaOMGSuc/O0Jn1ntgu0/5wYhrPBl6gehAqkiNBhA4T5v63QD/aw75vl3VZtCzEMCA4sUhgJaVyaDYx2G0LQEb5mCylT//zvyReMxK77nyHIt1DWby3MCxDQW+CZcc2cKfkPxfkUdc4PABAdYwG/IZ5GiWrucbjwkMkqplYGaN6yDoNSTdBVHY55IvpW1+Yn+Hla2kj8Llx/yIeU1sVHc1njTj6rLH6vwSZQfsRK/HPI9CA0rXYKAjsBCBUa/NSA3AH0DGyCmQZBPgcqY5TEJik914ZdGpbFAhlaIEgnopCBSIkLvFUdY4YzI4BP+4vokavJuSc2OXYr2pyQAW6ELp9Bf6mPx8y/K2FztYEiw9H1oJsglcFCNLWkRixNRU2XNrC6vl2b6TpSaQE7AraVZ+hJ0truR4YwxBgZslfy0UbqdadaiQ3yVlwJJjI57a3MeXlceNAt9kVAJwjJd2UPI5Ri7gaajfOFosCgLfaye2NIQOZUED8xVXidI9n3aZcZcOfkO3k/zYeU6C6KWD+poVGpeNojpswO7t+v/krITI+D++gwF5mJqEiU3xk0CaSeWdm1zgyy20VJHqbztkJFcmo84rwVprlSlIWTnklh2uJ4bs6Sxv3InW6wH0qd6cJQAA0vwkdbBziw/mK7Qk2RtjFN2ptSm3KhDw2xMRB3mBX3CoggKz/pWFVZ4qTrIJj7Smd2B65n8PtukNBhJPPykwU0ZTEU0wkLFhXUoGjxGhfVvRUJ1l9Ml4eGrvECNkJ1YV4e2Nja108Z8Tc/WYjiHQC5wI0Q2ZqPlTZC5CopRZWKsGFmENJNL6xq9T9Z7DjXwOBfl6ZIhJymcBAe8QdzrU4mUBfn/OHZKf2cWvRNhOTSNH8Ft6oveaV6Bl2vFsDb0KmXjmDqybQC9hi8JmNxPyDxZaEBwwChEaJh7J12bwwpByiEK0IIHsE31PGIEwk4ji4M0il5hH8/hRDX0d9pPeqj+QvIm2EY7UJdamJelfkXULZEpHRJxQbgUqewdRRpakhBiZcTWIxMoZM4NVeSjHSTHEhf+vdV2wLWR3c5+NfTFnRqwOfgP88n4Ersbhpa9mU7qDCTjhMx+sx+NdifgKpyxvyFwLHYAoSYV8yAdaFL2hhuuSRaa1P2pRQoJUo8U9wuPO2gUFwCnxsitO62PfjDnOiCbYv9EXsZgMgwRmwIYl7a4zM+zB4HjjN1V72gsM7doHkxuuzqgEBVM+hmGcVkq52oXwZHyie/80bjHDhESA3FK4oLf4IQYPdmX908Eorj4hwwVX40xZFXFSWWsu4MsvJHPn3TWCKm5DvIoIsi/p2b6eTxyV+tyF+LyWPXa2VqOjxbu668Sljv8TbffEXrb/JCzsEumHunhcqE0h7ebhlIa6q41gBTswoPyJE7lWBzn9VEhj7JhkFSG3qJUyJ7mNPRWxrFCLzIDlEBkn7oTXwGpeiOLQXtUS400G5wr8h1DO+NMYRSGGH5UV5mvmnRd08F3SqFAiQv2SbMRFyVk2+zE1Pf1HTofVNvFtxHgiXW3uYk/AzcrlWjOzMAdcN3IT+jOoEzpa2DpgkYOgatEHL67VJpk914+YYdMdfSojBi4mhX05PUPHJWMKEpAmUFkyQhVbM+bs4lavo1FZib4/V2hzlvaO4yWj80YmvU00fw1N3n7V6H0GDNVQ2AdT0oULf6zLqf2snUwhzBJySrBXiVTrjCAMrZYu+Ja+8RHDUZ86Y0qDbqNnwILFcGx795xXdaKde6KDTwLCBWC4pLzaJYZZWt19eNVaNgUDKECEVU+By+FszFjyfPSqDICv5gCrOsyc81pPmK2kYIIcxyEtYW5WxCU/qmXW7hAVEWrsC46Ha0y5NR3PwlkXZm0ztardvFfF9B8oHfxQrQByuKwiRIM97sZJ1elcaNr5AZymZAbzk++oGhrGH+/6IsD1Edw4rDFg0h1tqfb8oZ+0qXEIdrQU0qgeTz3w6AGt4nzUAwk2MgJnuc7j4LB8vFQOU17BptTPMZV7Ft8OwJzBu7oBbGwFn6ExUCNYZZ53+oEQ7U6qC9BBqiDMLwisvoKNNGV7QVmGG+AehysSnQLejDEeoaTgb6V9m1+hkpQjLnPTIhZiZT3WTzzRPSLVZTgVhMPfpOkc+rfihJ8edaEzpO93RR8SzduxbA8tniIEnZkQ8Qchm4v7bKW9uY+/iNH+RE0vYUBB/LMcGZxWJIdbBEj+pHbaZxxTghG8wd4G682gW3gTxSIwgB+5Mlgv+0B3C6C6PehfjW7z1HEwwiq/QM4PGbLQ+VkVyCgwS24sNGq7tLgkI3bKNDmSx9KgseCLEE1GfvNNrii0NmLi1YT6PhItPojhJz2lZNuaghaMDCnM11eZ2R1B2CvelXr+JYiZoUlRidUJEAf0L9+gZMbDjfzfw8lfaUgMsi5ewmNu2gsBIiAUIrg6iz7bw5u1Xkiu4PhZ5aubBtweC/fuaK2Yg+0YTDYKIWaun5NkJ/Y7l3iI1bvkhQP26ODUAqMTAZ1ZwmSYsWKIy+bk2mHNGqS35cPl3QhbHy7Uzzi9RD4gACBEVcOOZlxZFxtaH12QBbEskXyUWCFBXn2X1N11t9Drz6EQdRs254BkFhGqXwXLMfMjZVtJGUQrrLgKv5jLhfqxspgDerwWL7fk1s26a+iMR8bmz6gMigdqCbsld/xHahc/dVoPxW2qinSFKIVzHZUXncKYyZUyecfVdYPs3mCs0SPlRopC0udp0AqpCDa/Qdw3l8ZP74s0vsTw0miDByI4bqoN7UJ6Q982NBPWv/i9umABHgydWLREzdcY9jDTunSxk8ohP5m0xDKZEWtsE5cQC6sCVtpGx2zx2vdz35mGeMXmU3+EbNENczIV44WnXhJ3oSRUTPH34DjHdiF5MkHiy9TIX6hOnwaXdO3d7AzLIuMxIhrZa2tNu+ReC3GaUoxuaVcneV3rMoUYjo1+i7fceBfBC4q367AdN2QR5QCmJRwKCE0aJzMIT3EXerv3v6ndV0jG8FTUNMvlHZOu8N9wIM6oQ6pmIHsvVIUefbO77E5Ij/nQKAPlxsszT0PKp+xW5jGQbsQr4d6d0N2p71uNwysZekDHtA0vXUzEDwTB63V2Yf8L43x1y9XPSAbiGxCKaG2m85cocKmhILjhr3OgAbDOLKxP7/PUvYdW1ZF0n0YwgbrHFU0sEJoU7oyP5+07Zw2vgHQ4na6BqvHcwW5ghm8GM93HbWR+PrBLGETYAQBrNIZMIfz1PcmR6Mw3C3Vrcldz/j5ZPj0tqcUvfENgv+FmSdVjzqHdi2h4ct28cKgx1rZBlwfwWSVxaYYMAhOQGNZpLlK9HXw6146WvKovRxpcZT2386sPKweunNxf+qCcE1dM2EAy/sQJbjIAT52fgw84/s3PerjZxl53Rz8Gvq4mkWpKIEQ4LkelZOD+QSLDSNWGIGxsodcWccoxVreXMo85gLT2OOvF1Z7QUj6oAOi7z09R/9FOIuYsKALrIwLIlKuQ419904IKGIjSpJ7wANQ30zz0mnTGoa6SsCD+qPmw4raQaCUucHFHbYD2fTFZARmQjFzpECY/VnPQQiAsOj7xWH9v5xj+J98EnK9Hs+5B24Pi6CppQAZ4CMIPNman2fOMen8EBsMDyBT0uoFhwu5tiW01s29Rcr7m1KsQVptELVSSMvMzXLKAZvWLS34q3YOASCg4SfkfgIacHOp292MB+LOWUxbF4v6pHmte3QpumsnkXmXtITKuyfJo6C95Wqv3vpSw5Pksb48ByiXDIl0RxCisYTFGAycejfMA0zGGnmM+htu2NGOWpmLrh1rOPO9bgka4zjy2NMAWPppthPmaqp1KIlvrpXittztPYkRtRCxD/6N8BXUCq6WwiFdPFt6sz1Hz/8d1+6jQpbfuJrZy6WYd3AvMLakSR8DVZX+SLL01EAfT3r1Fkg2SqjFbT7fFliooZgn87a2tyBemWu/Z858Zk5zdsdhMQtLF8bYCvU2/xbYld7QMYfxV5zf2l4nJWOFG2L+dtJKatz5SCIn+N9RVRq1PhqSuWxlsM3yLzt6y6akhmjc55BwoFeoSuHmeL054/8/SGiIawkysxt8jyJENh6PWbzfmROqC/k/Fw4fGhjbP3F9Q71ptCNF8GKu0Fv1xXo551nW4u1j2mVNrWywRMxbAKU/elFyJJvR0W7UhavuRbsK2qtfcA5fmKSbofNI9p/iyhLr6eL4kp3HduAumT0CsRyjcqgEVw+vlZTd4G5XD2nAgXa3e/XHn2qq+AcaCtPGgA3jw09yZ3PKRn6458RMrgB0GcZb+2uI8CN8lT6+s1+neoFoRFylm1KClmSKfKngj4TJS9RIUPDQe4N3qp03i3kbka9JdCcOwMCbrVricc+3r34VyJMLrFRsN5DC5RRjykJoqQX4qmWR890qWOMQmwYK7HLbkNmHtZ7HfBsOZl6iN2QYiii1lEhHNEUST7jRlciUShc6cJSinaTgFGkLll+D3LkPHDgmQb3ygQ5B8JsdnaHTatGG1U+kpnf5h1j9a8zdvxiK9MHUTTGK04CifjMaQV+kQ+piWvE4xAhdNY+vckxzm8/zjsd8MDgphHIsFlNRylyyPJqVOLljKrMUJxxamsSMecfvBWHuegcNAzKW2+ToQ5ppYvUv4mpZ2/MW5ag/DCwwuCdXFIw2PZy9PGtcw1cfseNH9hdyWE6uFCdENQfGn/Sluaa9w/XDEsMZGktbhLhjTR+5QjIhQsdLPoXrX3+I/roHFQlIIqeUDWscs7854bwEe2pW10mzOhg4Tm0rA8ZwfXa5OwMwItFGfr1prvpJz7MMh8NQvOrgVQ7AiiUtBaH4kOKmoxEA5YJ72ameMxu4FBPF0x4C3N/9KReWjod0GBSXDgV49/uT9Rq/faLejFOLJj5KBUTLELM1qK5dRR5vwp2ld3S5n1qKDETJaW8+lpC2JOOi6SqlyR9941sf/cfTbp2kcwr3s8M2RJ1gJUL6RneCDHzY1gHmk6MxwUrHxmwH6XzKJIb3X1OdLFPAtX3a8ljitOGR2AAOrBi8TVvyP23oKzjO+cwKeR+JGZSwfqoZy2WbgfntZJhrssDnWKvTlAU+jVG604fKtk7jYN7S2TfIhwqAvCGxieInu173zPw8kmTygLl0k2dbdLQ55JEvhFftixGyQLUXleahH587LwCq6SRReEGcN/yjYN9cTmA6Jpk4l4cs/AAA3uvU1iHaIajUDgVdikK4lYh+XXqHMivMY1/BP45vQllbdSEfwpY1ukHjEVbWwzzTfZ/jtk6QyRKN2d4LCmcMm4M8f6tf9ETSEFqZx4nDUPnbIS/G97Rnxi0oL7Vk5prHrYrL3FR+PVS8vrlfEaXvPvjMkVlJUtafkUp0kYJ3x43aSS0KYl092KaOSQAmNP4gv9wla3NXE2PCqEt4VuaBoNUE+7dYkxfNQozmiyf7teEjaxitgRgzyqLPrVd9F1eeWwCVDtCjP2MvSV2iJ6fxAEuGy0w/BIN2sWywFfwtBZOEfzcpydSEGE8ova5YS1wFTEZtixbd2/IpcegkfNKw2nmEKJCUUUO2SlS+kpUBL65dvJ7sAKriQYfedpBJQQnkSeN0TqSH5TIwEyLMq1uaiS6uvQXYYP/UtRdMJVk0En7yElXA5xnvDfLapA1C7yPH+ekJjmGKTaJ+jBGL2jovpk82fZORWXJsfK0O098vhdo7yOuCW50qQxchfd/V+WNfR9ULvlHjSzyYtiz/ujAZQSoVrv8cgQZF/4lFM61uZKm58olk9uWuok8p+ya0CIq3njYJ3L3JBGkJcAYeZxcwNID+uFfeNLdzcawGh1qZeNlkSD12AO6nOWZ7tJldMdWMjAtsQ5NaWBaVCYOrVyC3VrG1VQlq75mkbWVnenM2nBfpGl4lirmEhDJaskGGbJwknQmJCqNjfz8vAwrIYSz75pG7dkB/96wrdOF+5ttLJ0tudnBo17I0rN6w3d9kGbIdS4UvC1ooj/+5/EFeZQnxRAmtbaif30szLZWajioKZGM0T62+pKdSkvQyFJCJ68HZISREv9urnYKetjgaEe84GGfv6qVshFbdCO88ZahxoT33eTsxXh9dl+uv7FbDbTi4Yhg+8PNIBT6nvHsAFB4yL/D7+oK56y5hRHBD5rTbQJ8hjduFPDLjHVnB3/QtCFbB6FAD4XHIF2FU9lPa3HOoEXOEcUbwkeQ1a6XE/HKgvvXRc/BS84BZN9u2vO5NexU+PeCR9DaL2/zr1wATR+3tjh3yY5Mc/4cEMOwsWnUZjErYMHHujNeIJXdQJjDpG1GQ/gLw4eXUNLeGSO5Zgz8LOPmZW1e5fYjMS0KDmjQlaa76J+iQ791AfeIgj9gR0FRsXpoO8vEP8TUvWZDwG54nzYy+gGfKqYqMlmnz5sBAfEGHmcoQRN66CrpMe1AvlUIzJif1Uj2Ynh2wiCJkcjD12xk9T9SaTbN9vd9Wa3atSOLPHn4F9Xg2Eri6TnsYC+j1HcqJNM7vGNO2E8OJnuxEV2RlPsKVedZicySgEgxwOnvBHpOlSYhuwLW1HJNEqtQ3YARoQRrKDYS2OYFnZSjNO97dpp+Z7+BFlLBw9qht/u92uHnLwlTxbXII7yrdpqzKsrPCe3vtI0uxxTkdPJeKUpOfxtQxUchf+aIQBSRaxLKjqQdhEiuQHLjUHuRo8iZ9Uq+mc0vkP8mweS1qecf2lcnSsWRy6wazJFzvu5M/hfq+GJC0UAnQFaj6Yqx7Ps0fpRMRruioUp9WWr9yn5DpBL8xNBqG0jBdr1C4wkrVgop4tn4LBAB1TNNwiw4SO7guAA3fmOTXGC/jWUBcVoXwVx1x9cgOFkQe3vSsodZ1fXyxuRvs9e7pQMt11KiCatt2FewbKqgMiZa0E67xfEzZJ9IiowBU1IxCh4uPCcCfOqyHilXHJsmckDG6dZEN6i9zNrmS5NhTC68pGN6wl8xDb9g0ljmYABjlGErdw8I97a9k8lZeSFz3iqyGAkW1RIj/o8yYTXX0/lqUcLyYXoDsd+PLfdmQIN5hfSOhw70faMx73qNKSzGirogv96cIxPlcbQgvoe2HrMHNQn+wFzt4sNSC1FAgXBG/Y+rqfXhEByxHHGUXowvoqnU94b/UomGVxy/BBtbEGB6Sj+/JRWok49xF/zOsUkYinp7pwGqhYplyb+wNe82rJZmy3gzFL4ylStCKSTIBhIMNaMPdfI2ANmwcE="/>
  <p:tag name="MEKKOXMLTAGS" val="1"/>
</p:tagLst>
</file>

<file path=ppt/theme/theme1.xml><?xml version="1.0" encoding="utf-8"?>
<a:theme xmlns:a="http://schemas.openxmlformats.org/drawingml/2006/main" name="MBTA">
  <a:themeElements>
    <a:clrScheme name="ppT TEST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ppT TEST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>
          <a:defRPr b="1" u="sng" dirty="0" smtClean="0">
            <a:latin typeface="+mj-lt"/>
          </a:defRPr>
        </a:defPPr>
      </a:lstStyle>
    </a:txDef>
  </a:objectDefaults>
  <a:extraClrSchemeLst>
    <a:extraClrScheme>
      <a:clrScheme name="ppT TE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BTA" id="{A9A91626-64AF-4BB6-A98C-A92CD1976DE6}" vid="{E06E7F53-71CC-4783-9AF9-416875201A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AEA24755921242B6930DE14963EEA1" ma:contentTypeVersion="2" ma:contentTypeDescription="Create a new document." ma:contentTypeScope="" ma:versionID="05c769840a6264e83d3d2bcd161cf46a">
  <xsd:schema xmlns:xsd="http://www.w3.org/2001/XMLSchema" xmlns:xs="http://www.w3.org/2001/XMLSchema" xmlns:p="http://schemas.microsoft.com/office/2006/metadata/properties" xmlns:ns2="a48fa604-65a2-4043-adf9-a239411230e9" targetNamespace="http://schemas.microsoft.com/office/2006/metadata/properties" ma:root="true" ma:fieldsID="8052e779e10ae18b65a98d9eba4387c7" ns2:_="">
    <xsd:import namespace="a48fa604-65a2-4043-adf9-a239411230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8fa604-65a2-4043-adf9-a239411230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9C05C7-058A-484B-9149-27F15EEEA9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8fa604-65a2-4043-adf9-a239411230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925FDC-4F6A-4C36-B90B-7FE388DF48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215429-FB37-45DA-8E07-94A457724AF8}">
  <ds:schemaRefs>
    <ds:schemaRef ds:uri="a48fa604-65a2-4043-adf9-a239411230e9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MBTA</Template>
  <TotalTime>13513</TotalTime>
  <Words>967</Words>
  <Application>Microsoft Macintosh PowerPoint</Application>
  <PresentationFormat>On-screen Show (4:3)</PresentationFormat>
  <Paragraphs>240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Verdana</vt:lpstr>
      <vt:lpstr>MBTA</vt:lpstr>
      <vt:lpstr>Red Line/Orange Line Improvement Program Update</vt:lpstr>
      <vt:lpstr>OVERVIEW</vt:lpstr>
      <vt:lpstr>PowerPoint Presentation</vt:lpstr>
      <vt:lpstr>Red Line and Orange Line Schedule by Project</vt:lpstr>
      <vt:lpstr>Red Line/Orange Line Schedule – Signals Upgrades</vt:lpstr>
      <vt:lpstr>New Vehicle Procurement Program</vt:lpstr>
      <vt:lpstr>Vehicle Procurement Project Status – Current/Look Ahead</vt:lpstr>
      <vt:lpstr>Orange Line Vehicle Procurement Project Status</vt:lpstr>
      <vt:lpstr>Red Line Vehicle Procurement Project Status</vt:lpstr>
      <vt:lpstr>Production Vehicle Final Assembly – Springfield MA</vt:lpstr>
      <vt:lpstr>Orange Line Projects: Wellington Yard Expansion Tracks 33 to 38</vt:lpstr>
      <vt:lpstr>Orange Line Projects: Orange Line Test Track</vt:lpstr>
      <vt:lpstr>Orange Line Projects: Wellington Maintenance Facility</vt:lpstr>
      <vt:lpstr>Orange Line Projects: Wellington Yard Rebuild</vt:lpstr>
      <vt:lpstr>Red Line Projects: Red Line Test Track</vt:lpstr>
      <vt:lpstr>Red Line Projects: Cabot Yard &amp; Maintenance Facility Improvements</vt:lpstr>
      <vt:lpstr>Signals Upgrade Projects Status </vt:lpstr>
      <vt:lpstr>State of Good Repair Projects Status – Bridge Strengthening</vt:lpstr>
      <vt:lpstr>Vehicle Procurement &amp; Improvement Program Collaboration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Sans, Joshua</dc:creator>
  <cp:lastModifiedBy>Siddiqui, Aayesha</cp:lastModifiedBy>
  <cp:revision>625</cp:revision>
  <cp:lastPrinted>2018-09-27T18:56:16Z</cp:lastPrinted>
  <dcterms:created xsi:type="dcterms:W3CDTF">2017-06-19T20:46:15Z</dcterms:created>
  <dcterms:modified xsi:type="dcterms:W3CDTF">2018-10-01T20:04:10Z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0x01010029AEA24755921242B6930DE14963EEA1</vt:lpwstr>
  </property>
</Properties>
</file>