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5"/>
  </p:notesMasterIdLst>
  <p:handoutMasterIdLst>
    <p:handoutMasterId r:id="rId16"/>
  </p:handoutMasterIdLst>
  <p:sldIdLst>
    <p:sldId id="380" r:id="rId6"/>
    <p:sldId id="395" r:id="rId7"/>
    <p:sldId id="396" r:id="rId8"/>
    <p:sldId id="397" r:id="rId9"/>
    <p:sldId id="404" r:id="rId10"/>
    <p:sldId id="403" r:id="rId11"/>
    <p:sldId id="400" r:id="rId12"/>
    <p:sldId id="401" r:id="rId13"/>
    <p:sldId id="40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3DC9B9-A4B3-43DB-BAC3-481D4772EE1F}">
          <p14:sldIdLst>
            <p14:sldId id="380"/>
            <p14:sldId id="395"/>
            <p14:sldId id="396"/>
            <p14:sldId id="397"/>
            <p14:sldId id="404"/>
            <p14:sldId id="403"/>
            <p14:sldId id="400"/>
            <p14:sldId id="401"/>
            <p14:sldId id="40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6" userDrawn="1">
          <p15:clr>
            <a:srgbClr val="A4A3A4"/>
          </p15:clr>
        </p15:guide>
        <p15:guide id="2" pos="2265" userDrawn="1">
          <p15:clr>
            <a:srgbClr val="A4A3A4"/>
          </p15:clr>
        </p15:guide>
        <p15:guide id="3" orient="horz" pos="2932" userDrawn="1">
          <p15:clr>
            <a:srgbClr val="A4A3A4"/>
          </p15:clr>
        </p15:guide>
        <p15:guide id="4" pos="2212" userDrawn="1">
          <p15:clr>
            <a:srgbClr val="A4A3A4"/>
          </p15:clr>
        </p15:guide>
        <p15:guide id="5" pos="2315" userDrawn="1">
          <p15:clr>
            <a:srgbClr val="A4A3A4"/>
          </p15:clr>
        </p15:guide>
        <p15:guide id="6" pos="2261" userDrawn="1">
          <p15:clr>
            <a:srgbClr val="A4A3A4"/>
          </p15:clr>
        </p15:guide>
        <p15:guide id="7" orient="horz" pos="2928" userDrawn="1">
          <p15:clr>
            <a:srgbClr val="A4A3A4"/>
          </p15:clr>
        </p15:guide>
        <p15:guide id="8" pos="2160" userDrawn="1">
          <p15:clr>
            <a:srgbClr val="A4A3A4"/>
          </p15:clr>
        </p15:guide>
        <p15:guide id="9"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369A40"/>
    <a:srgbClr val="55864A"/>
    <a:srgbClr val="B9FFD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93837" autoAdjust="0"/>
  </p:normalViewPr>
  <p:slideViewPr>
    <p:cSldViewPr>
      <p:cViewPr>
        <p:scale>
          <a:sx n="118" d="100"/>
          <a:sy n="118" d="100"/>
        </p:scale>
        <p:origin x="-1350" y="-54"/>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54" d="100"/>
          <a:sy n="54" d="100"/>
        </p:scale>
        <p:origin x="-2886" y="-96"/>
      </p:cViewPr>
      <p:guideLst>
        <p:guide orient="horz" pos="2936"/>
        <p:guide orient="horz" pos="2932"/>
        <p:guide orient="horz" pos="2928"/>
        <p:guide pos="2265"/>
        <p:guide pos="2212"/>
        <p:guide pos="2315"/>
        <p:guide pos="2261"/>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7735" cy="464503"/>
          </a:xfrm>
          <a:prstGeom prst="rect">
            <a:avLst/>
          </a:prstGeom>
        </p:spPr>
        <p:txBody>
          <a:bodyPr vert="horz" lIns="90947" tIns="45474" rIns="90947" bIns="45474" rtlCol="0"/>
          <a:lstStyle>
            <a:lvl1pPr algn="l">
              <a:defRPr sz="1200"/>
            </a:lvl1pPr>
          </a:lstStyle>
          <a:p>
            <a:endParaRPr lang="en-US" dirty="0"/>
          </a:p>
        </p:txBody>
      </p:sp>
      <p:sp>
        <p:nvSpPr>
          <p:cNvPr id="3" name="Date Placeholder 2"/>
          <p:cNvSpPr>
            <a:spLocks noGrp="1"/>
          </p:cNvSpPr>
          <p:nvPr>
            <p:ph type="dt" sz="quarter" idx="1"/>
          </p:nvPr>
        </p:nvSpPr>
        <p:spPr>
          <a:xfrm>
            <a:off x="3971083" y="4"/>
            <a:ext cx="3037735" cy="464503"/>
          </a:xfrm>
          <a:prstGeom prst="rect">
            <a:avLst/>
          </a:prstGeom>
        </p:spPr>
        <p:txBody>
          <a:bodyPr vert="horz" lIns="90947" tIns="45474" rIns="90947" bIns="45474" rtlCol="0"/>
          <a:lstStyle>
            <a:lvl1pPr algn="r">
              <a:defRPr sz="1200"/>
            </a:lvl1pPr>
          </a:lstStyle>
          <a:p>
            <a:fld id="{A8782089-6BC6-4235-B712-F8742B9D4234}" type="datetimeFigureOut">
              <a:rPr lang="en-US" smtClean="0"/>
              <a:pPr/>
              <a:t>10/1/2018</a:t>
            </a:fld>
            <a:endParaRPr lang="en-US" dirty="0"/>
          </a:p>
        </p:txBody>
      </p:sp>
      <p:sp>
        <p:nvSpPr>
          <p:cNvPr id="4" name="Footer Placeholder 3"/>
          <p:cNvSpPr>
            <a:spLocks noGrp="1"/>
          </p:cNvSpPr>
          <p:nvPr>
            <p:ph type="ftr" sz="quarter" idx="2"/>
          </p:nvPr>
        </p:nvSpPr>
        <p:spPr>
          <a:xfrm>
            <a:off x="2" y="8830319"/>
            <a:ext cx="3037735" cy="464503"/>
          </a:xfrm>
          <a:prstGeom prst="rect">
            <a:avLst/>
          </a:prstGeom>
        </p:spPr>
        <p:txBody>
          <a:bodyPr vert="horz" lIns="90947" tIns="45474" rIns="90947" bIns="454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3" y="8830319"/>
            <a:ext cx="3037735" cy="464503"/>
          </a:xfrm>
          <a:prstGeom prst="rect">
            <a:avLst/>
          </a:prstGeom>
        </p:spPr>
        <p:txBody>
          <a:bodyPr vert="horz" lIns="90947" tIns="45474" rIns="90947" bIns="45474" rtlCol="0" anchor="b"/>
          <a:lstStyle>
            <a:lvl1pPr algn="r">
              <a:defRPr sz="1200"/>
            </a:lvl1pPr>
          </a:lstStyle>
          <a:p>
            <a:fld id="{75612B8F-7C36-4EC9-BD17-68C48F5CD98F}" type="slidenum">
              <a:rPr lang="en-US" smtClean="0"/>
              <a:pPr/>
              <a:t>‹#›</a:t>
            </a:fld>
            <a:endParaRPr lang="en-US" dirty="0"/>
          </a:p>
        </p:txBody>
      </p:sp>
    </p:spTree>
    <p:extLst>
      <p:ext uri="{BB962C8B-B14F-4D97-AF65-F5344CB8AC3E}">
        <p14:creationId xmlns:p14="http://schemas.microsoft.com/office/powerpoint/2010/main" val="21265334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6-07T22:09:28.554"/>
    </inkml:context>
    <inkml:brush xml:id="br0">
      <inkml:brushProperty name="width" value="0.06667" units="cm"/>
      <inkml:brushProperty name="height" value="0.06667" units="cm"/>
      <inkml:brushProperty name="color" value="#57D200"/>
      <inkml:brushProperty name="ignorePressure" value="1"/>
    </inkml:brush>
  </inkml:definitions>
  <inkml:trace contextRef="#ctx0" brushRef="#br0">7176 9074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6-07T22:10:05.875"/>
    </inkml:context>
    <inkml:brush xml:id="br0">
      <inkml:brushProperty name="width" value="0.06667" units="cm"/>
      <inkml:brushProperty name="height" value="0.06667" units="cm"/>
      <inkml:brushProperty name="color" value="#57D200"/>
      <inkml:brushProperty name="ignorePressure" value="1"/>
    </inkml:brush>
  </inkml:definitions>
  <inkml:trace contextRef="#ctx0" brushRef="#br0">2370 3327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4571" tIns="47284" rIns="94571" bIns="47284" rtlCol="0"/>
          <a:lstStyle>
            <a:lvl1pPr algn="l">
              <a:defRPr sz="1200"/>
            </a:lvl1pPr>
          </a:lstStyle>
          <a:p>
            <a:endParaRPr lang="en-US" dirty="0"/>
          </a:p>
        </p:txBody>
      </p:sp>
      <p:sp>
        <p:nvSpPr>
          <p:cNvPr id="3" name="Date Placeholder 2"/>
          <p:cNvSpPr>
            <a:spLocks noGrp="1"/>
          </p:cNvSpPr>
          <p:nvPr>
            <p:ph type="dt" idx="1"/>
          </p:nvPr>
        </p:nvSpPr>
        <p:spPr>
          <a:xfrm>
            <a:off x="3970946" y="0"/>
            <a:ext cx="3037840" cy="464820"/>
          </a:xfrm>
          <a:prstGeom prst="rect">
            <a:avLst/>
          </a:prstGeom>
        </p:spPr>
        <p:txBody>
          <a:bodyPr vert="horz" lIns="94571" tIns="47284" rIns="94571" bIns="47284" rtlCol="0"/>
          <a:lstStyle>
            <a:lvl1pPr algn="r">
              <a:defRPr sz="1200"/>
            </a:lvl1pPr>
          </a:lstStyle>
          <a:p>
            <a:fld id="{CEB96F95-300C-4A3F-BDC6-417068EB1BB3}" type="datetimeFigureOut">
              <a:rPr lang="en-US" smtClean="0"/>
              <a:pPr/>
              <a:t>10/1/2018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4571" tIns="47284" rIns="94571" bIns="47284" rtlCol="0" anchor="ctr"/>
          <a:lstStyle/>
          <a:p>
            <a:endParaRPr lang="en-US" dirty="0"/>
          </a:p>
        </p:txBody>
      </p:sp>
      <p:sp>
        <p:nvSpPr>
          <p:cNvPr id="5" name="Notes Placeholder 4"/>
          <p:cNvSpPr>
            <a:spLocks noGrp="1"/>
          </p:cNvSpPr>
          <p:nvPr>
            <p:ph type="body" sz="quarter" idx="3"/>
          </p:nvPr>
        </p:nvSpPr>
        <p:spPr>
          <a:xfrm>
            <a:off x="701040" y="4415798"/>
            <a:ext cx="5608320" cy="4183380"/>
          </a:xfrm>
          <a:prstGeom prst="rect">
            <a:avLst/>
          </a:prstGeom>
        </p:spPr>
        <p:txBody>
          <a:bodyPr vert="horz" lIns="94571" tIns="47284" rIns="94571" bIns="472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3"/>
            <a:ext cx="3037840" cy="464820"/>
          </a:xfrm>
          <a:prstGeom prst="rect">
            <a:avLst/>
          </a:prstGeom>
        </p:spPr>
        <p:txBody>
          <a:bodyPr vert="horz" lIns="94571" tIns="47284" rIns="94571" bIns="472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6" y="8829973"/>
            <a:ext cx="3037840" cy="464820"/>
          </a:xfrm>
          <a:prstGeom prst="rect">
            <a:avLst/>
          </a:prstGeom>
        </p:spPr>
        <p:txBody>
          <a:bodyPr vert="horz" lIns="94571" tIns="47284" rIns="94571" bIns="47284"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val="33956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3248FAA-A8DB-4FC8-BD34-0126A01E484B}" type="slidenum">
              <a:rPr lang="en-US" altLang="en-US" smtClean="0"/>
              <a:pPr/>
              <a:t>3</a:t>
            </a:fld>
            <a:endParaRPr lang="en-US" altLang="en-US"/>
          </a:p>
        </p:txBody>
      </p:sp>
    </p:spTree>
    <p:extLst>
      <p:ext uri="{BB962C8B-B14F-4D97-AF65-F5344CB8AC3E}">
        <p14:creationId xmlns:p14="http://schemas.microsoft.com/office/powerpoint/2010/main" val="177941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48FAA-A8DB-4FC8-BD34-0126A01E484B}" type="slidenum">
              <a:rPr lang="en-US" altLang="en-US" smtClean="0"/>
              <a:pPr/>
              <a:t>4</a:t>
            </a:fld>
            <a:endParaRPr lang="en-US" altLang="en-US"/>
          </a:p>
        </p:txBody>
      </p:sp>
    </p:spTree>
    <p:extLst>
      <p:ext uri="{BB962C8B-B14F-4D97-AF65-F5344CB8AC3E}">
        <p14:creationId xmlns:p14="http://schemas.microsoft.com/office/powerpoint/2010/main" val="419911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5</a:t>
            </a:fld>
            <a:endParaRPr lang="en-US" dirty="0"/>
          </a:p>
        </p:txBody>
      </p:sp>
    </p:spTree>
    <p:extLst>
      <p:ext uri="{BB962C8B-B14F-4D97-AF65-F5344CB8AC3E}">
        <p14:creationId xmlns:p14="http://schemas.microsoft.com/office/powerpoint/2010/main" val="747246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smtClean="0"/>
              <a:t>Insert title here</a:t>
            </a:r>
            <a:endParaRPr lang="en-US" dirty="0"/>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smtClean="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smtClean="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smtClean="0"/>
              <a:t>Insert subtitle here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95884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5927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764512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60799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75049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024878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29229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33324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10068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853508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userDrawn="1"/>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674718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1652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888606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070585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30766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94700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307437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6"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Arial"/>
            </a:endParaRPr>
          </a:p>
        </p:txBody>
      </p:sp>
      <p:sp>
        <p:nvSpPr>
          <p:cNvPr id="3" name="Rectangle 10"/>
          <p:cNvSpPr/>
          <p:nvPr userDrawn="1"/>
        </p:nvSpPr>
        <p:spPr>
          <a:xfrm>
            <a:off x="327026"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Arial"/>
            </a:endParaRP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dirty="0" smtClean="0"/>
              <a:t>Red Line Customer Capacity Update</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536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
        <p:nvSpPr>
          <p:cNvPr id="5" name="TextBox 6"/>
          <p:cNvSpPr txBox="1">
            <a:spLocks noChangeArrowheads="1"/>
          </p:cNvSpPr>
          <p:nvPr userDrawn="1"/>
        </p:nvSpPr>
        <p:spPr bwMode="auto">
          <a:xfrm>
            <a:off x="-183748" y="6642100"/>
            <a:ext cx="19597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600" dirty="0" smtClean="0"/>
              <a:t>Draft for Discussion &amp; Policy Purposes Only</a:t>
            </a:r>
          </a:p>
        </p:txBody>
      </p:sp>
    </p:spTree>
    <p:extLst>
      <p:ext uri="{BB962C8B-B14F-4D97-AF65-F5344CB8AC3E}">
        <p14:creationId xmlns:p14="http://schemas.microsoft.com/office/powerpoint/2010/main" val="42476417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2" y="1698958"/>
            <a:ext cx="3957219"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409705875"/>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hasCustomPrompt="1"/>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dirty="0" smtClean="0"/>
              <a:t>Green Line Service Improvements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2"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1" y="1023874"/>
            <a:ext cx="4284821" cy="5488940"/>
          </a:xfrm>
          <a:prstGeom prst="rect">
            <a:avLst/>
          </a:prstGeom>
        </p:spPr>
      </p:pic>
      <p:sp>
        <p:nvSpPr>
          <p:cNvPr id="12"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825"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3012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3" y="1812925"/>
            <a:ext cx="4449763" cy="5130800"/>
          </a:xfrm>
          <a:prstGeom prst="rect">
            <a:avLst/>
          </a:prstGeom>
        </p:spPr>
        <p:txBody>
          <a:bodyPr lIns="82048" tIns="41025" rIns="82048" bIns="41025"/>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lIns="82048" tIns="41025" rIns="82048" bIns="41025"/>
          <a:lstStyle/>
          <a:p>
            <a:fld id="{A7EB0778-A622-4CF1-9AB3-2DA7F91AC891}" type="datetime1">
              <a:rPr lang="en-US" smtClean="0">
                <a:solidFill>
                  <a:srgbClr val="000000"/>
                </a:solidFill>
              </a:rPr>
              <a:pPr/>
              <a:t>10/1/2018</a:t>
            </a:fld>
            <a:endParaRPr lang="en-US" dirty="0">
              <a:solidFill>
                <a:srgbClr val="000000"/>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82048" tIns="41025" rIns="82048" bIns="41025"/>
          <a:lstStyle/>
          <a:p>
            <a:endParaRPr lang="en-US" dirty="0">
              <a:solidFill>
                <a:srgbClr val="000000"/>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82048" tIns="41025" rIns="82048" bIns="41025"/>
          <a:lstStyle/>
          <a:p>
            <a:fld id="{1AB6784F-114F-4FA9-AB86-CE8F522A1CF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34777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731194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025139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18765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382464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326645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096522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20413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36053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09905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173956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85054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297508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506662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6381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288590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0803169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644834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433621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4495800" y="1023874"/>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998304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1"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9" y="6356352"/>
            <a:ext cx="1204912" cy="365125"/>
          </a:xfrm>
          <a:prstGeom prst="rect">
            <a:avLst/>
          </a:prstGeom>
        </p:spPr>
        <p:txBody>
          <a:bodyPr/>
          <a:lstStyle>
            <a:lvl1pPr>
              <a:defRPr/>
            </a:lvl1pPr>
          </a:lstStyle>
          <a:p>
            <a:pPr>
              <a:defRPr/>
            </a:pPr>
            <a:fld id="{37755137-DBAD-4141-B1FE-EBA0E054E8ED}" type="datetime4">
              <a:rPr lang="en-US" smtClean="0">
                <a:solidFill>
                  <a:srgbClr val="000000"/>
                </a:solidFill>
              </a:rPr>
              <a:pPr>
                <a:defRPr/>
              </a:pPr>
              <a:t>October 1, 2018</a:t>
            </a:fld>
            <a:endParaRPr lang="en-US" dirty="0">
              <a:solidFill>
                <a:srgbClr val="000000"/>
              </a:solidFill>
            </a:endParaRPr>
          </a:p>
        </p:txBody>
      </p:sp>
      <p:sp>
        <p:nvSpPr>
          <p:cNvPr id="4" name="Footer Placeholder 4"/>
          <p:cNvSpPr>
            <a:spLocks noGrp="1"/>
          </p:cNvSpPr>
          <p:nvPr>
            <p:ph type="ftr" sz="quarter" idx="15"/>
          </p:nvPr>
        </p:nvSpPr>
        <p:spPr>
          <a:xfrm>
            <a:off x="2971801" y="6356352"/>
            <a:ext cx="5616575" cy="365125"/>
          </a:xfrm>
          <a:prstGeom prst="rect">
            <a:avLst/>
          </a:prstGeom>
        </p:spPr>
        <p:txBody>
          <a:bodyPr/>
          <a:lstStyle>
            <a:lvl1pPr>
              <a:defRPr/>
            </a:lvl1pPr>
          </a:lstStyle>
          <a:p>
            <a:pPr>
              <a:defRPr/>
            </a:pPr>
            <a:r>
              <a:rPr lang="en-US" smtClean="0">
                <a:solidFill>
                  <a:srgbClr val="000000"/>
                </a:solidFill>
              </a:rPr>
              <a:t>|  Leading the Nation in Transportation Excellence  |  www.mbta.com</a:t>
            </a:r>
            <a:endParaRPr lang="en-US" dirty="0">
              <a:solidFill>
                <a:srgbClr val="000000"/>
              </a:solidFill>
            </a:endParaRPr>
          </a:p>
        </p:txBody>
      </p:sp>
      <p:sp>
        <p:nvSpPr>
          <p:cNvPr id="5" name="Slide Number Placeholder 5"/>
          <p:cNvSpPr>
            <a:spLocks noGrp="1"/>
          </p:cNvSpPr>
          <p:nvPr>
            <p:ph type="sldNum" sz="quarter" idx="16"/>
          </p:nvPr>
        </p:nvSpPr>
        <p:spPr>
          <a:xfrm>
            <a:off x="1401764" y="6356352"/>
            <a:ext cx="365125" cy="365125"/>
          </a:xfrm>
          <a:prstGeom prst="rect">
            <a:avLst/>
          </a:prstGeom>
        </p:spPr>
        <p:txBody>
          <a:bodyPr/>
          <a:lstStyle>
            <a:lvl1pPr>
              <a:defRPr/>
            </a:lvl1pPr>
          </a:lstStyle>
          <a:p>
            <a:pPr>
              <a:defRPr/>
            </a:pPr>
            <a:fld id="{DA62F94F-AB0A-4724-83C9-F502D41A0472}" type="slidenum">
              <a:rPr lang="en-US" smtClean="0">
                <a:solidFill>
                  <a:srgbClr val="000000"/>
                </a:solidFill>
              </a:rPr>
              <a:pPr>
                <a:defRPr/>
              </a:pPr>
              <a:t>‹#›</a:t>
            </a:fld>
            <a:endParaRPr lang="en-US" dirty="0">
              <a:solidFill>
                <a:srgbClr val="000000"/>
              </a:solidFill>
            </a:endParaRPr>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657255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750"/>
              </a:spcBef>
              <a:buClr>
                <a:schemeClr val="tx1"/>
              </a:buClr>
              <a:buFont typeface="Arial" pitchFamily="34" charset="0"/>
              <a:buNone/>
              <a:defRPr sz="900" b="0">
                <a:solidFill>
                  <a:schemeClr val="tx2"/>
                </a:solidFill>
                <a:latin typeface="+mj-lt"/>
                <a:cs typeface="Arial" pitchFamily="34" charset="0"/>
              </a:defRPr>
            </a:lvl1pPr>
            <a:lvl2pPr marL="300038" indent="-133350">
              <a:spcBef>
                <a:spcPts val="450"/>
              </a:spcBef>
              <a:buClr>
                <a:schemeClr val="tx1"/>
              </a:buClr>
              <a:buFont typeface="Arial" pitchFamily="34" charset="0"/>
              <a:buChar char="•"/>
              <a:defRPr sz="900">
                <a:solidFill>
                  <a:schemeClr val="tx2"/>
                </a:solidFill>
                <a:latin typeface="+mj-lt"/>
                <a:cs typeface="Arial" pitchFamily="34" charset="0"/>
              </a:defRPr>
            </a:lvl2pPr>
            <a:lvl3pPr marL="428625" indent="-128588">
              <a:spcBef>
                <a:spcPts val="450"/>
              </a:spcBef>
              <a:buClr>
                <a:schemeClr val="tx1"/>
              </a:buClr>
              <a:buFont typeface="Arial" pitchFamily="34" charset="0"/>
              <a:buChar char="›"/>
              <a:defRPr sz="900">
                <a:solidFill>
                  <a:schemeClr val="tx2"/>
                </a:solidFill>
                <a:latin typeface="+mj-lt"/>
                <a:cs typeface="Arial" pitchFamily="34" charset="0"/>
              </a:defRPr>
            </a:lvl3pPr>
            <a:lvl4pPr marL="557213" indent="-128588">
              <a:spcBef>
                <a:spcPts val="450"/>
              </a:spcBef>
              <a:buClr>
                <a:schemeClr val="tx1"/>
              </a:buClr>
              <a:buFont typeface="Arial" pitchFamily="34" charset="0"/>
              <a:buChar char="»"/>
              <a:defRPr sz="900">
                <a:solidFill>
                  <a:schemeClr val="tx2"/>
                </a:solidFill>
                <a:latin typeface="+mj-lt"/>
                <a:cs typeface="Arial" pitchFamily="34" charset="0"/>
              </a:defRPr>
            </a:lvl4pPr>
            <a:lvl5pPr marL="557213" indent="0">
              <a:spcBef>
                <a:spcPts val="450"/>
              </a:spcBef>
              <a:buClr>
                <a:schemeClr val="tx1"/>
              </a:buClr>
              <a:buFont typeface="Arial" pitchFamily="34" charset="0"/>
              <a:buNone/>
              <a:defRPr sz="9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62686" y="829056"/>
            <a:ext cx="7751547" cy="466344"/>
          </a:xfrm>
          <a:prstGeom prst="rect">
            <a:avLst/>
          </a:prstGeom>
        </p:spPr>
        <p:txBody>
          <a:bodyPr anchor="b" anchorCtr="0"/>
          <a:lstStyle>
            <a:lvl1pPr>
              <a:lnSpc>
                <a:spcPct val="100000"/>
              </a:lnSpc>
              <a:defRPr sz="1200" b="1">
                <a:solidFill>
                  <a:srgbClr val="00269E"/>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98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587A6FB5-55FC-41BB-96AD-B9854D824E40}" type="datetimeFigureOut">
              <a:rPr lang="en-US" smtClean="0">
                <a:solidFill>
                  <a:srgbClr val="000000"/>
                </a:solidFill>
              </a:rPr>
              <a:pPr/>
              <a:t>10/1/2018</a:t>
            </a:fld>
            <a:endParaRPr lang="en-US">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90C4686-4FF0-4B14-AA0A-2AC8D6F72CE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53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rt with Caption-1">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528816"/>
            <a:ext cx="1828800" cy="329184"/>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solidFill>
                <a:srgbClr val="000000"/>
              </a:solidFill>
            </a:endParaRPr>
          </a:p>
        </p:txBody>
      </p:sp>
      <p:sp>
        <p:nvSpPr>
          <p:cNvPr id="5" name="Slide Number Placeholder 4"/>
          <p:cNvSpPr>
            <a:spLocks noGrp="1"/>
          </p:cNvSpPr>
          <p:nvPr>
            <p:ph type="sldNum" sz="quarter" idx="12"/>
          </p:nvPr>
        </p:nvSpPr>
        <p:spPr>
          <a:xfrm>
            <a:off x="4038600" y="6528816"/>
            <a:ext cx="1066800" cy="329184"/>
          </a:xfrm>
          <a:prstGeom prst="rect">
            <a:avLst/>
          </a:prstGeom>
        </p:spPr>
        <p:txBody>
          <a:bodyPr/>
          <a:lstStyle/>
          <a:p>
            <a:fld id="{0CFEC368-1D7A-4F81-ABF6-AE0E36BAF64C}" type="slidenum">
              <a:rPr lang="en-US" smtClean="0">
                <a:solidFill>
                  <a:srgbClr val="000000"/>
                </a:solidFill>
              </a:rPr>
              <a:pPr/>
              <a:t>‹#›</a:t>
            </a:fld>
            <a:endParaRPr lang="en-US" dirty="0">
              <a:solidFill>
                <a:srgbClr val="000000"/>
              </a:solidFill>
            </a:endParaRPr>
          </a:p>
        </p:txBody>
      </p:sp>
      <p:sp>
        <p:nvSpPr>
          <p:cNvPr id="8" name="Chart Placeholder 7"/>
          <p:cNvSpPr>
            <a:spLocks noGrp="1"/>
          </p:cNvSpPr>
          <p:nvPr>
            <p:ph type="chart" sz="quarter" idx="17"/>
          </p:nvPr>
        </p:nvSpPr>
        <p:spPr>
          <a:xfrm>
            <a:off x="457200" y="1371600"/>
            <a:ext cx="8229600" cy="4038600"/>
          </a:xfrm>
          <a:prstGeom prst="rect">
            <a:avLst/>
          </a:prstGeom>
        </p:spPr>
        <p:txBody>
          <a:bodyPr/>
          <a:lstStyle/>
          <a:p>
            <a:r>
              <a:rPr lang="en-US" smtClean="0"/>
              <a:t>Click icon to add chart</a:t>
            </a:r>
            <a:endParaRPr lang="en-US"/>
          </a:p>
        </p:txBody>
      </p:sp>
      <p:sp>
        <p:nvSpPr>
          <p:cNvPr id="13" name="Text Placeholder 12"/>
          <p:cNvSpPr>
            <a:spLocks noGrp="1"/>
          </p:cNvSpPr>
          <p:nvPr>
            <p:ph type="body" sz="quarter" idx="18" hasCustomPrompt="1"/>
          </p:nvPr>
        </p:nvSpPr>
        <p:spPr>
          <a:xfrm>
            <a:off x="457200" y="5410200"/>
            <a:ext cx="8229600" cy="762000"/>
          </a:xfrm>
          <a:prstGeom prst="rect">
            <a:avLst/>
          </a:prstGeom>
        </p:spPr>
        <p:txBody>
          <a:bodyPr>
            <a:normAutofit/>
          </a:bodyPr>
          <a:lstStyle>
            <a:lvl1pPr>
              <a:buNone/>
              <a:defRPr sz="900"/>
            </a:lvl1pPr>
          </a:lstStyle>
          <a:p>
            <a:pPr lvl="0"/>
            <a:r>
              <a:rPr lang="en-US" dirty="0" smtClean="0"/>
              <a:t>Text</a:t>
            </a:r>
            <a:endParaRPr lang="en-US" dirty="0"/>
          </a:p>
        </p:txBody>
      </p:sp>
      <p:sp>
        <p:nvSpPr>
          <p:cNvPr id="11" name="Text Placeholder 10"/>
          <p:cNvSpPr>
            <a:spLocks noGrp="1"/>
          </p:cNvSpPr>
          <p:nvPr>
            <p:ph type="body" sz="quarter" idx="19" hasCustomPrompt="1"/>
          </p:nvPr>
        </p:nvSpPr>
        <p:spPr>
          <a:xfrm>
            <a:off x="457200" y="6172200"/>
            <a:ext cx="8229600" cy="304800"/>
          </a:xfrm>
          <a:prstGeom prst="rect">
            <a:avLst/>
          </a:prstGeom>
        </p:spPr>
        <p:txBody>
          <a:bodyPr>
            <a:normAutofit/>
          </a:bodyPr>
          <a:lstStyle>
            <a:lvl1pPr>
              <a:buNone/>
              <a:defRPr sz="900"/>
            </a:lvl1pPr>
          </a:lstStyle>
          <a:p>
            <a:r>
              <a:rPr lang="en-US" sz="900" dirty="0" smtClean="0">
                <a:solidFill>
                  <a:schemeClr val="tx1"/>
                </a:solidFill>
              </a:rPr>
              <a:t>Please put your source here</a:t>
            </a:r>
            <a:endParaRPr lang="en-US" sz="900" dirty="0">
              <a:solidFill>
                <a:schemeClr val="tx1"/>
              </a:solidFill>
            </a:endParaRPr>
          </a:p>
        </p:txBody>
      </p:sp>
    </p:spTree>
    <p:extLst>
      <p:ext uri="{BB962C8B-B14F-4D97-AF65-F5344CB8AC3E}">
        <p14:creationId xmlns:p14="http://schemas.microsoft.com/office/powerpoint/2010/main" val="600316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ptional bullets">
  <p:cSld name="Table; optional bullets">
    <p:spTree>
      <p:nvGrpSpPr>
        <p:cNvPr id="1" name="Shape 33"/>
        <p:cNvGrpSpPr/>
        <p:nvPr/>
      </p:nvGrpSpPr>
      <p:grpSpPr>
        <a:xfrm>
          <a:off x="0" y="0"/>
          <a:ext cx="0" cy="0"/>
          <a:chOff x="0" y="0"/>
          <a:chExt cx="0" cy="0"/>
        </a:xfrm>
      </p:grpSpPr>
      <p:cxnSp>
        <p:nvCxnSpPr>
          <p:cNvPr id="34" name="Shape 34"/>
          <p:cNvCxnSpPr/>
          <p:nvPr/>
        </p:nvCxnSpPr>
        <p:spPr>
          <a:xfrm>
            <a:off x="388625" y="554200"/>
            <a:ext cx="8333400" cy="0"/>
          </a:xfrm>
          <a:prstGeom prst="straightConnector1">
            <a:avLst/>
          </a:prstGeom>
          <a:noFill/>
          <a:ln w="38100" cap="flat" cmpd="sng">
            <a:solidFill>
              <a:schemeClr val="dk2"/>
            </a:solidFill>
            <a:prstDash val="solid"/>
            <a:round/>
            <a:headEnd type="none" w="sm" len="sm"/>
            <a:tailEnd type="none" w="sm" len="sm"/>
          </a:ln>
        </p:spPr>
      </p:cxnSp>
      <p:sp>
        <p:nvSpPr>
          <p:cNvPr id="35" name="Shape 35"/>
          <p:cNvSpPr txBox="1">
            <a:spLocks noGrp="1"/>
          </p:cNvSpPr>
          <p:nvPr>
            <p:ph type="title"/>
          </p:nvPr>
        </p:nvSpPr>
        <p:spPr>
          <a:xfrm>
            <a:off x="312425" y="724717"/>
            <a:ext cx="6321600" cy="847200"/>
          </a:xfrm>
          <a:prstGeom prst="rect">
            <a:avLst/>
          </a:prstGeom>
        </p:spPr>
        <p:txBody>
          <a:bodyPr spcFirstLastPara="1" wrap="square" lIns="91425" tIns="91425" rIns="91425" bIns="91425" anchor="t" anchorCtr="0"/>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a:latin typeface="Montserrat"/>
                <a:ea typeface="Montserrat"/>
                <a:cs typeface="Montserrat"/>
                <a:sym typeface="Montserrat"/>
              </a:defRPr>
            </a:lvl2pPr>
            <a:lvl3pPr lvl="2" rtl="0">
              <a:spcBef>
                <a:spcPts val="0"/>
              </a:spcBef>
              <a:spcAft>
                <a:spcPts val="0"/>
              </a:spcAft>
              <a:buSzPts val="3000"/>
              <a:buFont typeface="Montserrat"/>
              <a:buNone/>
              <a:defRPr>
                <a:latin typeface="Montserrat"/>
                <a:ea typeface="Montserrat"/>
                <a:cs typeface="Montserrat"/>
                <a:sym typeface="Montserrat"/>
              </a:defRPr>
            </a:lvl3pPr>
            <a:lvl4pPr lvl="3" rtl="0">
              <a:spcBef>
                <a:spcPts val="0"/>
              </a:spcBef>
              <a:spcAft>
                <a:spcPts val="0"/>
              </a:spcAft>
              <a:buSzPts val="3000"/>
              <a:buFont typeface="Montserrat"/>
              <a:buNone/>
              <a:defRPr>
                <a:latin typeface="Montserrat"/>
                <a:ea typeface="Montserrat"/>
                <a:cs typeface="Montserrat"/>
                <a:sym typeface="Montserrat"/>
              </a:defRPr>
            </a:lvl4pPr>
            <a:lvl5pPr lvl="4" rtl="0">
              <a:spcBef>
                <a:spcPts val="0"/>
              </a:spcBef>
              <a:spcAft>
                <a:spcPts val="0"/>
              </a:spcAft>
              <a:buSzPts val="3000"/>
              <a:buFont typeface="Montserrat"/>
              <a:buNone/>
              <a:defRPr>
                <a:latin typeface="Montserrat"/>
                <a:ea typeface="Montserrat"/>
                <a:cs typeface="Montserrat"/>
                <a:sym typeface="Montserrat"/>
              </a:defRPr>
            </a:lvl5pPr>
            <a:lvl6pPr lvl="5" rtl="0">
              <a:spcBef>
                <a:spcPts val="0"/>
              </a:spcBef>
              <a:spcAft>
                <a:spcPts val="0"/>
              </a:spcAft>
              <a:buSzPts val="3000"/>
              <a:buFont typeface="Montserrat"/>
              <a:buNone/>
              <a:defRPr>
                <a:latin typeface="Montserrat"/>
                <a:ea typeface="Montserrat"/>
                <a:cs typeface="Montserrat"/>
                <a:sym typeface="Montserrat"/>
              </a:defRPr>
            </a:lvl6pPr>
            <a:lvl7pPr lvl="6" rtl="0">
              <a:spcBef>
                <a:spcPts val="0"/>
              </a:spcBef>
              <a:spcAft>
                <a:spcPts val="0"/>
              </a:spcAft>
              <a:buSzPts val="3000"/>
              <a:buFont typeface="Montserrat"/>
              <a:buNone/>
              <a:defRPr>
                <a:latin typeface="Montserrat"/>
                <a:ea typeface="Montserrat"/>
                <a:cs typeface="Montserrat"/>
                <a:sym typeface="Montserrat"/>
              </a:defRPr>
            </a:lvl7pPr>
            <a:lvl8pPr lvl="7" rtl="0">
              <a:spcBef>
                <a:spcPts val="0"/>
              </a:spcBef>
              <a:spcAft>
                <a:spcPts val="0"/>
              </a:spcAft>
              <a:buSzPts val="3000"/>
              <a:buFont typeface="Montserrat"/>
              <a:buNone/>
              <a:defRPr>
                <a:latin typeface="Montserrat"/>
                <a:ea typeface="Montserrat"/>
                <a:cs typeface="Montserrat"/>
                <a:sym typeface="Montserrat"/>
              </a:defRPr>
            </a:lvl8pPr>
            <a:lvl9pPr lvl="8" rtl="0">
              <a:spcBef>
                <a:spcPts val="0"/>
              </a:spcBef>
              <a:spcAft>
                <a:spcPts val="0"/>
              </a:spcAft>
              <a:buSzPts val="3000"/>
              <a:buFont typeface="Montserrat"/>
              <a:buNone/>
              <a:defRPr>
                <a:latin typeface="Montserrat"/>
                <a:ea typeface="Montserrat"/>
                <a:cs typeface="Montserrat"/>
                <a:sym typeface="Montserrat"/>
              </a:defRPr>
            </a:lvl9pPr>
          </a:lstStyle>
          <a:p>
            <a:endParaRPr/>
          </a:p>
        </p:txBody>
      </p:sp>
      <p:sp>
        <p:nvSpPr>
          <p:cNvPr id="36" name="Shape 36"/>
          <p:cNvSpPr txBox="1">
            <a:spLocks noGrp="1"/>
          </p:cNvSpPr>
          <p:nvPr>
            <p:ph type="body" idx="1"/>
          </p:nvPr>
        </p:nvSpPr>
        <p:spPr>
          <a:xfrm>
            <a:off x="5620097" y="1539267"/>
            <a:ext cx="3071400" cy="4003200"/>
          </a:xfrm>
          <a:prstGeom prst="rect">
            <a:avLst/>
          </a:prstGeom>
        </p:spPr>
        <p:txBody>
          <a:bodyPr spcFirstLastPara="1" wrap="square" lIns="91425" tIns="91425" rIns="91425" bIns="91425" anchor="t" anchorCtr="0"/>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4245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44835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5943600" cy="64008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5"/>
            <a:ext cx="4449763" cy="5130800"/>
          </a:xfrm>
          <a:prstGeom prst="rect">
            <a:avLst/>
          </a:prstGeom>
        </p:spPr>
        <p:txBody>
          <a:bodyPr lIns="82048" tIns="41025" rIns="82048" bIns="4102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82048" tIns="41025" rIns="82048" bIns="41025"/>
          <a:lstStyle/>
          <a:p>
            <a:fld id="{A7EB0778-A622-4CF1-9AB3-2DA7F91AC891}" type="datetime1">
              <a:rPr lang="en-US" smtClean="0"/>
              <a:pPr/>
              <a:t>10/1/2018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lIns="82048" tIns="41025" rIns="82048" bIns="41025"/>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lIns="82048" tIns="41025" rIns="82048" bIns="41025"/>
          <a:lstStyle/>
          <a:p>
            <a:fld id="{1AB6784F-114F-4FA9-AB86-CE8F522A1CF3}" type="slidenum">
              <a:rPr lang="en-US" smtClean="0"/>
              <a:pPr/>
              <a:t>‹#›</a:t>
            </a:fld>
            <a:endParaRPr lang="en-US" dirty="0"/>
          </a:p>
        </p:txBody>
      </p:sp>
    </p:spTree>
    <p:extLst>
      <p:ext uri="{BB962C8B-B14F-4D97-AF65-F5344CB8AC3E}">
        <p14:creationId xmlns:p14="http://schemas.microsoft.com/office/powerpoint/2010/main" val="40741090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390426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085434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1766888" y="6356350"/>
            <a:ext cx="1204912" cy="365125"/>
          </a:xfrm>
          <a:prstGeom prst="rect">
            <a:avLst/>
          </a:prstGeom>
        </p:spPr>
        <p:txBody>
          <a:bodyPr/>
          <a:lstStyle>
            <a:lvl1pPr>
              <a:defRPr/>
            </a:lvl1pPr>
          </a:lstStyle>
          <a:p>
            <a:pPr>
              <a:defRPr/>
            </a:pPr>
            <a:fld id="{37755137-DBAD-4141-B1FE-EBA0E054E8ED}" type="datetime4">
              <a:rPr lang="en-US"/>
              <a:pPr>
                <a:defRPr/>
              </a:pPr>
              <a:t>October 1, 2018</a:t>
            </a:fld>
            <a:endParaRPr lang="en-US" dirty="0"/>
          </a:p>
        </p:txBody>
      </p:sp>
      <p:sp>
        <p:nvSpPr>
          <p:cNvPr id="4" name="Footer Placeholder 4"/>
          <p:cNvSpPr>
            <a:spLocks noGrp="1"/>
          </p:cNvSpPr>
          <p:nvPr>
            <p:ph type="ftr" sz="quarter" idx="15"/>
          </p:nvPr>
        </p:nvSpPr>
        <p:spPr>
          <a:xfrm>
            <a:off x="2971800" y="6356350"/>
            <a:ext cx="5616575" cy="365125"/>
          </a:xfrm>
          <a:prstGeom prst="rect">
            <a:avLst/>
          </a:prstGeom>
        </p:spPr>
        <p:txBody>
          <a:bodyPr/>
          <a:lstStyle>
            <a:lvl1pPr>
              <a:defRPr/>
            </a:lvl1pPr>
          </a:lstStyle>
          <a:p>
            <a:pPr>
              <a:defRPr/>
            </a:pPr>
            <a:r>
              <a:rPr lang="en-US" dirty="0"/>
              <a:t>|  Leading the Nation in Transportation Excellence  |  www.mbta.com</a:t>
            </a:r>
          </a:p>
        </p:txBody>
      </p:sp>
      <p:sp>
        <p:nvSpPr>
          <p:cNvPr id="5" name="Slide Number Placeholder 5"/>
          <p:cNvSpPr>
            <a:spLocks noGrp="1"/>
          </p:cNvSpPr>
          <p:nvPr>
            <p:ph type="sldNum" sz="quarter" idx="16"/>
          </p:nvPr>
        </p:nvSpPr>
        <p:spPr>
          <a:xfrm>
            <a:off x="1401763" y="6356350"/>
            <a:ext cx="365125" cy="365125"/>
          </a:xfrm>
          <a:prstGeom prst="rect">
            <a:avLst/>
          </a:prstGeom>
        </p:spPr>
        <p:txBody>
          <a:bodyPr/>
          <a:lstStyle>
            <a:lvl1pPr>
              <a:defRPr/>
            </a:lvl1pPr>
          </a:lstStyle>
          <a:p>
            <a:pPr>
              <a:defRPr/>
            </a:pPr>
            <a:fld id="{DA62F94F-AB0A-4724-83C9-F502D41A0472}" type="slidenum">
              <a:rPr lang="en-US"/>
              <a:pPr>
                <a:defRPr/>
              </a:pPr>
              <a:t>‹#›</a:t>
            </a:fld>
            <a:endParaRPr lang="en-US" dirty="0"/>
          </a:p>
        </p:txBody>
      </p:sp>
      <p:sp>
        <p:nvSpPr>
          <p:cNvPr id="2" name="Title 1"/>
          <p:cNvSpPr>
            <a:spLocks noGrp="1"/>
          </p:cNvSpPr>
          <p:nvPr>
            <p:ph type="title"/>
          </p:nvPr>
        </p:nvSpPr>
        <p:spPr>
          <a:xfrm>
            <a:off x="457200" y="137160"/>
            <a:ext cx="5943600" cy="82296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51371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1.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smtClean="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smtClean="0"/>
          </a:p>
        </p:txBody>
      </p:sp>
      <p:pic>
        <p:nvPicPr>
          <p:cNvPr id="1034" name="Picture 2" descr="File:MBTA.svg"/>
          <p:cNvPicPr>
            <a:picLocks noChangeAspect="1" noChangeArrowheads="1"/>
          </p:cNvPicPr>
          <p:nvPr/>
        </p:nvPicPr>
        <p:blipFill>
          <a:blip r:embed="rId28"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4" r:id="rId2"/>
    <p:sldLayoutId id="2147483662" r:id="rId3"/>
    <p:sldLayoutId id="2147483663" r:id="rId4"/>
    <p:sldLayoutId id="2147483673"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7676"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BE80981-3DA6-46C2-826D-0D8005ADC286}" type="slidenum">
              <a:rPr kumimoji="0" lang="en-US" altLang="en-US" sz="75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41" name="Content Placeholder 8"/>
          <p:cNvSpPr txBox="1">
            <a:spLocks/>
          </p:cNvSpPr>
          <p:nvPr/>
        </p:nvSpPr>
        <p:spPr>
          <a:xfrm>
            <a:off x="469901"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257175" marR="0" lvl="0" indent="-257175" algn="l" defTabSz="685800" rtl="0" eaLnBrk="1" fontAlgn="base" latinLnBrk="0" hangingPunct="1">
              <a:lnSpc>
                <a:spcPct val="100000"/>
              </a:lnSpc>
              <a:spcBef>
                <a:spcPts val="750"/>
              </a:spcBef>
              <a:spcAft>
                <a:spcPct val="0"/>
              </a:spcAft>
              <a:buClr>
                <a:srgbClr val="000000"/>
              </a:buClr>
              <a:buSzTx/>
              <a:buFont typeface="+mj-lt"/>
              <a:buAutoNum type="arabicPeriod"/>
              <a:tabLst/>
              <a:defRPr/>
            </a:pPr>
            <a:endParaRPr kumimoji="0" lang="en-US" sz="975"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pic>
        <p:nvPicPr>
          <p:cNvPr id="1034" name="Picture 2" descr="File:MBTA.svg"/>
          <p:cNvPicPr>
            <a:picLocks noChangeAspect="1" noChangeArrowheads="1"/>
          </p:cNvPicPr>
          <p:nvPr userDrawn="1"/>
        </p:nvPicPr>
        <p:blipFill>
          <a:blip r:embed="rId32" cstate="print"/>
          <a:srcRect/>
          <a:stretch>
            <a:fillRect/>
          </a:stretch>
        </p:blipFill>
        <p:spPr bwMode="auto">
          <a:xfrm>
            <a:off x="8177576" y="222250"/>
            <a:ext cx="552100" cy="711200"/>
          </a:xfrm>
          <a:prstGeom prst="rect">
            <a:avLst/>
          </a:prstGeom>
          <a:noFill/>
          <a:ln w="9525">
            <a:noFill/>
            <a:miter lim="800000"/>
            <a:headEnd/>
            <a:tailEnd/>
          </a:ln>
        </p:spPr>
      </p:pic>
    </p:spTree>
    <p:extLst>
      <p:ext uri="{BB962C8B-B14F-4D97-AF65-F5344CB8AC3E}">
        <p14:creationId xmlns:p14="http://schemas.microsoft.com/office/powerpoint/2010/main" val="37398327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1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100" b="1">
          <a:solidFill>
            <a:srgbClr val="0033CC"/>
          </a:solidFill>
          <a:latin typeface="Calibri" panose="020F0502020204030204" pitchFamily="34" charset="0"/>
          <a:cs typeface="Arial" charset="0"/>
        </a:defRPr>
      </a:lvl5pPr>
      <a:lvl6pPr marL="342900" algn="l" rtl="0" eaLnBrk="1" fontAlgn="base" hangingPunct="1">
        <a:spcBef>
          <a:spcPct val="0"/>
        </a:spcBef>
        <a:spcAft>
          <a:spcPct val="0"/>
        </a:spcAft>
        <a:defRPr sz="1800" b="1">
          <a:solidFill>
            <a:srgbClr val="0033CC"/>
          </a:solidFill>
          <a:latin typeface="Verdana" pitchFamily="34" charset="0"/>
          <a:cs typeface="Arial" charset="0"/>
        </a:defRPr>
      </a:lvl6pPr>
      <a:lvl7pPr marL="685800" algn="l" rtl="0" eaLnBrk="1" fontAlgn="base" hangingPunct="1">
        <a:spcBef>
          <a:spcPct val="0"/>
        </a:spcBef>
        <a:spcAft>
          <a:spcPct val="0"/>
        </a:spcAft>
        <a:defRPr sz="1800" b="1">
          <a:solidFill>
            <a:srgbClr val="0033CC"/>
          </a:solidFill>
          <a:latin typeface="Verdana" pitchFamily="34" charset="0"/>
          <a:cs typeface="Arial" charset="0"/>
        </a:defRPr>
      </a:lvl7pPr>
      <a:lvl8pPr marL="1028700" algn="l" rtl="0" eaLnBrk="1" fontAlgn="base" hangingPunct="1">
        <a:spcBef>
          <a:spcPct val="0"/>
        </a:spcBef>
        <a:spcAft>
          <a:spcPct val="0"/>
        </a:spcAft>
        <a:defRPr sz="1800" b="1">
          <a:solidFill>
            <a:srgbClr val="0033CC"/>
          </a:solidFill>
          <a:latin typeface="Verdana" pitchFamily="34" charset="0"/>
          <a:cs typeface="Arial" charset="0"/>
        </a:defRPr>
      </a:lvl8pPr>
      <a:lvl9pPr marL="1371600" algn="l" rtl="0" eaLnBrk="1" fontAlgn="base" hangingPunct="1">
        <a:spcBef>
          <a:spcPct val="0"/>
        </a:spcBef>
        <a:spcAft>
          <a:spcPct val="0"/>
        </a:spcAft>
        <a:defRPr sz="1800" b="1">
          <a:solidFill>
            <a:srgbClr val="0033CC"/>
          </a:solidFill>
          <a:latin typeface="Verdana" pitchFamily="34" charset="0"/>
          <a:cs typeface="Arial" charset="0"/>
        </a:defRPr>
      </a:lvl9pPr>
    </p:titleStyle>
    <p:bodyStyle>
      <a:lvl1pPr marL="171450" indent="-171450" algn="l" rtl="0" eaLnBrk="1" fontAlgn="base" hangingPunct="1">
        <a:spcBef>
          <a:spcPct val="100000"/>
        </a:spcBef>
        <a:spcAft>
          <a:spcPct val="0"/>
        </a:spcAft>
        <a:buClr>
          <a:srgbClr val="0033CC"/>
        </a:buClr>
        <a:buChar char="•"/>
        <a:defRPr sz="1800" b="1">
          <a:solidFill>
            <a:schemeClr val="tx1"/>
          </a:solidFill>
          <a:latin typeface="Calibri" panose="020F0502020204030204" pitchFamily="34" charset="0"/>
          <a:ea typeface="+mn-ea"/>
          <a:cs typeface="+mn-cs"/>
        </a:defRPr>
      </a:lvl1pPr>
      <a:lvl2pPr marL="432197" indent="-175022" algn="l" rtl="0" eaLnBrk="1" fontAlgn="base" hangingPunct="1">
        <a:spcBef>
          <a:spcPct val="20000"/>
        </a:spcBef>
        <a:spcAft>
          <a:spcPct val="0"/>
        </a:spcAft>
        <a:buClr>
          <a:srgbClr val="0033CC"/>
        </a:buClr>
        <a:buFont typeface="Arial" charset="0"/>
        <a:buChar char="–"/>
        <a:defRPr sz="1500">
          <a:solidFill>
            <a:schemeClr val="tx1"/>
          </a:solidFill>
          <a:latin typeface="Calibri" panose="020F0502020204030204" pitchFamily="34" charset="0"/>
          <a:cs typeface="+mn-cs"/>
        </a:defRPr>
      </a:lvl2pPr>
      <a:lvl3pPr marL="68580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3pPr>
      <a:lvl4pPr marL="946547" indent="-175022"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4pPr>
      <a:lvl5pPr marL="1200150" indent="-167879" algn="l" rtl="0" eaLnBrk="1" fontAlgn="base" hangingPunct="1">
        <a:spcBef>
          <a:spcPct val="20000"/>
        </a:spcBef>
        <a:spcAft>
          <a:spcPct val="0"/>
        </a:spcAft>
        <a:buClr>
          <a:srgbClr val="0033CC"/>
        </a:buClr>
        <a:buChar char="»"/>
        <a:defRPr sz="1500">
          <a:solidFill>
            <a:schemeClr val="tx1"/>
          </a:solidFill>
          <a:latin typeface="Calibri" panose="020F0502020204030204" pitchFamily="34" charset="0"/>
          <a:cs typeface="+mn-cs"/>
        </a:defRPr>
      </a:lvl5pPr>
      <a:lvl6pPr marL="1543050" indent="-167879" algn="l" rtl="0" eaLnBrk="1" fontAlgn="base" hangingPunct="1">
        <a:spcBef>
          <a:spcPct val="20000"/>
        </a:spcBef>
        <a:spcAft>
          <a:spcPct val="0"/>
        </a:spcAft>
        <a:buClr>
          <a:srgbClr val="0033CC"/>
        </a:buClr>
        <a:buChar char="»"/>
        <a:defRPr sz="1500">
          <a:solidFill>
            <a:schemeClr val="tx1"/>
          </a:solidFill>
          <a:latin typeface="+mn-lt"/>
          <a:cs typeface="+mn-cs"/>
        </a:defRPr>
      </a:lvl6pPr>
      <a:lvl7pPr marL="1885950" indent="-167879" algn="l" rtl="0" eaLnBrk="1" fontAlgn="base" hangingPunct="1">
        <a:spcBef>
          <a:spcPct val="20000"/>
        </a:spcBef>
        <a:spcAft>
          <a:spcPct val="0"/>
        </a:spcAft>
        <a:buClr>
          <a:srgbClr val="0033CC"/>
        </a:buClr>
        <a:buChar char="»"/>
        <a:defRPr sz="1500">
          <a:solidFill>
            <a:schemeClr val="tx1"/>
          </a:solidFill>
          <a:latin typeface="+mn-lt"/>
          <a:cs typeface="+mn-cs"/>
        </a:defRPr>
      </a:lvl7pPr>
      <a:lvl8pPr marL="2228850" indent="-167879" algn="l" rtl="0" eaLnBrk="1" fontAlgn="base" hangingPunct="1">
        <a:spcBef>
          <a:spcPct val="20000"/>
        </a:spcBef>
        <a:spcAft>
          <a:spcPct val="0"/>
        </a:spcAft>
        <a:buClr>
          <a:srgbClr val="0033CC"/>
        </a:buClr>
        <a:buChar char="»"/>
        <a:defRPr sz="1500">
          <a:solidFill>
            <a:schemeClr val="tx1"/>
          </a:solidFill>
          <a:latin typeface="+mn-lt"/>
          <a:cs typeface="+mn-cs"/>
        </a:defRPr>
      </a:lvl8pPr>
      <a:lvl9pPr marL="2571750" indent="-167879" algn="l" rtl="0" eaLnBrk="1" fontAlgn="base" hangingPunct="1">
        <a:spcBef>
          <a:spcPct val="20000"/>
        </a:spcBef>
        <a:spcAft>
          <a:spcPct val="0"/>
        </a:spcAft>
        <a:buClr>
          <a:srgbClr val="0033CC"/>
        </a:buClr>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3.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mbta.com/GreenLineD"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853" y="4181856"/>
            <a:ext cx="7751547" cy="466344"/>
          </a:xfrm>
        </p:spPr>
        <p:txBody>
          <a:bodyPr/>
          <a:lstStyle/>
          <a:p>
            <a:r>
              <a:rPr lang="en-US" b="0" dirty="0" smtClean="0">
                <a:solidFill>
                  <a:srgbClr val="002060"/>
                </a:solidFill>
              </a:rPr>
              <a:t>DGM </a:t>
            </a:r>
            <a:r>
              <a:rPr lang="en-US" b="0" dirty="0">
                <a:solidFill>
                  <a:srgbClr val="002060"/>
                </a:solidFill>
              </a:rPr>
              <a:t>R</a:t>
            </a:r>
            <a:r>
              <a:rPr lang="en-US" b="0" dirty="0" smtClean="0">
                <a:solidFill>
                  <a:srgbClr val="002060"/>
                </a:solidFill>
              </a:rPr>
              <a:t>emarks</a:t>
            </a:r>
            <a:endParaRPr lang="en-US" b="0" dirty="0">
              <a:solidFill>
                <a:srgbClr val="002060"/>
              </a:solidFill>
            </a:endParaRPr>
          </a:p>
        </p:txBody>
      </p:sp>
      <p:sp>
        <p:nvSpPr>
          <p:cNvPr id="3" name="Text Placeholder 2"/>
          <p:cNvSpPr>
            <a:spLocks noGrp="1"/>
          </p:cNvSpPr>
          <p:nvPr>
            <p:ph type="body" sz="quarter" idx="10"/>
          </p:nvPr>
        </p:nvSpPr>
        <p:spPr>
          <a:xfrm>
            <a:off x="1143000" y="5105400"/>
            <a:ext cx="3352800" cy="762000"/>
          </a:xfrm>
        </p:spPr>
        <p:txBody>
          <a:bodyPr/>
          <a:lstStyle/>
          <a:p>
            <a:r>
              <a:rPr lang="en-US" sz="2000" b="0" dirty="0" smtClean="0">
                <a:solidFill>
                  <a:srgbClr val="002060"/>
                </a:solidFill>
              </a:rPr>
              <a:t>October 1, 2018</a:t>
            </a:r>
            <a:endParaRPr lang="en-US" sz="2000" b="0" dirty="0">
              <a:solidFill>
                <a:srgbClr val="002060"/>
              </a:solidFill>
            </a:endParaRPr>
          </a:p>
        </p:txBody>
      </p:sp>
      <p:sp>
        <p:nvSpPr>
          <p:cNvPr id="4" name="Title 1"/>
          <p:cNvSpPr txBox="1">
            <a:spLocks/>
          </p:cNvSpPr>
          <p:nvPr/>
        </p:nvSpPr>
        <p:spPr>
          <a:xfrm>
            <a:off x="1143000" y="4639056"/>
            <a:ext cx="7751547" cy="466344"/>
          </a:xfrm>
          <a:prstGeom prst="rect">
            <a:avLst/>
          </a:prstGeom>
        </p:spPr>
        <p:txBody>
          <a:bodyPr anchor="b" anchorCtr="0"/>
          <a:lstStyle>
            <a:lvl1pPr algn="l" rtl="0" eaLnBrk="1" fontAlgn="base" hangingPunct="1">
              <a:lnSpc>
                <a:spcPct val="100000"/>
              </a:lnSpc>
              <a:spcBef>
                <a:spcPct val="0"/>
              </a:spcBef>
              <a:spcAft>
                <a:spcPct val="0"/>
              </a:spcAft>
              <a:defRPr sz="3200" b="1" baseline="0">
                <a:solidFill>
                  <a:srgbClr val="00269E"/>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400" b="0" kern="0" dirty="0" smtClean="0">
                <a:solidFill>
                  <a:schemeClr val="tx1"/>
                </a:solidFill>
              </a:rPr>
              <a:t>Fiscal &amp; Management Control Board</a:t>
            </a:r>
            <a:endParaRPr lang="en-US" sz="2400" b="0" kern="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676400"/>
            <a:ext cx="7810500" cy="1938992"/>
          </a:xfrm>
          <a:prstGeom prst="rect">
            <a:avLst/>
          </a:prstGeom>
        </p:spPr>
        <p:txBody>
          <a:bodyPr wrap="square">
            <a:spAutoFit/>
          </a:bodyPr>
          <a:lstStyle/>
          <a:p>
            <a:pPr marL="400050" lvl="1" indent="-285750">
              <a:buFont typeface="Arial" pitchFamily="34" charset="0"/>
              <a:buChar char="•"/>
              <a:tabLst>
                <a:tab pos="50800" algn="l"/>
                <a:tab pos="57150" algn="l"/>
              </a:tabLst>
            </a:pPr>
            <a:r>
              <a:rPr lang="en-US" dirty="0" smtClean="0">
                <a:latin typeface="Calibri" pitchFamily="34" charset="0"/>
              </a:rPr>
              <a:t>Train 083 (4:52 PM outbound to Greenbush) disabled at Quincy Center (single track)</a:t>
            </a:r>
          </a:p>
          <a:p>
            <a:pPr marL="400050" indent="-285750">
              <a:buFont typeface="Arial" pitchFamily="34" charset="0"/>
              <a:buChar char="•"/>
              <a:tabLst>
                <a:tab pos="50800" algn="l"/>
                <a:tab pos="57150" algn="l"/>
              </a:tabLst>
            </a:pPr>
            <a:r>
              <a:rPr lang="en-US" dirty="0" smtClean="0">
                <a:latin typeface="Calibri" pitchFamily="34" charset="0"/>
              </a:rPr>
              <a:t>Disabled train required coupling with another train.</a:t>
            </a:r>
          </a:p>
          <a:p>
            <a:pPr marL="400050" indent="-285750">
              <a:buFont typeface="Arial" pitchFamily="34" charset="0"/>
              <a:buChar char="•"/>
              <a:tabLst>
                <a:tab pos="50800" algn="l"/>
                <a:tab pos="57150" algn="l"/>
              </a:tabLst>
            </a:pPr>
            <a:r>
              <a:rPr lang="en-US" dirty="0" smtClean="0">
                <a:latin typeface="Calibri" pitchFamily="34" charset="0"/>
              </a:rPr>
              <a:t>Extensive delays due to this incident</a:t>
            </a:r>
          </a:p>
          <a:p>
            <a:pPr marL="400050" indent="-285750">
              <a:buFont typeface="Arial" pitchFamily="34" charset="0"/>
              <a:buChar char="•"/>
              <a:tabLst>
                <a:tab pos="50800" algn="l"/>
                <a:tab pos="57150" algn="l"/>
              </a:tabLst>
            </a:pPr>
            <a:r>
              <a:rPr lang="en-US" dirty="0" smtClean="0">
                <a:latin typeface="Calibri" pitchFamily="34" charset="0"/>
              </a:rPr>
              <a:t>Communication to the customer raised as an issue  </a:t>
            </a:r>
          </a:p>
          <a:p>
            <a:pPr marL="400050" indent="1588">
              <a:tabLst>
                <a:tab pos="50800" algn="l"/>
                <a:tab pos="57150" algn="l"/>
              </a:tabLst>
            </a:pPr>
            <a:endParaRPr lang="en-US" dirty="0" smtClean="0">
              <a:latin typeface="Calibri" pitchFamily="34" charset="0"/>
            </a:endParaRPr>
          </a:p>
          <a:p>
            <a:pPr marL="114300">
              <a:tabLst>
                <a:tab pos="50800" algn="l"/>
                <a:tab pos="57150" algn="l"/>
              </a:tabLst>
            </a:pPr>
            <a:endParaRPr lang="en-US" sz="1200" dirty="0" smtClean="0">
              <a:latin typeface="Calibri" pitchFamily="34" charset="0"/>
            </a:endParaRPr>
          </a:p>
        </p:txBody>
      </p:sp>
      <p:sp>
        <p:nvSpPr>
          <p:cNvPr id="3" name="TextBox 2"/>
          <p:cNvSpPr txBox="1"/>
          <p:nvPr/>
        </p:nvSpPr>
        <p:spPr>
          <a:xfrm>
            <a:off x="381000" y="890440"/>
            <a:ext cx="5705408" cy="369332"/>
          </a:xfrm>
          <a:prstGeom prst="rect">
            <a:avLst/>
          </a:prstGeom>
          <a:noFill/>
        </p:spPr>
        <p:txBody>
          <a:bodyPr wrap="none" rtlCol="0">
            <a:spAutoFit/>
          </a:bodyPr>
          <a:lstStyle/>
          <a:p>
            <a:pPr marL="342900" indent="-342900"/>
            <a:r>
              <a:rPr lang="en-US" b="1" dirty="0" smtClean="0">
                <a:solidFill>
                  <a:srgbClr val="002060"/>
                </a:solidFill>
                <a:latin typeface="+mj-lt"/>
              </a:rPr>
              <a:t>Old Colony Incident – September 25, 2018</a:t>
            </a:r>
          </a:p>
        </p:txBody>
      </p:sp>
      <p:sp>
        <p:nvSpPr>
          <p:cNvPr id="5" name="TextBox 4"/>
          <p:cNvSpPr txBox="1"/>
          <p:nvPr/>
        </p:nvSpPr>
        <p:spPr>
          <a:xfrm>
            <a:off x="381000" y="411718"/>
            <a:ext cx="1787669" cy="276999"/>
          </a:xfrm>
          <a:prstGeom prst="rect">
            <a:avLst/>
          </a:prstGeom>
          <a:noFill/>
        </p:spPr>
        <p:txBody>
          <a:bodyPr wrap="none" rtlCol="0">
            <a:spAutoFit/>
          </a:bodyPr>
          <a:lstStyle/>
          <a:p>
            <a:pPr marL="342900" indent="-342900"/>
            <a:r>
              <a:rPr lang="en-US" sz="1200" b="1" dirty="0" smtClean="0">
                <a:solidFill>
                  <a:srgbClr val="002060"/>
                </a:solidFill>
                <a:latin typeface="Arial" panose="020B0604020202020204" pitchFamily="34" charset="0"/>
                <a:cs typeface="Arial" panose="020B0604020202020204" pitchFamily="34" charset="0"/>
              </a:rPr>
              <a:t>DGM Remarks 10/1/18</a:t>
            </a:r>
          </a:p>
        </p:txBody>
      </p:sp>
      <p:pic>
        <p:nvPicPr>
          <p:cNvPr id="1026" name="Picture 2" descr="Image result for commuter rail train greenb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3276600"/>
            <a:ext cx="28575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3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9CEDB12-DCC0-47D8-9169-A8F7CB767742}"/>
              </a:ext>
            </a:extLst>
          </p:cNvPr>
          <p:cNvSpPr/>
          <p:nvPr/>
        </p:nvSpPr>
        <p:spPr>
          <a:xfrm>
            <a:off x="462685" y="1447145"/>
            <a:ext cx="4033115" cy="1834232"/>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lumMod val="85000"/>
                    <a:lumOff val="15000"/>
                  </a:schemeClr>
                </a:solidFill>
              </a:rPr>
              <a:t>SCOPE </a:t>
            </a:r>
          </a:p>
          <a:p>
            <a:pPr marL="285750" indent="-285750">
              <a:spcBef>
                <a:spcPts val="600"/>
              </a:spcBef>
              <a:buFont typeface="Arial" panose="020B0604020202020204" pitchFamily="34" charset="0"/>
              <a:buChar char="•"/>
            </a:pPr>
            <a:r>
              <a:rPr lang="en-US" sz="1600" dirty="0">
                <a:solidFill>
                  <a:schemeClr val="tx1">
                    <a:lumMod val="85000"/>
                    <a:lumOff val="15000"/>
                  </a:schemeClr>
                </a:solidFill>
              </a:rPr>
              <a:t>Between Beaconsfield and Riverside stations</a:t>
            </a:r>
          </a:p>
          <a:p>
            <a:pPr marL="285750" indent="-285750">
              <a:spcBef>
                <a:spcPts val="600"/>
              </a:spcBef>
              <a:buFont typeface="Arial" panose="020B0604020202020204" pitchFamily="34" charset="0"/>
              <a:buChar char="•"/>
            </a:pPr>
            <a:r>
              <a:rPr lang="en-US" sz="1600" dirty="0">
                <a:solidFill>
                  <a:schemeClr val="tx1">
                    <a:lumMod val="85000"/>
                    <a:lumOff val="15000"/>
                  </a:schemeClr>
                </a:solidFill>
              </a:rPr>
              <a:t>Replace 25,000 ft of track </a:t>
            </a:r>
          </a:p>
          <a:p>
            <a:pPr marL="285750" indent="-285750">
              <a:spcBef>
                <a:spcPts val="600"/>
              </a:spcBef>
              <a:buFont typeface="Arial" panose="020B0604020202020204" pitchFamily="34" charset="0"/>
              <a:buChar char="•"/>
            </a:pPr>
            <a:r>
              <a:rPr lang="en-US" sz="1600" dirty="0">
                <a:solidFill>
                  <a:schemeClr val="tx1">
                    <a:lumMod val="85000"/>
                    <a:lumOff val="15000"/>
                  </a:schemeClr>
                </a:solidFill>
              </a:rPr>
              <a:t>Replace 6.5 mi of signal infrastructure </a:t>
            </a:r>
          </a:p>
        </p:txBody>
      </p:sp>
      <p:sp>
        <p:nvSpPr>
          <p:cNvPr id="2" name="Content Placeholder 1">
            <a:extLst>
              <a:ext uri="{FF2B5EF4-FFF2-40B4-BE49-F238E27FC236}">
                <a16:creationId xmlns:a16="http://schemas.microsoft.com/office/drawing/2014/main" xmlns="" id="{9DDC3364-7C68-41AE-A0C1-61DDD55DF8D0}"/>
              </a:ext>
            </a:extLst>
          </p:cNvPr>
          <p:cNvSpPr>
            <a:spLocks noGrp="1"/>
          </p:cNvSpPr>
          <p:nvPr>
            <p:ph sz="quarter" idx="14"/>
          </p:nvPr>
        </p:nvSpPr>
        <p:spPr>
          <a:xfrm>
            <a:off x="4572000" y="1447144"/>
            <a:ext cx="4109315" cy="1834232"/>
          </a:xfrm>
        </p:spPr>
        <p:txBody>
          <a:bodyPr/>
          <a:lstStyle/>
          <a:p>
            <a:pPr>
              <a:spcBef>
                <a:spcPts val="0"/>
              </a:spcBef>
            </a:pPr>
            <a:r>
              <a:rPr lang="en-US" sz="1600" b="1" kern="1200" dirty="0">
                <a:solidFill>
                  <a:schemeClr val="tx1">
                    <a:lumMod val="85000"/>
                    <a:lumOff val="15000"/>
                  </a:schemeClr>
                </a:solidFill>
                <a:latin typeface="+mn-lt"/>
                <a:cs typeface="+mn-cs"/>
              </a:rPr>
              <a:t>SCHEDULE</a:t>
            </a:r>
            <a:endParaRPr lang="en-US" sz="1400" dirty="0"/>
          </a:p>
          <a:p>
            <a:pPr marL="285750" indent="-285750">
              <a:spcBef>
                <a:spcPts val="600"/>
              </a:spcBef>
              <a:buFont typeface="Arial" panose="020B0604020202020204" pitchFamily="34" charset="0"/>
              <a:buChar char="•"/>
            </a:pPr>
            <a:r>
              <a:rPr lang="en-US" sz="1600" dirty="0"/>
              <a:t>Construction starts </a:t>
            </a:r>
            <a:r>
              <a:rPr lang="en-US" sz="1600" b="1" dirty="0"/>
              <a:t>October 8th</a:t>
            </a:r>
          </a:p>
          <a:p>
            <a:pPr marL="285750" indent="-285750">
              <a:spcBef>
                <a:spcPts val="600"/>
              </a:spcBef>
              <a:buFont typeface="Arial" panose="020B0604020202020204" pitchFamily="34" charset="0"/>
              <a:buChar char="•"/>
            </a:pPr>
            <a:r>
              <a:rPr lang="en-US" sz="1600" dirty="0"/>
              <a:t>Duration Oct 2018 – Dec 2020</a:t>
            </a:r>
          </a:p>
          <a:p>
            <a:pPr marL="285750" indent="-285750">
              <a:spcBef>
                <a:spcPts val="600"/>
              </a:spcBef>
              <a:buFont typeface="Arial" panose="020B0604020202020204" pitchFamily="34" charset="0"/>
              <a:buChar char="•"/>
            </a:pPr>
            <a:r>
              <a:rPr lang="en-US" sz="1600" dirty="0"/>
              <a:t>Evening/Weekend Work</a:t>
            </a:r>
          </a:p>
          <a:p>
            <a:pPr marL="285750" indent="-285750">
              <a:spcBef>
                <a:spcPts val="600"/>
              </a:spcBef>
              <a:buFont typeface="Arial" panose="020B0604020202020204" pitchFamily="34" charset="0"/>
              <a:buChar char="•"/>
            </a:pPr>
            <a:r>
              <a:rPr lang="en-US" sz="1600" dirty="0"/>
              <a:t>Scheduled work is dependent on weather</a:t>
            </a:r>
          </a:p>
        </p:txBody>
      </p:sp>
      <p:sp>
        <p:nvSpPr>
          <p:cNvPr id="3" name="Title 2">
            <a:extLst>
              <a:ext uri="{FF2B5EF4-FFF2-40B4-BE49-F238E27FC236}">
                <a16:creationId xmlns:a16="http://schemas.microsoft.com/office/drawing/2014/main" xmlns="" id="{48B07E26-0914-4434-B032-78AED6F4B200}"/>
              </a:ext>
            </a:extLst>
          </p:cNvPr>
          <p:cNvSpPr>
            <a:spLocks noGrp="1"/>
          </p:cNvSpPr>
          <p:nvPr>
            <p:ph type="title"/>
          </p:nvPr>
        </p:nvSpPr>
        <p:spPr/>
        <p:txBody>
          <a:bodyPr/>
          <a:lstStyle/>
          <a:p>
            <a:r>
              <a:rPr lang="en-US" sz="2000" dirty="0">
                <a:solidFill>
                  <a:srgbClr val="00833E"/>
                </a:solidFill>
              </a:rPr>
              <a:t>Green Line D Track and Signal Replacement Project</a:t>
            </a:r>
          </a:p>
        </p:txBody>
      </p:sp>
      <p:cxnSp>
        <p:nvCxnSpPr>
          <p:cNvPr id="26" name="Straight Connector 25">
            <a:extLst>
              <a:ext uri="{FF2B5EF4-FFF2-40B4-BE49-F238E27FC236}">
                <a16:creationId xmlns:a16="http://schemas.microsoft.com/office/drawing/2014/main" xmlns="" id="{54A529C8-B26D-4D1D-8CA2-8AC40DB02E73}"/>
              </a:ext>
            </a:extLst>
          </p:cNvPr>
          <p:cNvCxnSpPr/>
          <p:nvPr/>
        </p:nvCxnSpPr>
        <p:spPr>
          <a:xfrm>
            <a:off x="462684" y="3429000"/>
            <a:ext cx="8218631" cy="0"/>
          </a:xfrm>
          <a:prstGeom prst="line">
            <a:avLst/>
          </a:prstGeom>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xmlns="" id="{BACCD4DB-1571-48DA-9BE7-E15D00346F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20" t="-1" r="6685" b="85775"/>
          <a:stretch/>
        </p:blipFill>
        <p:spPr>
          <a:xfrm>
            <a:off x="455379" y="3500170"/>
            <a:ext cx="2440221" cy="538430"/>
          </a:xfrm>
          <a:prstGeom prst="rect">
            <a:avLst/>
          </a:prstGeom>
          <a:ln>
            <a:solidFill>
              <a:schemeClr val="bg1"/>
            </a:solidFill>
          </a:ln>
        </p:spPr>
      </p:pic>
      <p:pic>
        <p:nvPicPr>
          <p:cNvPr id="10" name="Picture 9">
            <a:extLst>
              <a:ext uri="{FF2B5EF4-FFF2-40B4-BE49-F238E27FC236}">
                <a16:creationId xmlns:a16="http://schemas.microsoft.com/office/drawing/2014/main" xmlns="" id="{9B5FFF67-D748-4228-B113-E18D2E7FC468}"/>
              </a:ext>
            </a:extLst>
          </p:cNvPr>
          <p:cNvPicPr>
            <a:picLocks noChangeAspect="1"/>
          </p:cNvPicPr>
          <p:nvPr/>
        </p:nvPicPr>
        <p:blipFill rotWithShape="1">
          <a:blip r:embed="rId4">
            <a:extLst>
              <a:ext uri="{28A0092B-C50C-407E-A947-70E740481C1C}">
                <a14:useLocalDpi xmlns:a14="http://schemas.microsoft.com/office/drawing/2010/main" val="0"/>
              </a:ext>
            </a:extLst>
          </a:blip>
          <a:srcRect l="10722" t="38406" r="42350"/>
          <a:stretch/>
        </p:blipFill>
        <p:spPr>
          <a:xfrm>
            <a:off x="340947" y="3426052"/>
            <a:ext cx="4033116" cy="2974748"/>
          </a:xfrm>
          <a:prstGeom prst="rect">
            <a:avLst/>
          </a:prstGeom>
        </p:spPr>
      </p:pic>
      <p:sp>
        <p:nvSpPr>
          <p:cNvPr id="11" name="Content Placeholder 1">
            <a:extLst>
              <a:ext uri="{FF2B5EF4-FFF2-40B4-BE49-F238E27FC236}">
                <a16:creationId xmlns:a16="http://schemas.microsoft.com/office/drawing/2014/main" xmlns="" id="{B7C9175E-EDF6-4D88-9E8F-17BE20616FE4}"/>
              </a:ext>
            </a:extLst>
          </p:cNvPr>
          <p:cNvSpPr txBox="1">
            <a:spLocks/>
          </p:cNvSpPr>
          <p:nvPr/>
        </p:nvSpPr>
        <p:spPr>
          <a:xfrm>
            <a:off x="4572000" y="3685794"/>
            <a:ext cx="4419600" cy="2455264"/>
          </a:xfrm>
          <a:prstGeom prst="rect">
            <a:avLst/>
          </a:prstGeom>
        </p:spPr>
        <p:txBody>
          <a:bodyPr/>
          <a:lstStyle>
            <a:lvl1pPr marL="0" indent="0" algn="l" rtl="0" eaLnBrk="0" fontAlgn="base" hangingPunct="0">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0" fontAlgn="base" hangingPunct="0">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0" fontAlgn="base" hangingPunct="0">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0" fontAlgn="base" hangingPunct="0">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0" fontAlgn="base" hangingPunct="0">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spcBef>
                <a:spcPts val="0"/>
              </a:spcBef>
            </a:pPr>
            <a:r>
              <a:rPr lang="en-US" sz="1600" b="1" dirty="0">
                <a:solidFill>
                  <a:schemeClr val="tx1">
                    <a:lumMod val="85000"/>
                    <a:lumOff val="15000"/>
                  </a:schemeClr>
                </a:solidFill>
                <a:latin typeface="+mn-lt"/>
                <a:cs typeface="+mn-cs"/>
              </a:rPr>
              <a:t>COORDINATION </a:t>
            </a:r>
            <a:r>
              <a:rPr lang="en-US" sz="1600" i="1" dirty="0">
                <a:solidFill>
                  <a:schemeClr val="tx1">
                    <a:lumMod val="85000"/>
                    <a:lumOff val="15000"/>
                  </a:schemeClr>
                </a:solidFill>
                <a:latin typeface="+mn-lt"/>
                <a:cs typeface="+mn-cs"/>
              </a:rPr>
              <a:t>with concurrent work</a:t>
            </a:r>
          </a:p>
          <a:p>
            <a:pPr>
              <a:spcBef>
                <a:spcPts val="0"/>
              </a:spcBef>
            </a:pPr>
            <a:endParaRPr lang="en-US" sz="1600" i="1" dirty="0">
              <a:solidFill>
                <a:schemeClr val="tx1">
                  <a:lumMod val="85000"/>
                  <a:lumOff val="15000"/>
                </a:schemeClr>
              </a:solidFill>
              <a:latin typeface="+mn-lt"/>
              <a:cs typeface="+mn-cs"/>
            </a:endParaRPr>
          </a:p>
          <a:p>
            <a:pPr marL="285750" lvl="0" indent="-285750">
              <a:buFont typeface="Arial" panose="020B0604020202020204" pitchFamily="34" charset="0"/>
              <a:buChar char="•"/>
            </a:pPr>
            <a:r>
              <a:rPr lang="en-US" sz="1600" dirty="0"/>
              <a:t>The Fenway Portal Flood Protection Project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Ongoing Maintenance Work </a:t>
            </a:r>
            <a:r>
              <a:rPr lang="en-US" sz="1600" dirty="0">
                <a:solidFill>
                  <a:schemeClr val="bg2">
                    <a:lumMod val="50000"/>
                  </a:schemeClr>
                </a:solidFill>
                <a:latin typeface="+mn-lt"/>
              </a:rPr>
              <a:t>(between Beaconsfield and Kenmore Stations)</a:t>
            </a:r>
          </a:p>
        </p:txBody>
      </p:sp>
      <p:sp>
        <p:nvSpPr>
          <p:cNvPr id="12" name="TextBox 11"/>
          <p:cNvSpPr txBox="1"/>
          <p:nvPr/>
        </p:nvSpPr>
        <p:spPr>
          <a:xfrm>
            <a:off x="381000" y="411718"/>
            <a:ext cx="1787669" cy="276999"/>
          </a:xfrm>
          <a:prstGeom prst="rect">
            <a:avLst/>
          </a:prstGeom>
          <a:noFill/>
        </p:spPr>
        <p:txBody>
          <a:bodyPr wrap="none" rtlCol="0">
            <a:spAutoFit/>
          </a:bodyPr>
          <a:lstStyle/>
          <a:p>
            <a:pPr marL="342900" indent="-342900"/>
            <a:r>
              <a:rPr lang="en-US" sz="1200" b="1" dirty="0" smtClean="0">
                <a:solidFill>
                  <a:srgbClr val="002060"/>
                </a:solidFill>
                <a:latin typeface="Arial" panose="020B0604020202020204" pitchFamily="34" charset="0"/>
                <a:cs typeface="Arial" panose="020B0604020202020204" pitchFamily="34" charset="0"/>
              </a:rPr>
              <a:t>DGM Remarks 10/1/18</a:t>
            </a:r>
          </a:p>
        </p:txBody>
      </p:sp>
    </p:spTree>
    <p:extLst>
      <p:ext uri="{BB962C8B-B14F-4D97-AF65-F5344CB8AC3E}">
        <p14:creationId xmlns:p14="http://schemas.microsoft.com/office/powerpoint/2010/main" val="229356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B07E26-0914-4434-B032-78AED6F4B200}"/>
              </a:ext>
            </a:extLst>
          </p:cNvPr>
          <p:cNvSpPr>
            <a:spLocks noGrp="1"/>
          </p:cNvSpPr>
          <p:nvPr>
            <p:ph type="title"/>
          </p:nvPr>
        </p:nvSpPr>
        <p:spPr/>
        <p:txBody>
          <a:bodyPr/>
          <a:lstStyle/>
          <a:p>
            <a:r>
              <a:rPr lang="en-US" dirty="0">
                <a:solidFill>
                  <a:srgbClr val="00833E"/>
                </a:solidFill>
              </a:rPr>
              <a:t>Green Line D Track and Signal Replacement Project</a:t>
            </a:r>
          </a:p>
        </p:txBody>
      </p:sp>
      <p:sp>
        <p:nvSpPr>
          <p:cNvPr id="10" name="TextBox 9">
            <a:extLst>
              <a:ext uri="{FF2B5EF4-FFF2-40B4-BE49-F238E27FC236}">
                <a16:creationId xmlns:a16="http://schemas.microsoft.com/office/drawing/2014/main" xmlns="" id="{934C33A7-4719-4460-9C0C-8812E5B34412}"/>
              </a:ext>
            </a:extLst>
          </p:cNvPr>
          <p:cNvSpPr txBox="1"/>
          <p:nvPr/>
        </p:nvSpPr>
        <p:spPr>
          <a:xfrm>
            <a:off x="462684" y="2448543"/>
            <a:ext cx="2661516" cy="1359539"/>
          </a:xfrm>
          <a:prstGeom prst="rect">
            <a:avLst/>
          </a:prstGeom>
          <a:solidFill>
            <a:schemeClr val="bg1">
              <a:lumMod val="85000"/>
              <a:alpha val="80000"/>
            </a:schemeClr>
          </a:solidFill>
        </p:spPr>
        <p:txBody>
          <a:bodyPr wrap="square" rtlCol="0" anchor="ctr">
            <a:noAutofit/>
          </a:bodyPr>
          <a:lstStyle/>
          <a:p>
            <a:pPr algn="ctr">
              <a:spcBef>
                <a:spcPts val="0"/>
              </a:spcBef>
            </a:pPr>
            <a:r>
              <a:rPr lang="en-US" sz="1400" dirty="0">
                <a:solidFill>
                  <a:schemeClr val="tx1">
                    <a:lumMod val="85000"/>
                    <a:lumOff val="15000"/>
                  </a:schemeClr>
                </a:solidFill>
              </a:rPr>
              <a:t>Bring Track and signal to a </a:t>
            </a:r>
            <a:r>
              <a:rPr lang="en-US" sz="1400" b="1" dirty="0">
                <a:solidFill>
                  <a:schemeClr val="tx1">
                    <a:lumMod val="85000"/>
                    <a:lumOff val="15000"/>
                  </a:schemeClr>
                </a:solidFill>
              </a:rPr>
              <a:t>State of Good Repair</a:t>
            </a:r>
            <a:endParaRPr lang="en-US" sz="1400" dirty="0">
              <a:solidFill>
                <a:srgbClr val="FF0000"/>
              </a:solidFill>
            </a:endParaRPr>
          </a:p>
        </p:txBody>
      </p:sp>
      <p:sp>
        <p:nvSpPr>
          <p:cNvPr id="19" name="Rectangle 18">
            <a:extLst>
              <a:ext uri="{FF2B5EF4-FFF2-40B4-BE49-F238E27FC236}">
                <a16:creationId xmlns:a16="http://schemas.microsoft.com/office/drawing/2014/main" xmlns="" id="{A7BA2464-C9C4-4DFA-8DB3-F3C68C72359E}"/>
              </a:ext>
            </a:extLst>
          </p:cNvPr>
          <p:cNvSpPr/>
          <p:nvPr/>
        </p:nvSpPr>
        <p:spPr>
          <a:xfrm>
            <a:off x="462685" y="1358110"/>
            <a:ext cx="8300316" cy="508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BENEFITS</a:t>
            </a:r>
            <a:endParaRPr lang="en-US" sz="1400" b="1" dirty="0">
              <a:solidFill>
                <a:schemeClr val="tx1">
                  <a:lumMod val="75000"/>
                  <a:lumOff val="25000"/>
                </a:schemeClr>
              </a:solidFill>
            </a:endParaRPr>
          </a:p>
        </p:txBody>
      </p:sp>
      <p:cxnSp>
        <p:nvCxnSpPr>
          <p:cNvPr id="21" name="Straight Connector 20">
            <a:extLst>
              <a:ext uri="{FF2B5EF4-FFF2-40B4-BE49-F238E27FC236}">
                <a16:creationId xmlns:a16="http://schemas.microsoft.com/office/drawing/2014/main" xmlns="" id="{7E77D7CE-1887-4E08-953E-28D4DB1D3139}"/>
              </a:ext>
            </a:extLst>
          </p:cNvPr>
          <p:cNvCxnSpPr>
            <a:cxnSpLocks/>
          </p:cNvCxnSpPr>
          <p:nvPr/>
        </p:nvCxnSpPr>
        <p:spPr>
          <a:xfrm flipV="1">
            <a:off x="3200400" y="2448543"/>
            <a:ext cx="0" cy="1359540"/>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Straight Connector 22">
            <a:extLst>
              <a:ext uri="{FF2B5EF4-FFF2-40B4-BE49-F238E27FC236}">
                <a16:creationId xmlns:a16="http://schemas.microsoft.com/office/drawing/2014/main" xmlns="" id="{517DBFD9-3ABB-47C7-9380-B8D3DE7B39C0}"/>
              </a:ext>
            </a:extLst>
          </p:cNvPr>
          <p:cNvCxnSpPr>
            <a:cxnSpLocks/>
          </p:cNvCxnSpPr>
          <p:nvPr/>
        </p:nvCxnSpPr>
        <p:spPr>
          <a:xfrm flipV="1">
            <a:off x="6088072" y="2448543"/>
            <a:ext cx="0" cy="1359540"/>
          </a:xfrm>
          <a:prstGeom prst="line">
            <a:avLst/>
          </a:prstGeom>
        </p:spPr>
        <p:style>
          <a:lnRef idx="1">
            <a:schemeClr val="accent4"/>
          </a:lnRef>
          <a:fillRef idx="0">
            <a:schemeClr val="accent4"/>
          </a:fillRef>
          <a:effectRef idx="0">
            <a:schemeClr val="accent4"/>
          </a:effectRef>
          <a:fontRef idx="minor">
            <a:schemeClr val="tx1"/>
          </a:fontRef>
        </p:style>
      </p:cxnSp>
      <p:sp>
        <p:nvSpPr>
          <p:cNvPr id="24" name="TextBox 23">
            <a:extLst>
              <a:ext uri="{FF2B5EF4-FFF2-40B4-BE49-F238E27FC236}">
                <a16:creationId xmlns:a16="http://schemas.microsoft.com/office/drawing/2014/main" xmlns="" id="{3DE3C5CE-9F1A-423C-897F-A61AC99BE0EF}"/>
              </a:ext>
            </a:extLst>
          </p:cNvPr>
          <p:cNvSpPr txBox="1"/>
          <p:nvPr/>
        </p:nvSpPr>
        <p:spPr>
          <a:xfrm>
            <a:off x="3282162" y="2448543"/>
            <a:ext cx="2724149" cy="1359545"/>
          </a:xfrm>
          <a:prstGeom prst="rect">
            <a:avLst/>
          </a:prstGeom>
          <a:solidFill>
            <a:schemeClr val="bg1">
              <a:lumMod val="85000"/>
              <a:alpha val="60000"/>
            </a:schemeClr>
          </a:solidFill>
        </p:spPr>
        <p:txBody>
          <a:bodyPr wrap="square" rtlCol="0" anchor="ctr">
            <a:noAutofit/>
          </a:bodyPr>
          <a:lstStyle/>
          <a:p>
            <a:pPr algn="ctr">
              <a:spcBef>
                <a:spcPts val="0"/>
              </a:spcBef>
            </a:pPr>
            <a:r>
              <a:rPr lang="en-US" sz="1400" dirty="0">
                <a:solidFill>
                  <a:schemeClr val="tx1">
                    <a:lumMod val="85000"/>
                    <a:lumOff val="15000"/>
                  </a:schemeClr>
                </a:solidFill>
              </a:rPr>
              <a:t>Improve </a:t>
            </a:r>
            <a:r>
              <a:rPr lang="en-US" sz="1400" b="1" dirty="0">
                <a:solidFill>
                  <a:schemeClr val="tx1">
                    <a:lumMod val="85000"/>
                    <a:lumOff val="15000"/>
                  </a:schemeClr>
                </a:solidFill>
              </a:rPr>
              <a:t>reliability</a:t>
            </a:r>
            <a:r>
              <a:rPr lang="en-US" sz="1400" dirty="0">
                <a:solidFill>
                  <a:schemeClr val="tx1">
                    <a:lumMod val="85000"/>
                    <a:lumOff val="15000"/>
                  </a:schemeClr>
                </a:solidFill>
              </a:rPr>
              <a:t> and reduce delays</a:t>
            </a:r>
            <a:endParaRPr lang="en-US" sz="1400" b="1" dirty="0">
              <a:solidFill>
                <a:schemeClr val="tx1">
                  <a:lumMod val="85000"/>
                  <a:lumOff val="15000"/>
                </a:schemeClr>
              </a:solidFill>
            </a:endParaRPr>
          </a:p>
        </p:txBody>
      </p:sp>
      <p:sp>
        <p:nvSpPr>
          <p:cNvPr id="25" name="TextBox 24">
            <a:extLst>
              <a:ext uri="{FF2B5EF4-FFF2-40B4-BE49-F238E27FC236}">
                <a16:creationId xmlns:a16="http://schemas.microsoft.com/office/drawing/2014/main" xmlns="" id="{3D03E305-B50D-4AC6-A6A2-F55230B32135}"/>
              </a:ext>
            </a:extLst>
          </p:cNvPr>
          <p:cNvSpPr txBox="1"/>
          <p:nvPr/>
        </p:nvSpPr>
        <p:spPr>
          <a:xfrm>
            <a:off x="6169835" y="2465245"/>
            <a:ext cx="2593166" cy="1342844"/>
          </a:xfrm>
          <a:prstGeom prst="rect">
            <a:avLst/>
          </a:prstGeom>
          <a:solidFill>
            <a:schemeClr val="bg1">
              <a:lumMod val="85000"/>
              <a:alpha val="40000"/>
            </a:schemeClr>
          </a:solidFill>
        </p:spPr>
        <p:txBody>
          <a:bodyPr wrap="square" rtlCol="0" anchor="ctr">
            <a:noAutofit/>
          </a:bodyPr>
          <a:lstStyle/>
          <a:p>
            <a:pPr>
              <a:spcBef>
                <a:spcPts val="0"/>
              </a:spcBef>
            </a:pPr>
            <a:endParaRPr lang="en-US" sz="1400" b="1" dirty="0">
              <a:solidFill>
                <a:schemeClr val="tx1">
                  <a:lumMod val="85000"/>
                  <a:lumOff val="15000"/>
                </a:schemeClr>
              </a:solidFill>
            </a:endParaRPr>
          </a:p>
          <a:p>
            <a:pPr algn="ctr">
              <a:spcBef>
                <a:spcPts val="0"/>
              </a:spcBef>
            </a:pPr>
            <a:r>
              <a:rPr lang="en-US" sz="1400" b="1" dirty="0">
                <a:solidFill>
                  <a:schemeClr val="tx1">
                    <a:lumMod val="85000"/>
                    <a:lumOff val="15000"/>
                  </a:schemeClr>
                </a:solidFill>
              </a:rPr>
              <a:t>Eliminates existing </a:t>
            </a:r>
            <a:r>
              <a:rPr lang="en-US" sz="1400" dirty="0">
                <a:solidFill>
                  <a:schemeClr val="tx1">
                    <a:lumMod val="85000"/>
                    <a:lumOff val="15000"/>
                  </a:schemeClr>
                </a:solidFill>
              </a:rPr>
              <a:t>speed restrictions</a:t>
            </a:r>
            <a:endParaRPr lang="en-US" sz="1400" b="1" dirty="0">
              <a:solidFill>
                <a:schemeClr val="tx1">
                  <a:lumMod val="85000"/>
                  <a:lumOff val="15000"/>
                </a:schemeClr>
              </a:solidFill>
            </a:endParaRPr>
          </a:p>
        </p:txBody>
      </p:sp>
      <p:sp>
        <p:nvSpPr>
          <p:cNvPr id="28" name="TextBox 27">
            <a:extLst>
              <a:ext uri="{FF2B5EF4-FFF2-40B4-BE49-F238E27FC236}">
                <a16:creationId xmlns:a16="http://schemas.microsoft.com/office/drawing/2014/main" xmlns="" id="{97F7AAF6-1E99-4FBF-AC0D-D587FA7B272F}"/>
              </a:ext>
            </a:extLst>
          </p:cNvPr>
          <p:cNvSpPr txBox="1"/>
          <p:nvPr/>
        </p:nvSpPr>
        <p:spPr>
          <a:xfrm>
            <a:off x="430835" y="4521882"/>
            <a:ext cx="4114800" cy="1507062"/>
          </a:xfrm>
          <a:prstGeom prst="rect">
            <a:avLst/>
          </a:prstGeom>
          <a:solidFill>
            <a:srgbClr val="B2DE82"/>
          </a:solidFill>
        </p:spPr>
        <p:txBody>
          <a:bodyPr wrap="square" rtlCol="0" anchor="ctr">
            <a:noAutofit/>
          </a:bodyPr>
          <a:lstStyle/>
          <a:p>
            <a:pPr algn="ctr">
              <a:spcBef>
                <a:spcPts val="0"/>
              </a:spcBef>
            </a:pPr>
            <a:endParaRPr lang="en-US" sz="1400" b="1" dirty="0"/>
          </a:p>
          <a:p>
            <a:pPr algn="ctr">
              <a:spcBef>
                <a:spcPts val="0"/>
              </a:spcBef>
            </a:pPr>
            <a:endParaRPr lang="en-US" sz="1400" b="1" dirty="0"/>
          </a:p>
          <a:p>
            <a:pPr algn="ctr">
              <a:spcBef>
                <a:spcPts val="0"/>
              </a:spcBef>
            </a:pPr>
            <a:r>
              <a:rPr lang="en-US" sz="1400" dirty="0"/>
              <a:t>Overnight and weekend work</a:t>
            </a:r>
          </a:p>
          <a:p>
            <a:pPr algn="ctr">
              <a:spcBef>
                <a:spcPts val="0"/>
              </a:spcBef>
            </a:pPr>
            <a:r>
              <a:rPr lang="en-US" sz="1400" b="1" dirty="0"/>
              <a:t>reduces the construction schedule </a:t>
            </a:r>
            <a:r>
              <a:rPr lang="en-US" sz="1400" dirty="0"/>
              <a:t> minimizing </a:t>
            </a:r>
            <a:r>
              <a:rPr lang="en-US" sz="1400" dirty="0" smtClean="0"/>
              <a:t>disruption</a:t>
            </a:r>
            <a:endParaRPr lang="en-US" sz="1400" dirty="0"/>
          </a:p>
        </p:txBody>
      </p:sp>
      <p:cxnSp>
        <p:nvCxnSpPr>
          <p:cNvPr id="56" name="Straight Connector 55">
            <a:extLst>
              <a:ext uri="{FF2B5EF4-FFF2-40B4-BE49-F238E27FC236}">
                <a16:creationId xmlns:a16="http://schemas.microsoft.com/office/drawing/2014/main" xmlns="" id="{0C26652E-7BC8-4ED6-BAA8-B441CEEEB1D6}"/>
              </a:ext>
            </a:extLst>
          </p:cNvPr>
          <p:cNvCxnSpPr>
            <a:cxnSpLocks/>
          </p:cNvCxnSpPr>
          <p:nvPr/>
        </p:nvCxnSpPr>
        <p:spPr>
          <a:xfrm>
            <a:off x="462684" y="2448544"/>
            <a:ext cx="2661516" cy="0"/>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4E1EF96-A12B-4AC5-822D-201CBDCB2AEB}"/>
              </a:ext>
            </a:extLst>
          </p:cNvPr>
          <p:cNvCxnSpPr>
            <a:cxnSpLocks/>
          </p:cNvCxnSpPr>
          <p:nvPr/>
        </p:nvCxnSpPr>
        <p:spPr>
          <a:xfrm>
            <a:off x="3282162" y="2448544"/>
            <a:ext cx="2724149" cy="16701"/>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04D2D1F3-5EBD-4428-B765-46E5F57B8B9F}"/>
              </a:ext>
            </a:extLst>
          </p:cNvPr>
          <p:cNvCxnSpPr>
            <a:cxnSpLocks/>
          </p:cNvCxnSpPr>
          <p:nvPr/>
        </p:nvCxnSpPr>
        <p:spPr>
          <a:xfrm>
            <a:off x="6169833" y="2463183"/>
            <a:ext cx="2593168" cy="2062"/>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xmlns="" id="{B763C702-0FEE-497B-B1BF-6D53C7C53319}"/>
              </a:ext>
            </a:extLst>
          </p:cNvPr>
          <p:cNvGrpSpPr/>
          <p:nvPr/>
        </p:nvGrpSpPr>
        <p:grpSpPr>
          <a:xfrm>
            <a:off x="1488642" y="2116201"/>
            <a:ext cx="609600" cy="612648"/>
            <a:chOff x="1399494" y="4511539"/>
            <a:chExt cx="609600" cy="612648"/>
          </a:xfrm>
        </p:grpSpPr>
        <p:sp>
          <p:nvSpPr>
            <p:cNvPr id="38" name="Oval 37">
              <a:extLst>
                <a:ext uri="{FF2B5EF4-FFF2-40B4-BE49-F238E27FC236}">
                  <a16:creationId xmlns:a16="http://schemas.microsoft.com/office/drawing/2014/main" xmlns="" id="{FBB522C6-B871-4AE4-98D2-24214F52EC8C}"/>
                </a:ext>
              </a:extLst>
            </p:cNvPr>
            <p:cNvSpPr/>
            <p:nvPr/>
          </p:nvSpPr>
          <p:spPr>
            <a:xfrm>
              <a:off x="1399494" y="4511539"/>
              <a:ext cx="609600" cy="612648"/>
            </a:xfrm>
            <a:prstGeom prst="ellipse">
              <a:avLst/>
            </a:prstGeom>
            <a:solidFill>
              <a:schemeClr val="bg1"/>
            </a:solidFill>
            <a:ln>
              <a:solidFill>
                <a:srgbClr val="008000"/>
              </a:solidFill>
            </a:ln>
            <a:effectLst>
              <a:innerShdw blurRad="1143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Checkmark">
              <a:extLst>
                <a:ext uri="{FF2B5EF4-FFF2-40B4-BE49-F238E27FC236}">
                  <a16:creationId xmlns:a16="http://schemas.microsoft.com/office/drawing/2014/main" xmlns="" id="{2BCE86A3-43A3-4E9C-A28D-679BFFB2C5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45" y="4605138"/>
              <a:ext cx="423298" cy="423298"/>
            </a:xfrm>
            <a:prstGeom prst="rect">
              <a:avLst/>
            </a:prstGeom>
          </p:spPr>
        </p:pic>
      </p:grpSp>
      <p:grpSp>
        <p:nvGrpSpPr>
          <p:cNvPr id="53" name="Group 52">
            <a:extLst>
              <a:ext uri="{FF2B5EF4-FFF2-40B4-BE49-F238E27FC236}">
                <a16:creationId xmlns:a16="http://schemas.microsoft.com/office/drawing/2014/main" xmlns="" id="{F7F800E5-04B6-48C2-9D08-14855CFF4ACE}"/>
              </a:ext>
            </a:extLst>
          </p:cNvPr>
          <p:cNvGrpSpPr/>
          <p:nvPr/>
        </p:nvGrpSpPr>
        <p:grpSpPr>
          <a:xfrm>
            <a:off x="7161617" y="2186885"/>
            <a:ext cx="609600" cy="609600"/>
            <a:chOff x="3282162" y="5354086"/>
            <a:chExt cx="609600" cy="609600"/>
          </a:xfrm>
        </p:grpSpPr>
        <p:sp>
          <p:nvSpPr>
            <p:cNvPr id="50" name="Oval 49">
              <a:extLst>
                <a:ext uri="{FF2B5EF4-FFF2-40B4-BE49-F238E27FC236}">
                  <a16:creationId xmlns:a16="http://schemas.microsoft.com/office/drawing/2014/main" xmlns="" id="{04FA8C2E-BD57-4E15-BF13-C6367F3E5FB5}"/>
                </a:ext>
              </a:extLst>
            </p:cNvPr>
            <p:cNvSpPr/>
            <p:nvPr/>
          </p:nvSpPr>
          <p:spPr>
            <a:xfrm>
              <a:off x="3282162" y="5354086"/>
              <a:ext cx="609600" cy="609600"/>
            </a:xfrm>
            <a:prstGeom prst="ellipse">
              <a:avLst/>
            </a:prstGeom>
            <a:solidFill>
              <a:schemeClr val="bg1"/>
            </a:solidFill>
            <a:ln>
              <a:solidFill>
                <a:srgbClr val="008000"/>
              </a:solidFill>
            </a:ln>
            <a:effectLst>
              <a:innerShdw blurRad="1143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Gauge">
              <a:extLst>
                <a:ext uri="{FF2B5EF4-FFF2-40B4-BE49-F238E27FC236}">
                  <a16:creationId xmlns:a16="http://schemas.microsoft.com/office/drawing/2014/main" xmlns="" id="{F1FCA256-739B-472B-A0B0-92D9E78DE7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52170" y="5354086"/>
              <a:ext cx="469583" cy="469583"/>
            </a:xfrm>
            <a:prstGeom prst="rect">
              <a:avLst/>
            </a:prstGeom>
          </p:spPr>
        </p:pic>
      </p:grpSp>
      <p:sp>
        <p:nvSpPr>
          <p:cNvPr id="45" name="Oval 44">
            <a:extLst>
              <a:ext uri="{FF2B5EF4-FFF2-40B4-BE49-F238E27FC236}">
                <a16:creationId xmlns:a16="http://schemas.microsoft.com/office/drawing/2014/main" xmlns="" id="{D3336878-720A-47F7-988F-7B8187DD21B2}"/>
              </a:ext>
            </a:extLst>
          </p:cNvPr>
          <p:cNvSpPr/>
          <p:nvPr/>
        </p:nvSpPr>
        <p:spPr>
          <a:xfrm>
            <a:off x="4339436" y="2159414"/>
            <a:ext cx="609600" cy="609600"/>
          </a:xfrm>
          <a:prstGeom prst="ellipse">
            <a:avLst/>
          </a:prstGeom>
          <a:solidFill>
            <a:schemeClr val="bg1"/>
          </a:solidFill>
          <a:ln>
            <a:solidFill>
              <a:srgbClr val="008000"/>
            </a:solidFill>
          </a:ln>
          <a:effectLst>
            <a:innerShdw blurRad="1143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xmlns="" id="{C5BDCD81-C998-4AE0-98C6-BA0B4ECC9558}"/>
              </a:ext>
            </a:extLst>
          </p:cNvPr>
          <p:cNvSpPr/>
          <p:nvPr/>
        </p:nvSpPr>
        <p:spPr>
          <a:xfrm>
            <a:off x="4540613" y="2288444"/>
            <a:ext cx="205924" cy="343207"/>
          </a:xfrm>
          <a:custGeom>
            <a:avLst/>
            <a:gdLst>
              <a:gd name="connsiteX0" fmla="*/ 180844 w 205924"/>
              <a:gd name="connsiteY0" fmla="*/ 172264 h 343206"/>
              <a:gd name="connsiteX1" fmla="*/ 172264 w 205924"/>
              <a:gd name="connsiteY1" fmla="*/ 180844 h 343206"/>
              <a:gd name="connsiteX2" fmla="*/ 34981 w 205924"/>
              <a:gd name="connsiteY2" fmla="*/ 180844 h 343206"/>
              <a:gd name="connsiteX3" fmla="*/ 26401 w 205924"/>
              <a:gd name="connsiteY3" fmla="*/ 172264 h 343206"/>
              <a:gd name="connsiteX4" fmla="*/ 26401 w 205924"/>
              <a:gd name="connsiteY4" fmla="*/ 86462 h 343206"/>
              <a:gd name="connsiteX5" fmla="*/ 43561 w 205924"/>
              <a:gd name="connsiteY5" fmla="*/ 69302 h 343206"/>
              <a:gd name="connsiteX6" fmla="*/ 77882 w 205924"/>
              <a:gd name="connsiteY6" fmla="*/ 69302 h 343206"/>
              <a:gd name="connsiteX7" fmla="*/ 86462 w 205924"/>
              <a:gd name="connsiteY7" fmla="*/ 60722 h 343206"/>
              <a:gd name="connsiteX8" fmla="*/ 120783 w 205924"/>
              <a:gd name="connsiteY8" fmla="*/ 60722 h 343206"/>
              <a:gd name="connsiteX9" fmla="*/ 129363 w 205924"/>
              <a:gd name="connsiteY9" fmla="*/ 69302 h 343206"/>
              <a:gd name="connsiteX10" fmla="*/ 163684 w 205924"/>
              <a:gd name="connsiteY10" fmla="*/ 69302 h 343206"/>
              <a:gd name="connsiteX11" fmla="*/ 180844 w 205924"/>
              <a:gd name="connsiteY11" fmla="*/ 86462 h 343206"/>
              <a:gd name="connsiteX12" fmla="*/ 180844 w 205924"/>
              <a:gd name="connsiteY12" fmla="*/ 172264 h 343206"/>
              <a:gd name="connsiteX13" fmla="*/ 167974 w 205924"/>
              <a:gd name="connsiteY13" fmla="*/ 275226 h 343206"/>
              <a:gd name="connsiteX14" fmla="*/ 155104 w 205924"/>
              <a:gd name="connsiteY14" fmla="*/ 262356 h 343206"/>
              <a:gd name="connsiteX15" fmla="*/ 167974 w 205924"/>
              <a:gd name="connsiteY15" fmla="*/ 249485 h 343206"/>
              <a:gd name="connsiteX16" fmla="*/ 180844 w 205924"/>
              <a:gd name="connsiteY16" fmla="*/ 262356 h 343206"/>
              <a:gd name="connsiteX17" fmla="*/ 167974 w 205924"/>
              <a:gd name="connsiteY17" fmla="*/ 275226 h 343206"/>
              <a:gd name="connsiteX18" fmla="*/ 39271 w 205924"/>
              <a:gd name="connsiteY18" fmla="*/ 275226 h 343206"/>
              <a:gd name="connsiteX19" fmla="*/ 26401 w 205924"/>
              <a:gd name="connsiteY19" fmla="*/ 262356 h 343206"/>
              <a:gd name="connsiteX20" fmla="*/ 39271 w 205924"/>
              <a:gd name="connsiteY20" fmla="*/ 249485 h 343206"/>
              <a:gd name="connsiteX21" fmla="*/ 52142 w 205924"/>
              <a:gd name="connsiteY21" fmla="*/ 262356 h 343206"/>
              <a:gd name="connsiteX22" fmla="*/ 39271 w 205924"/>
              <a:gd name="connsiteY22" fmla="*/ 275226 h 343206"/>
              <a:gd name="connsiteX23" fmla="*/ 172264 w 205924"/>
              <a:gd name="connsiteY23" fmla="*/ 43561 h 343206"/>
              <a:gd name="connsiteX24" fmla="*/ 112203 w 205924"/>
              <a:gd name="connsiteY24" fmla="*/ 43561 h 343206"/>
              <a:gd name="connsiteX25" fmla="*/ 112203 w 205924"/>
              <a:gd name="connsiteY25" fmla="*/ 17821 h 343206"/>
              <a:gd name="connsiteX26" fmla="*/ 155104 w 205924"/>
              <a:gd name="connsiteY26" fmla="*/ 17821 h 343206"/>
              <a:gd name="connsiteX27" fmla="*/ 155104 w 205924"/>
              <a:gd name="connsiteY27" fmla="*/ 661 h 343206"/>
              <a:gd name="connsiteX28" fmla="*/ 52142 w 205924"/>
              <a:gd name="connsiteY28" fmla="*/ 661 h 343206"/>
              <a:gd name="connsiteX29" fmla="*/ 52142 w 205924"/>
              <a:gd name="connsiteY29" fmla="*/ 17821 h 343206"/>
              <a:gd name="connsiteX30" fmla="*/ 95042 w 205924"/>
              <a:gd name="connsiteY30" fmla="*/ 17821 h 343206"/>
              <a:gd name="connsiteX31" fmla="*/ 95042 w 205924"/>
              <a:gd name="connsiteY31" fmla="*/ 43561 h 343206"/>
              <a:gd name="connsiteX32" fmla="*/ 34981 w 205924"/>
              <a:gd name="connsiteY32" fmla="*/ 43561 h 343206"/>
              <a:gd name="connsiteX33" fmla="*/ 661 w 205924"/>
              <a:gd name="connsiteY33" fmla="*/ 77882 h 343206"/>
              <a:gd name="connsiteX34" fmla="*/ 661 w 205924"/>
              <a:gd name="connsiteY34" fmla="*/ 275226 h 343206"/>
              <a:gd name="connsiteX35" fmla="*/ 26401 w 205924"/>
              <a:gd name="connsiteY35" fmla="*/ 300966 h 343206"/>
              <a:gd name="connsiteX36" fmla="*/ 30262 w 205924"/>
              <a:gd name="connsiteY36" fmla="*/ 300966 h 343206"/>
              <a:gd name="connsiteX37" fmla="*/ 10957 w 205924"/>
              <a:gd name="connsiteY37" fmla="*/ 343867 h 343206"/>
              <a:gd name="connsiteX38" fmla="*/ 29833 w 205924"/>
              <a:gd name="connsiteY38" fmla="*/ 343867 h 343206"/>
              <a:gd name="connsiteX39" fmla="*/ 49139 w 205924"/>
              <a:gd name="connsiteY39" fmla="*/ 300966 h 343206"/>
              <a:gd name="connsiteX40" fmla="*/ 158107 w 205924"/>
              <a:gd name="connsiteY40" fmla="*/ 300966 h 343206"/>
              <a:gd name="connsiteX41" fmla="*/ 177412 w 205924"/>
              <a:gd name="connsiteY41" fmla="*/ 343867 h 343206"/>
              <a:gd name="connsiteX42" fmla="*/ 196288 w 205924"/>
              <a:gd name="connsiteY42" fmla="*/ 343867 h 343206"/>
              <a:gd name="connsiteX43" fmla="*/ 176983 w 205924"/>
              <a:gd name="connsiteY43" fmla="*/ 300966 h 343206"/>
              <a:gd name="connsiteX44" fmla="*/ 180844 w 205924"/>
              <a:gd name="connsiteY44" fmla="*/ 300966 h 343206"/>
              <a:gd name="connsiteX45" fmla="*/ 206585 w 205924"/>
              <a:gd name="connsiteY45" fmla="*/ 275226 h 343206"/>
              <a:gd name="connsiteX46" fmla="*/ 206585 w 205924"/>
              <a:gd name="connsiteY46" fmla="*/ 77882 h 343206"/>
              <a:gd name="connsiteX47" fmla="*/ 172264 w 205924"/>
              <a:gd name="connsiteY47" fmla="*/ 43561 h 34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5924" h="343206">
                <a:moveTo>
                  <a:pt x="180844" y="172264"/>
                </a:moveTo>
                <a:cubicBezTo>
                  <a:pt x="180844" y="176983"/>
                  <a:pt x="176983" y="180844"/>
                  <a:pt x="172264" y="180844"/>
                </a:cubicBezTo>
                <a:lnTo>
                  <a:pt x="34981" y="180844"/>
                </a:lnTo>
                <a:cubicBezTo>
                  <a:pt x="30262" y="180844"/>
                  <a:pt x="26401" y="176983"/>
                  <a:pt x="26401" y="172264"/>
                </a:cubicBezTo>
                <a:lnTo>
                  <a:pt x="26401" y="86462"/>
                </a:lnTo>
                <a:cubicBezTo>
                  <a:pt x="26401" y="77024"/>
                  <a:pt x="34123" y="69302"/>
                  <a:pt x="43561" y="69302"/>
                </a:cubicBezTo>
                <a:lnTo>
                  <a:pt x="77882" y="69302"/>
                </a:lnTo>
                <a:cubicBezTo>
                  <a:pt x="77882" y="64583"/>
                  <a:pt x="81743" y="60722"/>
                  <a:pt x="86462" y="60722"/>
                </a:cubicBezTo>
                <a:lnTo>
                  <a:pt x="120783" y="60722"/>
                </a:lnTo>
                <a:cubicBezTo>
                  <a:pt x="125502" y="60722"/>
                  <a:pt x="129363" y="64583"/>
                  <a:pt x="129363" y="69302"/>
                </a:cubicBezTo>
                <a:lnTo>
                  <a:pt x="163684" y="69302"/>
                </a:lnTo>
                <a:cubicBezTo>
                  <a:pt x="173122" y="69302"/>
                  <a:pt x="180844" y="77024"/>
                  <a:pt x="180844" y="86462"/>
                </a:cubicBezTo>
                <a:lnTo>
                  <a:pt x="180844" y="172264"/>
                </a:lnTo>
                <a:close/>
                <a:moveTo>
                  <a:pt x="167974" y="275226"/>
                </a:moveTo>
                <a:cubicBezTo>
                  <a:pt x="160681" y="275226"/>
                  <a:pt x="155104" y="269649"/>
                  <a:pt x="155104" y="262356"/>
                </a:cubicBezTo>
                <a:cubicBezTo>
                  <a:pt x="155104" y="255063"/>
                  <a:pt x="160681" y="249485"/>
                  <a:pt x="167974" y="249485"/>
                </a:cubicBezTo>
                <a:cubicBezTo>
                  <a:pt x="175267" y="249485"/>
                  <a:pt x="180844" y="255063"/>
                  <a:pt x="180844" y="262356"/>
                </a:cubicBezTo>
                <a:cubicBezTo>
                  <a:pt x="180844" y="269649"/>
                  <a:pt x="175267" y="275226"/>
                  <a:pt x="167974" y="275226"/>
                </a:cubicBezTo>
                <a:close/>
                <a:moveTo>
                  <a:pt x="39271" y="275226"/>
                </a:moveTo>
                <a:cubicBezTo>
                  <a:pt x="31978" y="275226"/>
                  <a:pt x="26401" y="269649"/>
                  <a:pt x="26401" y="262356"/>
                </a:cubicBezTo>
                <a:cubicBezTo>
                  <a:pt x="26401" y="255063"/>
                  <a:pt x="31978" y="249485"/>
                  <a:pt x="39271" y="249485"/>
                </a:cubicBezTo>
                <a:cubicBezTo>
                  <a:pt x="46565" y="249485"/>
                  <a:pt x="52142" y="255063"/>
                  <a:pt x="52142" y="262356"/>
                </a:cubicBezTo>
                <a:cubicBezTo>
                  <a:pt x="52142" y="269649"/>
                  <a:pt x="46565" y="275226"/>
                  <a:pt x="39271" y="275226"/>
                </a:cubicBezTo>
                <a:close/>
                <a:moveTo>
                  <a:pt x="172264" y="43561"/>
                </a:moveTo>
                <a:lnTo>
                  <a:pt x="112203" y="43561"/>
                </a:lnTo>
                <a:lnTo>
                  <a:pt x="112203" y="17821"/>
                </a:lnTo>
                <a:lnTo>
                  <a:pt x="155104" y="17821"/>
                </a:lnTo>
                <a:lnTo>
                  <a:pt x="155104" y="661"/>
                </a:lnTo>
                <a:lnTo>
                  <a:pt x="52142" y="661"/>
                </a:lnTo>
                <a:lnTo>
                  <a:pt x="52142" y="17821"/>
                </a:lnTo>
                <a:lnTo>
                  <a:pt x="95042" y="17821"/>
                </a:lnTo>
                <a:lnTo>
                  <a:pt x="95042" y="43561"/>
                </a:lnTo>
                <a:lnTo>
                  <a:pt x="34981" y="43561"/>
                </a:lnTo>
                <a:cubicBezTo>
                  <a:pt x="16105" y="43561"/>
                  <a:pt x="661" y="59006"/>
                  <a:pt x="661" y="77882"/>
                </a:cubicBezTo>
                <a:lnTo>
                  <a:pt x="661" y="275226"/>
                </a:lnTo>
                <a:cubicBezTo>
                  <a:pt x="661" y="289383"/>
                  <a:pt x="12244" y="300966"/>
                  <a:pt x="26401" y="300966"/>
                </a:cubicBezTo>
                <a:lnTo>
                  <a:pt x="30262" y="300966"/>
                </a:lnTo>
                <a:lnTo>
                  <a:pt x="10957" y="343867"/>
                </a:lnTo>
                <a:lnTo>
                  <a:pt x="29833" y="343867"/>
                </a:lnTo>
                <a:lnTo>
                  <a:pt x="49139" y="300966"/>
                </a:lnTo>
                <a:lnTo>
                  <a:pt x="158107" y="300966"/>
                </a:lnTo>
                <a:lnTo>
                  <a:pt x="177412" y="343867"/>
                </a:lnTo>
                <a:lnTo>
                  <a:pt x="196288" y="343867"/>
                </a:lnTo>
                <a:lnTo>
                  <a:pt x="176983" y="300966"/>
                </a:lnTo>
                <a:lnTo>
                  <a:pt x="180844" y="300966"/>
                </a:lnTo>
                <a:cubicBezTo>
                  <a:pt x="195001" y="300966"/>
                  <a:pt x="206585" y="289383"/>
                  <a:pt x="206585" y="275226"/>
                </a:cubicBezTo>
                <a:lnTo>
                  <a:pt x="206585" y="77882"/>
                </a:lnTo>
                <a:cubicBezTo>
                  <a:pt x="206585" y="59006"/>
                  <a:pt x="191140" y="43561"/>
                  <a:pt x="172264" y="43561"/>
                </a:cubicBezTo>
                <a:close/>
              </a:path>
            </a:pathLst>
          </a:custGeom>
          <a:solidFill>
            <a:srgbClr val="00833E"/>
          </a:solidFill>
          <a:ln w="1956" cap="flat">
            <a:solidFill>
              <a:srgbClr val="008000"/>
            </a:solidFill>
            <a:prstDash val="solid"/>
            <a:miter/>
          </a:ln>
        </p:spPr>
        <p:txBody>
          <a:bodyPr rtlCol="0" anchor="ctr"/>
          <a:lstStyle/>
          <a:p>
            <a:endParaRPr lang="en-US" dirty="0"/>
          </a:p>
        </p:txBody>
      </p:sp>
      <p:cxnSp>
        <p:nvCxnSpPr>
          <p:cNvPr id="70" name="Straight Connector 69">
            <a:extLst>
              <a:ext uri="{FF2B5EF4-FFF2-40B4-BE49-F238E27FC236}">
                <a16:creationId xmlns:a16="http://schemas.microsoft.com/office/drawing/2014/main" xmlns="" id="{CB64178D-4183-40A5-B934-F056A6598C7B}"/>
              </a:ext>
            </a:extLst>
          </p:cNvPr>
          <p:cNvCxnSpPr>
            <a:cxnSpLocks/>
          </p:cNvCxnSpPr>
          <p:nvPr/>
        </p:nvCxnSpPr>
        <p:spPr>
          <a:xfrm>
            <a:off x="430835" y="4505177"/>
            <a:ext cx="4114800" cy="0"/>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xmlns="" id="{FF093F4E-A08C-446A-AB0A-D319243B15C1}"/>
              </a:ext>
            </a:extLst>
          </p:cNvPr>
          <p:cNvSpPr/>
          <p:nvPr/>
        </p:nvSpPr>
        <p:spPr>
          <a:xfrm>
            <a:off x="2031035" y="4081193"/>
            <a:ext cx="914400" cy="918972"/>
          </a:xfrm>
          <a:prstGeom prst="ellipse">
            <a:avLst/>
          </a:prstGeom>
          <a:solidFill>
            <a:schemeClr val="bg1"/>
          </a:solidFill>
          <a:ln>
            <a:solidFill>
              <a:srgbClr val="008000"/>
            </a:solidFill>
          </a:ln>
          <a:effectLst>
            <a:innerShdw blurRad="1143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descr="Hourglass">
            <a:extLst>
              <a:ext uri="{FF2B5EF4-FFF2-40B4-BE49-F238E27FC236}">
                <a16:creationId xmlns:a16="http://schemas.microsoft.com/office/drawing/2014/main" xmlns="" id="{DA016E70-CDCE-4C78-8EEF-F10C8390A92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92447" y="4204847"/>
            <a:ext cx="591577" cy="591577"/>
          </a:xfrm>
          <a:prstGeom prst="rect">
            <a:avLst/>
          </a:prstGeom>
        </p:spPr>
      </p:pic>
      <p:sp>
        <p:nvSpPr>
          <p:cNvPr id="78" name="TextBox 77">
            <a:extLst>
              <a:ext uri="{FF2B5EF4-FFF2-40B4-BE49-F238E27FC236}">
                <a16:creationId xmlns:a16="http://schemas.microsoft.com/office/drawing/2014/main" xmlns="" id="{EA8CF210-416A-4200-82A2-F71086C62438}"/>
              </a:ext>
            </a:extLst>
          </p:cNvPr>
          <p:cNvSpPr txBox="1"/>
          <p:nvPr/>
        </p:nvSpPr>
        <p:spPr>
          <a:xfrm>
            <a:off x="4648200" y="4521882"/>
            <a:ext cx="4114800" cy="1507062"/>
          </a:xfrm>
          <a:prstGeom prst="rect">
            <a:avLst/>
          </a:prstGeom>
          <a:solidFill>
            <a:srgbClr val="B2DE82"/>
          </a:solidFill>
        </p:spPr>
        <p:txBody>
          <a:bodyPr wrap="square" rtlCol="0" anchor="ctr">
            <a:noAutofit/>
          </a:bodyPr>
          <a:lstStyle/>
          <a:p>
            <a:pPr algn="ctr">
              <a:spcBef>
                <a:spcPts val="0"/>
              </a:spcBef>
            </a:pPr>
            <a:endParaRPr lang="en-US" sz="1400" b="1" dirty="0"/>
          </a:p>
          <a:p>
            <a:pPr algn="ctr">
              <a:spcBef>
                <a:spcPts val="0"/>
              </a:spcBef>
            </a:pPr>
            <a:endParaRPr lang="en-US" sz="1400" b="1" dirty="0"/>
          </a:p>
          <a:p>
            <a:pPr algn="ctr">
              <a:spcBef>
                <a:spcPts val="0"/>
              </a:spcBef>
            </a:pPr>
            <a:r>
              <a:rPr lang="en-US" sz="1400" dirty="0"/>
              <a:t>Overnight and weekend work </a:t>
            </a:r>
            <a:r>
              <a:rPr lang="en-US" sz="1400" b="1" dirty="0"/>
              <a:t>reduces cost </a:t>
            </a:r>
            <a:r>
              <a:rPr lang="en-US" sz="1400" dirty="0"/>
              <a:t>and saves taxpayers </a:t>
            </a:r>
            <a:r>
              <a:rPr lang="en-US" sz="1400" dirty="0" smtClean="0"/>
              <a:t>money</a:t>
            </a:r>
            <a:endParaRPr lang="en-US" sz="1400" dirty="0"/>
          </a:p>
        </p:txBody>
      </p:sp>
      <p:cxnSp>
        <p:nvCxnSpPr>
          <p:cNvPr id="83" name="Straight Connector 82">
            <a:extLst>
              <a:ext uri="{FF2B5EF4-FFF2-40B4-BE49-F238E27FC236}">
                <a16:creationId xmlns:a16="http://schemas.microsoft.com/office/drawing/2014/main" xmlns="" id="{D6784166-8572-415D-B0B1-CF2758B32920}"/>
              </a:ext>
            </a:extLst>
          </p:cNvPr>
          <p:cNvCxnSpPr>
            <a:cxnSpLocks/>
          </p:cNvCxnSpPr>
          <p:nvPr/>
        </p:nvCxnSpPr>
        <p:spPr>
          <a:xfrm>
            <a:off x="4648200" y="4505177"/>
            <a:ext cx="4114800" cy="0"/>
          </a:xfrm>
          <a:prstGeom prst="line">
            <a:avLst/>
          </a:prstGeom>
          <a:ln w="41275">
            <a:solidFill>
              <a:srgbClr val="008000"/>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xmlns="" id="{42B9A89D-420D-48E8-9B2F-061C25B5852B}"/>
              </a:ext>
            </a:extLst>
          </p:cNvPr>
          <p:cNvSpPr/>
          <p:nvPr/>
        </p:nvSpPr>
        <p:spPr>
          <a:xfrm>
            <a:off x="6248400" y="4081193"/>
            <a:ext cx="914400" cy="918972"/>
          </a:xfrm>
          <a:prstGeom prst="ellipse">
            <a:avLst/>
          </a:prstGeom>
          <a:solidFill>
            <a:schemeClr val="bg1"/>
          </a:solidFill>
          <a:ln>
            <a:solidFill>
              <a:srgbClr val="008000"/>
            </a:solidFill>
          </a:ln>
          <a:effectLst>
            <a:innerShdw blurRad="1143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Graphic 76" descr="Piggy Bank">
            <a:extLst>
              <a:ext uri="{FF2B5EF4-FFF2-40B4-BE49-F238E27FC236}">
                <a16:creationId xmlns:a16="http://schemas.microsoft.com/office/drawing/2014/main" xmlns="" id="{65DA4233-F394-4D0B-9E92-62FE07E01DD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50966" y="4204847"/>
            <a:ext cx="709269" cy="709269"/>
          </a:xfrm>
          <a:prstGeom prst="rect">
            <a:avLst/>
          </a:prstGeom>
        </p:spPr>
      </p:pic>
      <p:sp>
        <p:nvSpPr>
          <p:cNvPr id="30" name="TextBox 29"/>
          <p:cNvSpPr txBox="1"/>
          <p:nvPr/>
        </p:nvSpPr>
        <p:spPr>
          <a:xfrm>
            <a:off x="381000" y="411718"/>
            <a:ext cx="1787669" cy="276999"/>
          </a:xfrm>
          <a:prstGeom prst="rect">
            <a:avLst/>
          </a:prstGeom>
          <a:noFill/>
        </p:spPr>
        <p:txBody>
          <a:bodyPr wrap="none" rtlCol="0">
            <a:spAutoFit/>
          </a:bodyPr>
          <a:lstStyle/>
          <a:p>
            <a:pPr marL="342900" indent="-342900"/>
            <a:r>
              <a:rPr lang="en-US" sz="1200" b="1" dirty="0" smtClean="0">
                <a:solidFill>
                  <a:srgbClr val="002060"/>
                </a:solidFill>
                <a:latin typeface="Arial" panose="020B0604020202020204" pitchFamily="34" charset="0"/>
                <a:cs typeface="Arial" panose="020B0604020202020204" pitchFamily="34" charset="0"/>
              </a:rPr>
              <a:t>DGM Remarks 10/1/18</a:t>
            </a:r>
          </a:p>
        </p:txBody>
      </p:sp>
    </p:spTree>
    <p:extLst>
      <p:ext uri="{BB962C8B-B14F-4D97-AF65-F5344CB8AC3E}">
        <p14:creationId xmlns:p14="http://schemas.microsoft.com/office/powerpoint/2010/main" val="412502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281647" y="2702212"/>
            <a:ext cx="8549745" cy="3816889"/>
          </a:xfrm>
          <a:prstGeom prst="rect">
            <a:avLst/>
          </a:prstGeom>
        </p:spPr>
      </p:pic>
      <p:sp>
        <p:nvSpPr>
          <p:cNvPr id="12291" name="Title 2"/>
          <p:cNvSpPr>
            <a:spLocks noGrp="1"/>
          </p:cNvSpPr>
          <p:nvPr>
            <p:ph type="title"/>
          </p:nvPr>
        </p:nvSpPr>
        <p:spPr bwMode="auto">
          <a:xfrm>
            <a:off x="461963" y="904875"/>
            <a:ext cx="7751762" cy="39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2000" dirty="0">
                <a:solidFill>
                  <a:srgbClr val="00833E"/>
                </a:solidFill>
              </a:rPr>
              <a:t>Bus Diversions By Zone</a:t>
            </a:r>
          </a:p>
        </p:txBody>
      </p:sp>
      <mc:AlternateContent xmlns:mc="http://schemas.openxmlformats.org/markup-compatibility/2006" xmlns:p14="http://schemas.microsoft.com/office/powerpoint/2010/main">
        <mc:Choice Requires="p14">
          <p:contentPart p14:bwMode="auto" r:id="rId4">
            <p14:nvContentPartPr>
              <p14:cNvPr id="12290" name="Ink 12289"/>
              <p14:cNvContentPartPr/>
              <p14:nvPr/>
            </p14:nvContentPartPr>
            <p14:xfrm>
              <a:off x="2365999" y="6715368"/>
              <a:ext cx="240" cy="240"/>
            </p14:xfrm>
          </p:contentPart>
        </mc:Choice>
        <mc:Fallback xmlns="">
          <p:pic>
            <p:nvPicPr>
              <p:cNvPr id="12290" name="Ink 12289"/>
              <p:cNvPicPr/>
              <p:nvPr/>
            </p:nvPicPr>
            <p:blipFill>
              <a:blip r:embed="rId5"/>
              <a:stretch>
                <a:fillRect/>
              </a:stretch>
            </p:blipFill>
            <p:spPr>
              <a:xfrm>
                <a:off x="2358079" y="6707448"/>
                <a:ext cx="16080" cy="1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93" name="Ink 12292"/>
              <p14:cNvContentPartPr/>
              <p14:nvPr/>
            </p14:nvContentPartPr>
            <p14:xfrm>
              <a:off x="-1093601" y="2577048"/>
              <a:ext cx="240" cy="240"/>
            </p14:xfrm>
          </p:contentPart>
        </mc:Choice>
        <mc:Fallback xmlns="">
          <p:pic>
            <p:nvPicPr>
              <p:cNvPr id="12293" name="Ink 12292"/>
              <p:cNvPicPr/>
              <p:nvPr/>
            </p:nvPicPr>
            <p:blipFill>
              <a:blip r:embed="rId5"/>
              <a:stretch>
                <a:fillRect/>
              </a:stretch>
            </p:blipFill>
            <p:spPr>
              <a:xfrm>
                <a:off x="-1101521" y="2569128"/>
                <a:ext cx="16080" cy="16080"/>
              </a:xfrm>
              <a:prstGeom prst="rect">
                <a:avLst/>
              </a:prstGeom>
            </p:spPr>
          </p:pic>
        </mc:Fallback>
      </mc:AlternateContent>
      <p:cxnSp>
        <p:nvCxnSpPr>
          <p:cNvPr id="9" name="Straight Connector 8"/>
          <p:cNvCxnSpPr/>
          <p:nvPr/>
        </p:nvCxnSpPr>
        <p:spPr>
          <a:xfrm flipH="1">
            <a:off x="726689" y="4530151"/>
            <a:ext cx="457200" cy="5011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Content Placeholder 1">
            <a:extLst>
              <a:ext uri="{FF2B5EF4-FFF2-40B4-BE49-F238E27FC236}">
                <a16:creationId xmlns:a16="http://schemas.microsoft.com/office/drawing/2014/main" xmlns="" id="{0BBB4D28-807A-45AB-B03C-F704ABDE42A2}"/>
              </a:ext>
            </a:extLst>
          </p:cNvPr>
          <p:cNvSpPr txBox="1">
            <a:spLocks/>
          </p:cNvSpPr>
          <p:nvPr/>
        </p:nvSpPr>
        <p:spPr>
          <a:xfrm>
            <a:off x="406362" y="1383920"/>
            <a:ext cx="8300316" cy="967514"/>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285750" indent="-285750">
              <a:buFont typeface="Arial" panose="020B0604020202020204" pitchFamily="34" charset="0"/>
              <a:buChar char="•"/>
            </a:pPr>
            <a:r>
              <a:rPr lang="en-US" sz="1600" dirty="0"/>
              <a:t>Weeknights (9:00 pm to end of service) and Weekends                                    (bus service will replace regular service during weekend diversions)</a:t>
            </a:r>
          </a:p>
          <a:p>
            <a:pPr marL="342900" indent="-342900"/>
            <a:endParaRPr lang="en-US" sz="1800" dirty="0"/>
          </a:p>
        </p:txBody>
      </p:sp>
      <p:cxnSp>
        <p:nvCxnSpPr>
          <p:cNvPr id="11" name="Straight Connector 10"/>
          <p:cNvCxnSpPr/>
          <p:nvPr/>
        </p:nvCxnSpPr>
        <p:spPr>
          <a:xfrm>
            <a:off x="1157859" y="4532966"/>
            <a:ext cx="1682762" cy="11739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6" idx="2"/>
          </p:cNvCxnSpPr>
          <p:nvPr/>
        </p:nvCxnSpPr>
        <p:spPr>
          <a:xfrm>
            <a:off x="731839" y="5015999"/>
            <a:ext cx="1958976" cy="127016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6886399">
            <a:off x="2842075" y="5279927"/>
            <a:ext cx="355817" cy="649637"/>
          </a:xfrm>
          <a:prstGeom prst="arc">
            <a:avLst>
              <a:gd name="adj1" fmla="val 16490915"/>
              <a:gd name="adj2" fmla="val 2396989"/>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7850817">
            <a:off x="2382645" y="4873997"/>
            <a:ext cx="1238794" cy="1740288"/>
          </a:xfrm>
          <a:prstGeom prst="arc">
            <a:avLst>
              <a:gd name="adj1" fmla="val 16137034"/>
              <a:gd name="adj2" fmla="val 20941051"/>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p:cNvCxnSpPr>
            <a:endCxn id="16" idx="0"/>
          </p:cNvCxnSpPr>
          <p:nvPr/>
        </p:nvCxnSpPr>
        <p:spPr>
          <a:xfrm flipH="1">
            <a:off x="3670474" y="5681647"/>
            <a:ext cx="767766" cy="61936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289121" y="5133834"/>
            <a:ext cx="769923" cy="6314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07333" y="5700431"/>
            <a:ext cx="498103" cy="55539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59044" y="5133834"/>
            <a:ext cx="1372085" cy="3184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01698" y="5690259"/>
            <a:ext cx="1354291" cy="3464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413485" y="4859716"/>
            <a:ext cx="705023" cy="5925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flipV="1">
            <a:off x="6112442" y="4859640"/>
            <a:ext cx="974158" cy="2159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7086600" y="4029600"/>
            <a:ext cx="1443554" cy="85163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742367" y="5576912"/>
            <a:ext cx="427645" cy="4540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72149" y="5571603"/>
            <a:ext cx="5534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6725594" y="5462083"/>
            <a:ext cx="818206" cy="1042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7541225" y="4267201"/>
            <a:ext cx="1295317" cy="118234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6055113" y="4881233"/>
            <a:ext cx="670481" cy="68990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Content Placeholder 1">
            <a:extLst>
              <a:ext uri="{FF2B5EF4-FFF2-40B4-BE49-F238E27FC236}">
                <a16:creationId xmlns:a16="http://schemas.microsoft.com/office/drawing/2014/main" xmlns="" id="{0BBB4D28-807A-45AB-B03C-F704ABDE42A2}"/>
              </a:ext>
            </a:extLst>
          </p:cNvPr>
          <p:cNvSpPr txBox="1">
            <a:spLocks/>
          </p:cNvSpPr>
          <p:nvPr/>
        </p:nvSpPr>
        <p:spPr>
          <a:xfrm rot="2111431">
            <a:off x="1875670" y="4614195"/>
            <a:ext cx="1223708" cy="389946"/>
          </a:xfrm>
          <a:prstGeom prst="rect">
            <a:avLst/>
          </a:prstGeom>
          <a:ln>
            <a:solidFill>
              <a:schemeClr val="tx1"/>
            </a:solidFill>
          </a:ln>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lgn="ctr"/>
            <a:r>
              <a:rPr lang="en-US" sz="1800" b="1" dirty="0"/>
              <a:t>ZONE 1</a:t>
            </a:r>
          </a:p>
          <a:p>
            <a:pPr marL="342900" indent="-342900" algn="ctr"/>
            <a:endParaRPr lang="en-US" sz="1800" b="1" dirty="0"/>
          </a:p>
        </p:txBody>
      </p:sp>
      <p:sp>
        <p:nvSpPr>
          <p:cNvPr id="62" name="Content Placeholder 1">
            <a:extLst>
              <a:ext uri="{FF2B5EF4-FFF2-40B4-BE49-F238E27FC236}">
                <a16:creationId xmlns:a16="http://schemas.microsoft.com/office/drawing/2014/main" xmlns="" id="{0BBB4D28-807A-45AB-B03C-F704ABDE42A2}"/>
              </a:ext>
            </a:extLst>
          </p:cNvPr>
          <p:cNvSpPr txBox="1">
            <a:spLocks/>
          </p:cNvSpPr>
          <p:nvPr/>
        </p:nvSpPr>
        <p:spPr>
          <a:xfrm>
            <a:off x="4193423" y="4435363"/>
            <a:ext cx="1223708" cy="389946"/>
          </a:xfrm>
          <a:prstGeom prst="rect">
            <a:avLst/>
          </a:prstGeom>
          <a:ln>
            <a:solidFill>
              <a:schemeClr val="tx1"/>
            </a:solidFill>
          </a:ln>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lgn="ctr"/>
            <a:r>
              <a:rPr lang="en-US" sz="1800" b="1" dirty="0"/>
              <a:t>ZONE 2</a:t>
            </a:r>
          </a:p>
          <a:p>
            <a:pPr marL="342900" indent="-342900" algn="ctr"/>
            <a:endParaRPr lang="en-US" sz="1800" b="1" dirty="0"/>
          </a:p>
        </p:txBody>
      </p:sp>
      <p:sp>
        <p:nvSpPr>
          <p:cNvPr id="63" name="Content Placeholder 1">
            <a:extLst>
              <a:ext uri="{FF2B5EF4-FFF2-40B4-BE49-F238E27FC236}">
                <a16:creationId xmlns:a16="http://schemas.microsoft.com/office/drawing/2014/main" xmlns="" id="{0BBB4D28-807A-45AB-B03C-F704ABDE42A2}"/>
              </a:ext>
            </a:extLst>
          </p:cNvPr>
          <p:cNvSpPr txBox="1">
            <a:spLocks/>
          </p:cNvSpPr>
          <p:nvPr/>
        </p:nvSpPr>
        <p:spPr>
          <a:xfrm>
            <a:off x="6990017" y="5639319"/>
            <a:ext cx="1223708" cy="389946"/>
          </a:xfrm>
          <a:prstGeom prst="rect">
            <a:avLst/>
          </a:prstGeom>
          <a:ln>
            <a:solidFill>
              <a:schemeClr val="tx1"/>
            </a:solidFill>
          </a:ln>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lgn="ctr"/>
            <a:r>
              <a:rPr lang="en-US" sz="1800" b="1" dirty="0"/>
              <a:t>ZONE 3</a:t>
            </a:r>
          </a:p>
          <a:p>
            <a:pPr marL="342900" indent="-342900" algn="ctr"/>
            <a:endParaRPr lang="en-US" sz="1800" b="1" dirty="0"/>
          </a:p>
        </p:txBody>
      </p:sp>
      <p:sp>
        <p:nvSpPr>
          <p:cNvPr id="30" name="Text Placeholder 3">
            <a:extLst>
              <a:ext uri="{FF2B5EF4-FFF2-40B4-BE49-F238E27FC236}">
                <a16:creationId xmlns:a16="http://schemas.microsoft.com/office/drawing/2014/main" xmlns="" id="{DB0FC88E-956A-4146-8633-90C2CFE4313A}"/>
              </a:ext>
            </a:extLst>
          </p:cNvPr>
          <p:cNvSpPr>
            <a:spLocks noGrp="1"/>
          </p:cNvSpPr>
          <p:nvPr>
            <p:ph type="body" sz="quarter" idx="16"/>
          </p:nvPr>
        </p:nvSpPr>
        <p:spPr>
          <a:xfrm>
            <a:off x="462684" y="381000"/>
            <a:ext cx="7309716" cy="228600"/>
          </a:xfrm>
        </p:spPr>
        <p:txBody>
          <a:bodyPr/>
          <a:lstStyle/>
          <a:p>
            <a:r>
              <a:rPr lang="en-US" dirty="0">
                <a:solidFill>
                  <a:schemeClr val="tx1">
                    <a:lumMod val="50000"/>
                    <a:lumOff val="50000"/>
                  </a:schemeClr>
                </a:solidFill>
              </a:rPr>
              <a:t>Green Line Transformation</a:t>
            </a:r>
          </a:p>
          <a:p>
            <a:endParaRPr lang="en-US" dirty="0"/>
          </a:p>
        </p:txBody>
      </p:sp>
      <p:cxnSp>
        <p:nvCxnSpPr>
          <p:cNvPr id="38" name="Straight Connector 37">
            <a:extLst>
              <a:ext uri="{FF2B5EF4-FFF2-40B4-BE49-F238E27FC236}">
                <a16:creationId xmlns:a16="http://schemas.microsoft.com/office/drawing/2014/main" xmlns="" id="{501C3AB2-3652-4C5E-A219-9F919034C86E}"/>
              </a:ext>
            </a:extLst>
          </p:cNvPr>
          <p:cNvCxnSpPr>
            <a:cxnSpLocks/>
          </p:cNvCxnSpPr>
          <p:nvPr/>
        </p:nvCxnSpPr>
        <p:spPr>
          <a:xfrm flipH="1" flipV="1">
            <a:off x="8534400" y="4034908"/>
            <a:ext cx="292746" cy="23229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15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1963" y="1371600"/>
            <a:ext cx="8605837" cy="5181600"/>
          </a:xfrm>
        </p:spPr>
        <p:txBody>
          <a:bodyPr/>
          <a:lstStyle/>
          <a:p>
            <a:pPr marL="285750" indent="-285750">
              <a:buFont typeface="Arial" panose="020B0604020202020204" pitchFamily="34" charset="0"/>
              <a:buChar char="•"/>
            </a:pPr>
            <a:r>
              <a:rPr lang="en-US" sz="1500" dirty="0"/>
              <a:t>Green Line D Branch will provide regular service except as noted below. </a:t>
            </a:r>
          </a:p>
          <a:p>
            <a:pPr marL="285750" indent="-285750" defTabSz="114300">
              <a:buFont typeface="Arial" panose="020B0604020202020204" pitchFamily="34" charset="0"/>
              <a:buChar char="•"/>
              <a:tabLst>
                <a:tab pos="115888" algn="l"/>
              </a:tabLst>
            </a:pPr>
            <a:r>
              <a:rPr lang="en-US" sz="1500" dirty="0"/>
              <a:t>Sunday through Thursday certain sections of the Green Line will be closed between 9:00 pm and close of regular service except as noted below* </a:t>
            </a:r>
            <a:r>
              <a:rPr lang="en-US" sz="1500" i="1" dirty="0"/>
              <a:t>(</a:t>
            </a:r>
            <a:r>
              <a:rPr lang="en-US" sz="1500" i="1" u="sng" dirty="0"/>
              <a:t>one zone at a time</a:t>
            </a:r>
            <a:r>
              <a:rPr lang="en-US" sz="1500" i="1" dirty="0"/>
              <a:t>)	</a:t>
            </a:r>
            <a:r>
              <a:rPr lang="en-US" sz="1500" dirty="0"/>
              <a:t>		</a:t>
            </a:r>
            <a:r>
              <a:rPr lang="en-US" sz="1500" i="1" dirty="0"/>
              <a:t>(actual start date dependent on the contractor’s schedule)</a:t>
            </a:r>
          </a:p>
          <a:p>
            <a:pPr marL="511175" indent="-511175" defTabSz="514350"/>
            <a:r>
              <a:rPr lang="en-US" sz="1500" dirty="0"/>
              <a:t>	-	</a:t>
            </a:r>
            <a:r>
              <a:rPr lang="en-US" sz="1500" b="1" dirty="0"/>
              <a:t>2018 </a:t>
            </a:r>
            <a:endParaRPr lang="en-US" sz="1500" b="1" i="1" u="sng" dirty="0"/>
          </a:p>
          <a:p>
            <a:pPr defTabSz="512763">
              <a:spcBef>
                <a:spcPts val="0"/>
              </a:spcBef>
            </a:pPr>
            <a:r>
              <a:rPr lang="en-US" sz="1500" dirty="0"/>
              <a:t>		- October 8 – October 18: Reservoir – Brookline Hills (Zone 3)</a:t>
            </a:r>
          </a:p>
          <a:p>
            <a:pPr defTabSz="512763">
              <a:spcBef>
                <a:spcPts val="0"/>
              </a:spcBef>
            </a:pPr>
            <a:r>
              <a:rPr lang="en-US" sz="1500" dirty="0"/>
              <a:t>		- October 21 – December 28: Reservoir – Kenmore (Zone 3)</a:t>
            </a:r>
          </a:p>
          <a:p>
            <a:pPr defTabSz="512763">
              <a:spcBef>
                <a:spcPts val="0"/>
              </a:spcBef>
            </a:pPr>
            <a:r>
              <a:rPr lang="en-US" sz="1500" dirty="0"/>
              <a:t>	-	</a:t>
            </a:r>
            <a:r>
              <a:rPr lang="en-US" sz="1500" b="1" dirty="0"/>
              <a:t>2019 and 2020</a:t>
            </a:r>
            <a:endParaRPr lang="en-US" sz="1500" dirty="0"/>
          </a:p>
          <a:p>
            <a:pPr defTabSz="512763">
              <a:spcBef>
                <a:spcPts val="0"/>
              </a:spcBef>
            </a:pPr>
            <a:r>
              <a:rPr lang="en-US" sz="1500" dirty="0"/>
              <a:t>		- April 9 to Dec. 28: (Zones To Be Determined)</a:t>
            </a:r>
          </a:p>
          <a:p>
            <a:pPr marL="285750" indent="-285750">
              <a:buFont typeface="Arial" panose="020B0604020202020204" pitchFamily="34" charset="0"/>
              <a:buChar char="•"/>
            </a:pPr>
            <a:r>
              <a:rPr lang="en-US" sz="1500" dirty="0"/>
              <a:t>Planned weekend diversions on the D Branch:</a:t>
            </a:r>
          </a:p>
          <a:p>
            <a:pPr defTabSz="512763">
              <a:spcBef>
                <a:spcPts val="600"/>
              </a:spcBef>
            </a:pPr>
            <a:r>
              <a:rPr lang="en-US" sz="1500" dirty="0"/>
              <a:t>	-	</a:t>
            </a:r>
            <a:r>
              <a:rPr lang="en-US" sz="1500" b="1" dirty="0"/>
              <a:t>2018: </a:t>
            </a:r>
            <a:r>
              <a:rPr lang="en-US" sz="1500" dirty="0"/>
              <a:t>Utilizing 3-5 weekends in </a:t>
            </a:r>
            <a:r>
              <a:rPr lang="en-US" sz="1500" dirty="0" smtClean="0"/>
              <a:t>November/December </a:t>
            </a:r>
            <a:r>
              <a:rPr lang="en-US" sz="1500" dirty="0"/>
              <a:t>(Zones To Be Determined)</a:t>
            </a:r>
          </a:p>
          <a:p>
            <a:pPr defTabSz="512763">
              <a:spcBef>
                <a:spcPts val="600"/>
              </a:spcBef>
            </a:pPr>
            <a:r>
              <a:rPr lang="en-US" sz="1500" dirty="0"/>
              <a:t>	-	</a:t>
            </a:r>
            <a:r>
              <a:rPr lang="en-US" sz="1500" b="1" dirty="0"/>
              <a:t>2019-2020:</a:t>
            </a:r>
            <a:r>
              <a:rPr lang="en-US" sz="1500" dirty="0"/>
              <a:t> 14 weekends of service outages </a:t>
            </a:r>
            <a:r>
              <a:rPr lang="en-US" sz="1500" i="1" dirty="0"/>
              <a:t>(9 pm Friday to 5 am Monday)</a:t>
            </a:r>
          </a:p>
          <a:p>
            <a:pPr defTabSz="512763">
              <a:spcBef>
                <a:spcPts val="0"/>
              </a:spcBef>
            </a:pPr>
            <a:r>
              <a:rPr lang="en-US" sz="1500" dirty="0"/>
              <a:t>	-	</a:t>
            </a:r>
            <a:r>
              <a:rPr lang="en-US" sz="1500" b="1" dirty="0"/>
              <a:t>2019 or 2020: </a:t>
            </a:r>
            <a:r>
              <a:rPr lang="en-US" sz="1500" dirty="0"/>
              <a:t>1 long weekend of service outage </a:t>
            </a:r>
            <a:r>
              <a:rPr lang="en-US" sz="1500" i="1" dirty="0"/>
              <a:t>(9 pm Friday to 5 am 			Tuesday)</a:t>
            </a:r>
          </a:p>
          <a:p>
            <a:pPr marL="285750" indent="-285750" defTabSz="512763">
              <a:buFont typeface="Arial" panose="020B0604020202020204" pitchFamily="34" charset="0"/>
              <a:buChar char="•"/>
            </a:pPr>
            <a:r>
              <a:rPr lang="en-US" sz="1500" dirty="0"/>
              <a:t>Bus service will replace regular service during weeknight and weekend diversions</a:t>
            </a:r>
          </a:p>
          <a:p>
            <a:pPr marL="0" lvl="1" indent="0" defTabSz="514350">
              <a:buNone/>
            </a:pPr>
            <a:r>
              <a:rPr lang="en-US" sz="1500" dirty="0"/>
              <a:t>	-	Planned headways are 8 minutes</a:t>
            </a:r>
          </a:p>
          <a:p>
            <a:pPr marL="0" lvl="1" indent="0" defTabSz="514350">
              <a:spcBef>
                <a:spcPts val="0"/>
              </a:spcBef>
              <a:buNone/>
            </a:pPr>
            <a:r>
              <a:rPr lang="en-US" sz="1500" dirty="0"/>
              <a:t>	-	Customers should anticipate their trip being up to 15 minutes longer </a:t>
            </a:r>
          </a:p>
          <a:p>
            <a:pPr marL="0" lvl="1" indent="0" defTabSz="514350">
              <a:spcBef>
                <a:spcPts val="0"/>
              </a:spcBef>
              <a:buNone/>
            </a:pPr>
            <a:endParaRPr lang="en-US" sz="2000" dirty="0"/>
          </a:p>
          <a:p>
            <a:pPr marL="0" lvl="1" indent="0" defTabSz="514350">
              <a:spcBef>
                <a:spcPts val="0"/>
              </a:spcBef>
              <a:buNone/>
            </a:pPr>
            <a:r>
              <a:rPr lang="en-US" sz="1000" b="1" dirty="0"/>
              <a:t>*During Red Sox home games, special events and holidays, Sunday through Thursday evening service will end at 11 pm (except in 2018 when regular service will run during Red Sox home games</a:t>
            </a:r>
          </a:p>
        </p:txBody>
      </p:sp>
      <p:sp>
        <p:nvSpPr>
          <p:cNvPr id="12291" name="Title 2"/>
          <p:cNvSpPr>
            <a:spLocks noGrp="1"/>
          </p:cNvSpPr>
          <p:nvPr>
            <p:ph type="title"/>
          </p:nvPr>
        </p:nvSpPr>
        <p:spPr bwMode="auto">
          <a:xfrm>
            <a:off x="461963" y="828675"/>
            <a:ext cx="7751762"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2000" dirty="0">
                <a:solidFill>
                  <a:srgbClr val="008000"/>
                </a:solidFill>
              </a:rPr>
              <a:t>Operations During Construction</a:t>
            </a:r>
          </a:p>
        </p:txBody>
      </p:sp>
      <p:sp>
        <p:nvSpPr>
          <p:cNvPr id="6" name="Text Placeholder 3">
            <a:extLst>
              <a:ext uri="{FF2B5EF4-FFF2-40B4-BE49-F238E27FC236}">
                <a16:creationId xmlns:a16="http://schemas.microsoft.com/office/drawing/2014/main" xmlns="" id="{DB0FC88E-956A-4146-8633-90C2CFE4313A}"/>
              </a:ext>
            </a:extLst>
          </p:cNvPr>
          <p:cNvSpPr>
            <a:spLocks noGrp="1"/>
          </p:cNvSpPr>
          <p:nvPr>
            <p:ph type="body" sz="quarter" idx="16"/>
          </p:nvPr>
        </p:nvSpPr>
        <p:spPr>
          <a:xfrm>
            <a:off x="462684" y="381000"/>
            <a:ext cx="7309716" cy="228600"/>
          </a:xfrm>
        </p:spPr>
        <p:txBody>
          <a:bodyPr/>
          <a:lstStyle/>
          <a:p>
            <a:r>
              <a:rPr lang="en-US" dirty="0">
                <a:solidFill>
                  <a:schemeClr val="tx1">
                    <a:lumMod val="50000"/>
                    <a:lumOff val="50000"/>
                  </a:schemeClr>
                </a:solidFill>
              </a:rPr>
              <a:t>Green Line Transformation</a:t>
            </a:r>
          </a:p>
          <a:p>
            <a:endParaRPr lang="en-US" dirty="0"/>
          </a:p>
        </p:txBody>
      </p:sp>
    </p:spTree>
    <p:extLst>
      <p:ext uri="{BB962C8B-B14F-4D97-AF65-F5344CB8AC3E}">
        <p14:creationId xmlns:p14="http://schemas.microsoft.com/office/powerpoint/2010/main" val="1455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bwMode="auto">
          <a:xfrm>
            <a:off x="381000" y="981075"/>
            <a:ext cx="851852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2000" dirty="0">
                <a:solidFill>
                  <a:srgbClr val="00833E"/>
                </a:solidFill>
              </a:rPr>
              <a:t>Communications Plan - Construction</a:t>
            </a:r>
            <a:endParaRPr lang="en-US" altLang="en-US" sz="2000" dirty="0">
              <a:solidFill>
                <a:srgbClr val="FF0000"/>
              </a:solidFill>
            </a:endParaRPr>
          </a:p>
        </p:txBody>
      </p:sp>
      <p:sp>
        <p:nvSpPr>
          <p:cNvPr id="5" name="Content Placeholder 1">
            <a:extLst>
              <a:ext uri="{FF2B5EF4-FFF2-40B4-BE49-F238E27FC236}">
                <a16:creationId xmlns:a16="http://schemas.microsoft.com/office/drawing/2014/main" xmlns="" id="{CB624D6B-0DA6-4B6C-9298-31BEE6F1FA4E}"/>
              </a:ext>
            </a:extLst>
          </p:cNvPr>
          <p:cNvSpPr txBox="1">
            <a:spLocks/>
          </p:cNvSpPr>
          <p:nvPr/>
        </p:nvSpPr>
        <p:spPr>
          <a:xfrm>
            <a:off x="381001" y="1371600"/>
            <a:ext cx="4114800" cy="48768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fontAlgn="auto">
              <a:spcBef>
                <a:spcPts val="0"/>
              </a:spcBef>
              <a:spcAft>
                <a:spcPts val="1000"/>
              </a:spcAft>
              <a:buClrTx/>
            </a:pPr>
            <a:r>
              <a:rPr lang="en-US" sz="1600" b="1" kern="1200" dirty="0">
                <a:solidFill>
                  <a:prstClr val="black"/>
                </a:solidFill>
                <a:latin typeface="+mn-lt"/>
              </a:rPr>
              <a:t>Public Briefings and Meetings</a:t>
            </a:r>
          </a:p>
          <a:p>
            <a:pPr marL="346075" indent="-346075" fontAlgn="auto">
              <a:spcBef>
                <a:spcPts val="0"/>
              </a:spcBef>
              <a:spcAft>
                <a:spcPts val="1000"/>
              </a:spcAft>
              <a:buClrTx/>
              <a:buFont typeface="Wingdings" panose="05000000000000000000" pitchFamily="2" charset="2"/>
              <a:buChar char="ü"/>
            </a:pPr>
            <a:r>
              <a:rPr lang="en-US" sz="1600" dirty="0">
                <a:solidFill>
                  <a:prstClr val="black"/>
                </a:solidFill>
              </a:rPr>
              <a:t>Newton and Brookline select board briefings held</a:t>
            </a:r>
          </a:p>
          <a:p>
            <a:pPr marL="346075" indent="-346075" fontAlgn="auto">
              <a:spcBef>
                <a:spcPts val="0"/>
              </a:spcBef>
              <a:spcAft>
                <a:spcPts val="1000"/>
              </a:spcAft>
              <a:buClrTx/>
              <a:buFont typeface="Wingdings" panose="05000000000000000000" pitchFamily="2" charset="2"/>
              <a:buChar char="ü"/>
            </a:pPr>
            <a:r>
              <a:rPr lang="en-US" sz="1600" dirty="0">
                <a:solidFill>
                  <a:prstClr val="black"/>
                </a:solidFill>
              </a:rPr>
              <a:t>Two public meetings </a:t>
            </a:r>
          </a:p>
          <a:p>
            <a:pPr marL="346075" indent="-346075" fontAlgn="auto">
              <a:spcBef>
                <a:spcPts val="0"/>
              </a:spcBef>
              <a:spcAft>
                <a:spcPts val="1000"/>
              </a:spcAft>
              <a:buClrTx/>
              <a:buFont typeface="Wingdings" panose="05000000000000000000" pitchFamily="2" charset="2"/>
              <a:buChar char="ü"/>
            </a:pPr>
            <a:r>
              <a:rPr lang="en-US" sz="1600" dirty="0">
                <a:solidFill>
                  <a:prstClr val="black"/>
                </a:solidFill>
              </a:rPr>
              <a:t>Periodic project briefings upcoming</a:t>
            </a:r>
          </a:p>
          <a:p>
            <a:pPr fontAlgn="auto">
              <a:spcBef>
                <a:spcPts val="0"/>
              </a:spcBef>
              <a:spcAft>
                <a:spcPts val="1000"/>
              </a:spcAft>
              <a:buClrTx/>
            </a:pPr>
            <a:r>
              <a:rPr lang="en-US" sz="1600" b="1" dirty="0">
                <a:solidFill>
                  <a:prstClr val="black"/>
                </a:solidFill>
              </a:rPr>
              <a:t>Project Website </a:t>
            </a:r>
          </a:p>
          <a:p>
            <a:pPr marL="230188" indent="-346075" fontAlgn="auto">
              <a:spcBef>
                <a:spcPts val="0"/>
              </a:spcBef>
              <a:spcAft>
                <a:spcPts val="1000"/>
              </a:spcAft>
              <a:buClrTx/>
              <a:buFont typeface="Arial" panose="020B0604020202020204" pitchFamily="34" charset="0"/>
              <a:buChar char="•"/>
            </a:pPr>
            <a:r>
              <a:rPr lang="en-US" sz="1600" dirty="0">
                <a:solidFill>
                  <a:prstClr val="black"/>
                </a:solidFill>
              </a:rPr>
              <a:t>Regular construction updates</a:t>
            </a:r>
          </a:p>
          <a:p>
            <a:pPr marL="230188" indent="-346075" fontAlgn="auto">
              <a:spcBef>
                <a:spcPts val="0"/>
              </a:spcBef>
              <a:spcAft>
                <a:spcPts val="1000"/>
              </a:spcAft>
              <a:buClrTx/>
              <a:buFont typeface="Arial" panose="020B0604020202020204" pitchFamily="34" charset="0"/>
              <a:buChar char="•"/>
            </a:pPr>
            <a:r>
              <a:rPr lang="en-US" sz="1600" dirty="0">
                <a:solidFill>
                  <a:prstClr val="black"/>
                </a:solidFill>
              </a:rPr>
              <a:t>Copies of presentations</a:t>
            </a:r>
          </a:p>
          <a:p>
            <a:pPr marL="230188" indent="-346075" fontAlgn="auto">
              <a:spcBef>
                <a:spcPts val="0"/>
              </a:spcBef>
              <a:spcAft>
                <a:spcPts val="1000"/>
              </a:spcAft>
              <a:buClrTx/>
              <a:buFont typeface="Arial" panose="020B0604020202020204" pitchFamily="34" charset="0"/>
              <a:buChar char="•"/>
            </a:pPr>
            <a:r>
              <a:rPr lang="en-US" sz="1600" dirty="0">
                <a:solidFill>
                  <a:prstClr val="black"/>
                </a:solidFill>
              </a:rPr>
              <a:t>Listing of upcoming meetings</a:t>
            </a:r>
          </a:p>
          <a:p>
            <a:pPr marL="230188" indent="-346075" fontAlgn="auto">
              <a:spcBef>
                <a:spcPts val="0"/>
              </a:spcBef>
              <a:spcAft>
                <a:spcPts val="1000"/>
              </a:spcAft>
              <a:buClrTx/>
              <a:buFont typeface="Arial" panose="020B0604020202020204" pitchFamily="34" charset="0"/>
              <a:buChar char="•"/>
            </a:pPr>
            <a:r>
              <a:rPr lang="en-US" sz="1600" dirty="0">
                <a:solidFill>
                  <a:prstClr val="black"/>
                </a:solidFill>
              </a:rPr>
              <a:t>Email sign-up</a:t>
            </a:r>
          </a:p>
          <a:p>
            <a:pPr fontAlgn="auto">
              <a:spcBef>
                <a:spcPts val="0"/>
              </a:spcBef>
              <a:spcAft>
                <a:spcPts val="1000"/>
              </a:spcAft>
              <a:buClrTx/>
            </a:pPr>
            <a:r>
              <a:rPr lang="en-US" sz="1600" b="1" dirty="0">
                <a:solidFill>
                  <a:prstClr val="black"/>
                </a:solidFill>
              </a:rPr>
              <a:t>Email Advisories</a:t>
            </a:r>
          </a:p>
          <a:p>
            <a:pPr marL="285750" indent="-285750" fontAlgn="auto">
              <a:spcBef>
                <a:spcPts val="0"/>
              </a:spcBef>
              <a:spcAft>
                <a:spcPts val="1000"/>
              </a:spcAft>
              <a:buClrTx/>
              <a:buFont typeface="Arial" panose="020B0604020202020204" pitchFamily="34" charset="0"/>
              <a:buChar char="•"/>
            </a:pPr>
            <a:r>
              <a:rPr lang="en-US" sz="1600" dirty="0">
                <a:solidFill>
                  <a:prstClr val="black"/>
                </a:solidFill>
              </a:rPr>
              <a:t>Regular construction updates</a:t>
            </a:r>
          </a:p>
          <a:p>
            <a:pPr fontAlgn="auto">
              <a:spcBef>
                <a:spcPct val="20000"/>
              </a:spcBef>
              <a:spcAft>
                <a:spcPts val="0"/>
              </a:spcAft>
              <a:buClrTx/>
            </a:pPr>
            <a:endParaRPr lang="en-US" sz="1600" b="1" dirty="0">
              <a:solidFill>
                <a:prstClr val="black"/>
              </a:solidFill>
            </a:endParaRPr>
          </a:p>
          <a:p>
            <a:pPr marL="457200" lvl="1" indent="-457200" fontAlgn="auto">
              <a:spcBef>
                <a:spcPct val="20000"/>
              </a:spcBef>
              <a:spcAft>
                <a:spcPts val="0"/>
              </a:spcAft>
              <a:buClrTx/>
              <a:buFont typeface="Wingdings" pitchFamily="2" charset="2"/>
              <a:buChar char="§"/>
            </a:pPr>
            <a:endParaRPr lang="en-US" sz="1800" dirty="0">
              <a:solidFill>
                <a:prstClr val="black"/>
              </a:solidFill>
            </a:endParaRPr>
          </a:p>
          <a:p>
            <a:pPr lvl="1" indent="0" fontAlgn="auto">
              <a:spcBef>
                <a:spcPct val="20000"/>
              </a:spcBef>
              <a:spcAft>
                <a:spcPts val="0"/>
              </a:spcAft>
              <a:buClrTx/>
              <a:buNone/>
            </a:pPr>
            <a:endParaRPr lang="en-US" sz="1800" kern="1200" dirty="0">
              <a:solidFill>
                <a:prstClr val="black"/>
              </a:solidFill>
              <a:latin typeface="+mn-lt"/>
            </a:endParaRPr>
          </a:p>
          <a:p>
            <a:pPr lvl="1" indent="0" fontAlgn="auto">
              <a:spcBef>
                <a:spcPct val="20000"/>
              </a:spcBef>
              <a:spcAft>
                <a:spcPts val="0"/>
              </a:spcAft>
              <a:buClrTx/>
              <a:buNone/>
            </a:pPr>
            <a:endParaRPr lang="en-US" sz="1800" kern="1200" dirty="0">
              <a:solidFill>
                <a:prstClr val="black"/>
              </a:solidFill>
              <a:latin typeface="+mn-lt"/>
            </a:endParaRPr>
          </a:p>
          <a:p>
            <a:pPr marL="457200" indent="-457200" fontAlgn="auto">
              <a:spcBef>
                <a:spcPct val="20000"/>
              </a:spcBef>
              <a:spcAft>
                <a:spcPts val="0"/>
              </a:spcAft>
              <a:buClrTx/>
              <a:buFont typeface="Wingdings" pitchFamily="2" charset="2"/>
              <a:buChar char="§"/>
            </a:pPr>
            <a:endParaRPr lang="en-US" sz="1800" kern="1200" dirty="0">
              <a:solidFill>
                <a:prstClr val="black"/>
              </a:solidFill>
              <a:latin typeface="+mn-lt"/>
            </a:endParaRPr>
          </a:p>
          <a:p>
            <a:pPr marL="285750" indent="-285750">
              <a:spcBef>
                <a:spcPts val="0"/>
              </a:spcBef>
              <a:spcAft>
                <a:spcPts val="400"/>
              </a:spcAft>
              <a:buFont typeface="Arial" pitchFamily="34" charset="0"/>
              <a:buChar char="•"/>
              <a:defRPr/>
            </a:pPr>
            <a:endParaRPr lang="en-US" sz="1800" kern="0" dirty="0"/>
          </a:p>
          <a:p>
            <a:pPr marL="285750" indent="-285750">
              <a:spcBef>
                <a:spcPts val="0"/>
              </a:spcBef>
              <a:spcAft>
                <a:spcPts val="400"/>
              </a:spcAft>
              <a:buFont typeface="Arial" pitchFamily="34" charset="0"/>
              <a:buChar char="•"/>
              <a:defRPr/>
            </a:pPr>
            <a:endParaRPr lang="en-US" sz="1800" kern="0" dirty="0"/>
          </a:p>
          <a:p>
            <a:pPr marL="285750" indent="-285750">
              <a:spcBef>
                <a:spcPts val="0"/>
              </a:spcBef>
              <a:spcAft>
                <a:spcPts val="400"/>
              </a:spcAft>
              <a:buFont typeface="Arial" pitchFamily="34" charset="0"/>
              <a:buChar char="•"/>
              <a:defRPr/>
            </a:pPr>
            <a:endParaRPr lang="en-US" sz="1800" kern="0" dirty="0"/>
          </a:p>
          <a:p>
            <a:pPr marL="285750" indent="-285750">
              <a:spcBef>
                <a:spcPts val="0"/>
              </a:spcBef>
              <a:spcAft>
                <a:spcPts val="400"/>
              </a:spcAft>
              <a:buFont typeface="Arial" pitchFamily="34" charset="0"/>
              <a:buChar char="•"/>
              <a:defRPr/>
            </a:pPr>
            <a:endParaRPr lang="en-US" sz="1800" kern="0" dirty="0"/>
          </a:p>
        </p:txBody>
      </p:sp>
      <p:sp>
        <p:nvSpPr>
          <p:cNvPr id="7" name="Content Placeholder 1">
            <a:extLst>
              <a:ext uri="{FF2B5EF4-FFF2-40B4-BE49-F238E27FC236}">
                <a16:creationId xmlns:a16="http://schemas.microsoft.com/office/drawing/2014/main" xmlns="" id="{CB624D6B-0DA6-4B6C-9298-31BEE6F1FA4E}"/>
              </a:ext>
            </a:extLst>
          </p:cNvPr>
          <p:cNvSpPr txBox="1">
            <a:spLocks/>
          </p:cNvSpPr>
          <p:nvPr/>
        </p:nvSpPr>
        <p:spPr>
          <a:xfrm>
            <a:off x="4495801" y="1371600"/>
            <a:ext cx="4310062" cy="48768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fontAlgn="auto">
              <a:spcBef>
                <a:spcPts val="0"/>
              </a:spcBef>
              <a:spcAft>
                <a:spcPts val="1000"/>
              </a:spcAft>
              <a:buClrTx/>
            </a:pPr>
            <a:r>
              <a:rPr lang="en-US" sz="1600" b="1" dirty="0"/>
              <a:t>Media Advisories</a:t>
            </a:r>
          </a:p>
          <a:p>
            <a:pPr marL="285750" indent="-285750">
              <a:spcBef>
                <a:spcPts val="0"/>
              </a:spcBef>
              <a:spcAft>
                <a:spcPts val="1000"/>
              </a:spcAft>
              <a:buFont typeface="Arial" panose="020B0604020202020204" pitchFamily="34" charset="0"/>
              <a:buChar char="•"/>
            </a:pPr>
            <a:r>
              <a:rPr lang="en-US" sz="1600" dirty="0"/>
              <a:t>Issue periodic media advisories to promote the project and advise the public of the ongoing work</a:t>
            </a:r>
          </a:p>
          <a:p>
            <a:pPr>
              <a:spcBef>
                <a:spcPts val="0"/>
              </a:spcBef>
              <a:spcAft>
                <a:spcPts val="1000"/>
              </a:spcAft>
            </a:pPr>
            <a:r>
              <a:rPr lang="en-US" sz="1600" b="1" dirty="0"/>
              <a:t>Coordination with City of Newton and Town of Brookline</a:t>
            </a:r>
          </a:p>
          <a:p>
            <a:pPr marL="285750" indent="-285750">
              <a:spcBef>
                <a:spcPts val="0"/>
              </a:spcBef>
              <a:spcAft>
                <a:spcPts val="1000"/>
              </a:spcAft>
              <a:buFont typeface="Arial" panose="020B0604020202020204" pitchFamily="34" charset="0"/>
              <a:buChar char="•"/>
            </a:pPr>
            <a:r>
              <a:rPr lang="en-US" sz="1600" dirty="0"/>
              <a:t>Weekly construction updates</a:t>
            </a:r>
          </a:p>
          <a:p>
            <a:pPr marL="285750" indent="-285750">
              <a:spcBef>
                <a:spcPts val="0"/>
              </a:spcBef>
              <a:spcAft>
                <a:spcPts val="1000"/>
              </a:spcAft>
              <a:buFont typeface="Arial" panose="020B0604020202020204" pitchFamily="34" charset="0"/>
              <a:buChar char="•"/>
            </a:pPr>
            <a:r>
              <a:rPr lang="en-US" sz="1600" dirty="0"/>
              <a:t>Quarterly reports to each</a:t>
            </a:r>
          </a:p>
          <a:p>
            <a:pPr>
              <a:spcBef>
                <a:spcPts val="0"/>
              </a:spcBef>
              <a:spcAft>
                <a:spcPts val="1000"/>
              </a:spcAft>
            </a:pPr>
            <a:r>
              <a:rPr lang="en-US" sz="1600" b="1" dirty="0"/>
              <a:t>In-Person Notifications</a:t>
            </a:r>
          </a:p>
          <a:p>
            <a:pPr marL="285750" indent="-285750">
              <a:spcBef>
                <a:spcPts val="0"/>
              </a:spcBef>
              <a:spcAft>
                <a:spcPts val="1000"/>
              </a:spcAft>
              <a:buFont typeface="Arial" panose="020B0604020202020204" pitchFamily="34" charset="0"/>
              <a:buChar char="•"/>
            </a:pPr>
            <a:r>
              <a:rPr lang="en-US" sz="1600" dirty="0"/>
              <a:t>Distribute flyers about work as it progresses (abutters, adjacent businesses, Green Line Station Platforms)</a:t>
            </a:r>
          </a:p>
          <a:p>
            <a:pPr marL="285750" indent="-285750">
              <a:spcBef>
                <a:spcPts val="0"/>
              </a:spcBef>
              <a:spcAft>
                <a:spcPts val="1000"/>
              </a:spcAft>
              <a:buFont typeface="Arial" panose="020B0604020202020204" pitchFamily="34" charset="0"/>
              <a:buChar char="•"/>
            </a:pPr>
            <a:endParaRPr lang="en-US" sz="1600" kern="1200" dirty="0">
              <a:solidFill>
                <a:prstClr val="black"/>
              </a:solidFill>
            </a:endParaRPr>
          </a:p>
          <a:p>
            <a:pPr marL="630238" indent="-346075" fontAlgn="auto">
              <a:spcBef>
                <a:spcPts val="0"/>
              </a:spcBef>
              <a:spcAft>
                <a:spcPts val="1000"/>
              </a:spcAft>
              <a:buClrTx/>
              <a:buFont typeface="Arial" panose="020B0604020202020204" pitchFamily="34" charset="0"/>
              <a:buChar char="•"/>
            </a:pPr>
            <a:endParaRPr lang="en-US" sz="1800" dirty="0">
              <a:solidFill>
                <a:prstClr val="black"/>
              </a:solidFill>
            </a:endParaRPr>
          </a:p>
          <a:p>
            <a:pPr fontAlgn="auto">
              <a:spcBef>
                <a:spcPct val="20000"/>
              </a:spcBef>
              <a:spcAft>
                <a:spcPts val="0"/>
              </a:spcAft>
              <a:buClrTx/>
            </a:pPr>
            <a:endParaRPr lang="en-US" sz="1800" kern="1200" dirty="0">
              <a:solidFill>
                <a:prstClr val="black"/>
              </a:solidFill>
              <a:latin typeface="+mn-lt"/>
            </a:endParaRPr>
          </a:p>
          <a:p>
            <a:pPr marL="285750" indent="-285750">
              <a:spcBef>
                <a:spcPts val="0"/>
              </a:spcBef>
              <a:spcAft>
                <a:spcPts val="400"/>
              </a:spcAft>
              <a:buFont typeface="Arial" pitchFamily="34" charset="0"/>
              <a:buChar char="•"/>
              <a:defRPr/>
            </a:pPr>
            <a:endParaRPr lang="en-US" sz="1800" kern="0" dirty="0"/>
          </a:p>
          <a:p>
            <a:pPr marL="285750" indent="-285750">
              <a:spcBef>
                <a:spcPts val="0"/>
              </a:spcBef>
              <a:spcAft>
                <a:spcPts val="400"/>
              </a:spcAft>
              <a:buFont typeface="Arial" pitchFamily="34" charset="0"/>
              <a:buChar char="•"/>
              <a:defRPr/>
            </a:pPr>
            <a:endParaRPr lang="en-US" sz="1800" kern="0" dirty="0"/>
          </a:p>
          <a:p>
            <a:pPr marL="285750" indent="-285750">
              <a:spcBef>
                <a:spcPts val="0"/>
              </a:spcBef>
              <a:spcAft>
                <a:spcPts val="400"/>
              </a:spcAft>
              <a:buFont typeface="Arial" pitchFamily="34" charset="0"/>
              <a:buChar char="•"/>
              <a:defRPr/>
            </a:pPr>
            <a:endParaRPr lang="en-US" sz="1800" kern="0" dirty="0"/>
          </a:p>
          <a:p>
            <a:pPr marL="285750" indent="-285750">
              <a:spcBef>
                <a:spcPts val="0"/>
              </a:spcBef>
              <a:spcAft>
                <a:spcPts val="400"/>
              </a:spcAft>
              <a:buFont typeface="Arial" pitchFamily="34" charset="0"/>
              <a:buChar char="•"/>
              <a:defRPr/>
            </a:pPr>
            <a:endParaRPr lang="en-US" sz="1800" kern="0" dirty="0"/>
          </a:p>
        </p:txBody>
      </p:sp>
      <p:sp>
        <p:nvSpPr>
          <p:cNvPr id="8" name="TextBox 7"/>
          <p:cNvSpPr txBox="1"/>
          <p:nvPr/>
        </p:nvSpPr>
        <p:spPr>
          <a:xfrm>
            <a:off x="381000" y="411718"/>
            <a:ext cx="1787669" cy="276999"/>
          </a:xfrm>
          <a:prstGeom prst="rect">
            <a:avLst/>
          </a:prstGeom>
          <a:noFill/>
        </p:spPr>
        <p:txBody>
          <a:bodyPr wrap="none" rtlCol="0">
            <a:spAutoFit/>
          </a:bodyPr>
          <a:lstStyle/>
          <a:p>
            <a:pPr marL="342900" indent="-342900"/>
            <a:r>
              <a:rPr lang="en-US" sz="1200" b="1" dirty="0" smtClean="0">
                <a:solidFill>
                  <a:srgbClr val="002060"/>
                </a:solidFill>
                <a:latin typeface="Arial" panose="020B0604020202020204" pitchFamily="34" charset="0"/>
                <a:cs typeface="Arial" panose="020B0604020202020204" pitchFamily="34" charset="0"/>
              </a:rPr>
              <a:t>DGM Remarks 10/1/18</a:t>
            </a:r>
          </a:p>
        </p:txBody>
      </p:sp>
    </p:spTree>
    <p:extLst>
      <p:ext uri="{BB962C8B-B14F-4D97-AF65-F5344CB8AC3E}">
        <p14:creationId xmlns:p14="http://schemas.microsoft.com/office/powerpoint/2010/main" val="327177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bwMode="auto">
          <a:xfrm>
            <a:off x="457200" y="981075"/>
            <a:ext cx="851852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2000" dirty="0">
                <a:solidFill>
                  <a:srgbClr val="008000"/>
                </a:solidFill>
              </a:rPr>
              <a:t>Communications Plan – Service Disruptions  </a:t>
            </a:r>
          </a:p>
        </p:txBody>
      </p:sp>
      <p:pic>
        <p:nvPicPr>
          <p:cNvPr id="7" name="Picture 6"/>
          <p:cNvPicPr>
            <a:picLocks noChangeAspect="1"/>
          </p:cNvPicPr>
          <p:nvPr/>
        </p:nvPicPr>
        <p:blipFill>
          <a:blip r:embed="rId2"/>
          <a:stretch>
            <a:fillRect/>
          </a:stretch>
        </p:blipFill>
        <p:spPr>
          <a:xfrm>
            <a:off x="6254897" y="1752600"/>
            <a:ext cx="2522401" cy="3592621"/>
          </a:xfrm>
          <a:prstGeom prst="rect">
            <a:avLst/>
          </a:prstGeom>
          <a:ln w="3175">
            <a:solidFill>
              <a:schemeClr val="bg1">
                <a:lumMod val="50000"/>
              </a:schemeClr>
            </a:solidFill>
          </a:ln>
        </p:spPr>
      </p:pic>
      <p:sp>
        <p:nvSpPr>
          <p:cNvPr id="8" name="Content Placeholder 1">
            <a:extLst>
              <a:ext uri="{FF2B5EF4-FFF2-40B4-BE49-F238E27FC236}">
                <a16:creationId xmlns:a16="http://schemas.microsoft.com/office/drawing/2014/main" xmlns="" id="{CB624D6B-0DA6-4B6C-9298-31BEE6F1FA4E}"/>
              </a:ext>
            </a:extLst>
          </p:cNvPr>
          <p:cNvSpPr txBox="1">
            <a:spLocks/>
          </p:cNvSpPr>
          <p:nvPr/>
        </p:nvSpPr>
        <p:spPr>
          <a:xfrm>
            <a:off x="457201" y="1371600"/>
            <a:ext cx="5715000" cy="48768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fontAlgn="auto">
              <a:spcBef>
                <a:spcPts val="0"/>
              </a:spcBef>
              <a:spcAft>
                <a:spcPts val="1000"/>
              </a:spcAft>
              <a:buClrTx/>
            </a:pPr>
            <a:r>
              <a:rPr lang="en-US" sz="1600" b="1" dirty="0"/>
              <a:t>General notification</a:t>
            </a:r>
          </a:p>
          <a:p>
            <a:pPr marL="285750" indent="-285750" fontAlgn="auto">
              <a:spcBef>
                <a:spcPts val="0"/>
              </a:spcBef>
              <a:spcAft>
                <a:spcPts val="1000"/>
              </a:spcAft>
              <a:buClrTx/>
              <a:buFont typeface="Arial" panose="020B0604020202020204" pitchFamily="34" charset="0"/>
              <a:buChar char="•"/>
            </a:pPr>
            <a:r>
              <a:rPr lang="en-US" sz="1600" dirty="0"/>
              <a:t>Signs in stations advising customers to sign up for T-Alerts (pictured right)</a:t>
            </a:r>
          </a:p>
          <a:p>
            <a:pPr marL="285750" indent="-285750" fontAlgn="auto">
              <a:spcBef>
                <a:spcPts val="0"/>
              </a:spcBef>
              <a:spcAft>
                <a:spcPts val="1000"/>
              </a:spcAft>
              <a:buClrTx/>
              <a:buFont typeface="Arial" panose="020B0604020202020204" pitchFamily="34" charset="0"/>
              <a:buChar char="•"/>
            </a:pPr>
            <a:r>
              <a:rPr lang="en-US" sz="1600" dirty="0"/>
              <a:t>Project webpage </a:t>
            </a:r>
            <a:r>
              <a:rPr lang="en-US" sz="1600" dirty="0">
                <a:hlinkClick r:id="rId3"/>
              </a:rPr>
              <a:t>www.mbta.com/GreenLineD</a:t>
            </a:r>
            <a:endParaRPr lang="en-US" sz="1600" dirty="0"/>
          </a:p>
          <a:p>
            <a:pPr fontAlgn="auto">
              <a:spcBef>
                <a:spcPts val="0"/>
              </a:spcBef>
              <a:spcAft>
                <a:spcPts val="1000"/>
              </a:spcAft>
              <a:buClrTx/>
            </a:pPr>
            <a:r>
              <a:rPr lang="en-US" sz="1600" b="1" dirty="0"/>
              <a:t>Service outages</a:t>
            </a:r>
          </a:p>
          <a:p>
            <a:pPr marL="285750" indent="-285750" fontAlgn="auto">
              <a:spcBef>
                <a:spcPts val="0"/>
              </a:spcBef>
              <a:spcAft>
                <a:spcPts val="1000"/>
              </a:spcAft>
              <a:buClrTx/>
              <a:buFont typeface="Arial" panose="020B0604020202020204" pitchFamily="34" charset="0"/>
              <a:buChar char="•"/>
            </a:pPr>
            <a:r>
              <a:rPr lang="en-US" sz="1600" dirty="0"/>
              <a:t>T-Alerts (web, apps, text/email)</a:t>
            </a:r>
          </a:p>
          <a:p>
            <a:pPr marL="285750" indent="-285750" fontAlgn="auto">
              <a:spcBef>
                <a:spcPts val="0"/>
              </a:spcBef>
              <a:spcAft>
                <a:spcPts val="1000"/>
              </a:spcAft>
              <a:buClrTx/>
              <a:buFont typeface="Arial" panose="020B0604020202020204" pitchFamily="34" charset="0"/>
              <a:buChar char="•"/>
            </a:pPr>
            <a:r>
              <a:rPr lang="en-US" sz="1600" dirty="0"/>
              <a:t>Advisories in stations</a:t>
            </a:r>
          </a:p>
          <a:p>
            <a:pPr marL="285750" indent="-285750" fontAlgn="auto">
              <a:spcBef>
                <a:spcPts val="0"/>
              </a:spcBef>
              <a:spcAft>
                <a:spcPts val="1000"/>
              </a:spcAft>
              <a:buClrTx/>
              <a:buFont typeface="Arial" panose="020B0604020202020204" pitchFamily="34" charset="0"/>
              <a:buChar char="•"/>
            </a:pPr>
            <a:r>
              <a:rPr lang="en-US" sz="1600" dirty="0"/>
              <a:t>Online trip planners will show shuttle service</a:t>
            </a:r>
          </a:p>
          <a:p>
            <a:pPr marL="285750" indent="-285750" fontAlgn="auto">
              <a:spcBef>
                <a:spcPts val="0"/>
              </a:spcBef>
              <a:spcAft>
                <a:spcPts val="1000"/>
              </a:spcAft>
              <a:buClrTx/>
              <a:buFont typeface="Arial" panose="020B0604020202020204" pitchFamily="34" charset="0"/>
              <a:buChar char="•"/>
            </a:pPr>
            <a:r>
              <a:rPr lang="en-US" sz="1600" dirty="0"/>
              <a:t>Station announcements</a:t>
            </a:r>
          </a:p>
          <a:p>
            <a:pPr marL="285750" indent="-285750" fontAlgn="auto">
              <a:spcBef>
                <a:spcPts val="0"/>
              </a:spcBef>
              <a:spcAft>
                <a:spcPts val="1000"/>
              </a:spcAft>
              <a:buClrTx/>
              <a:buFont typeface="Arial" panose="020B0604020202020204" pitchFamily="34" charset="0"/>
              <a:buChar char="•"/>
            </a:pPr>
            <a:r>
              <a:rPr lang="en-US" sz="1600" dirty="0"/>
              <a:t>Onboard announcements</a:t>
            </a:r>
          </a:p>
          <a:p>
            <a:pPr marL="285750" indent="-285750" fontAlgn="auto">
              <a:spcBef>
                <a:spcPts val="0"/>
              </a:spcBef>
              <a:spcAft>
                <a:spcPts val="1000"/>
              </a:spcAft>
              <a:buClrTx/>
              <a:buFont typeface="Arial" panose="020B0604020202020204" pitchFamily="34" charset="0"/>
              <a:buChar char="•"/>
            </a:pPr>
            <a:r>
              <a:rPr lang="en-US" sz="1600" dirty="0"/>
              <a:t>Temporary wayfinding to/from shuttles</a:t>
            </a:r>
          </a:p>
          <a:p>
            <a:pPr marL="285750" indent="-285750" fontAlgn="auto">
              <a:spcBef>
                <a:spcPts val="0"/>
              </a:spcBef>
              <a:spcAft>
                <a:spcPts val="1000"/>
              </a:spcAft>
              <a:buClrTx/>
              <a:buFont typeface="Arial" panose="020B0604020202020204" pitchFamily="34" charset="0"/>
              <a:buChar char="•"/>
            </a:pPr>
            <a:endParaRPr lang="en-US" sz="1800" dirty="0"/>
          </a:p>
          <a:p>
            <a:pPr>
              <a:spcBef>
                <a:spcPts val="0"/>
              </a:spcBef>
              <a:spcAft>
                <a:spcPts val="400"/>
              </a:spcAft>
              <a:defRPr/>
            </a:pPr>
            <a:endParaRPr lang="en-US" sz="1800" kern="0" dirty="0"/>
          </a:p>
        </p:txBody>
      </p:sp>
      <p:sp>
        <p:nvSpPr>
          <p:cNvPr id="9" name="TextBox 8"/>
          <p:cNvSpPr txBox="1"/>
          <p:nvPr/>
        </p:nvSpPr>
        <p:spPr>
          <a:xfrm>
            <a:off x="381000" y="411718"/>
            <a:ext cx="1787669" cy="276999"/>
          </a:xfrm>
          <a:prstGeom prst="rect">
            <a:avLst/>
          </a:prstGeom>
          <a:noFill/>
        </p:spPr>
        <p:txBody>
          <a:bodyPr wrap="none" rtlCol="0">
            <a:spAutoFit/>
          </a:bodyPr>
          <a:lstStyle/>
          <a:p>
            <a:pPr marL="342900" indent="-342900"/>
            <a:r>
              <a:rPr lang="en-US" sz="1200" b="1" dirty="0" smtClean="0">
                <a:solidFill>
                  <a:srgbClr val="002060"/>
                </a:solidFill>
                <a:latin typeface="Arial" panose="020B0604020202020204" pitchFamily="34" charset="0"/>
                <a:cs typeface="Arial" panose="020B0604020202020204" pitchFamily="34" charset="0"/>
              </a:rPr>
              <a:t>DGM Remarks 10/1/18</a:t>
            </a:r>
          </a:p>
        </p:txBody>
      </p:sp>
    </p:spTree>
    <p:extLst>
      <p:ext uri="{BB962C8B-B14F-4D97-AF65-F5344CB8AC3E}">
        <p14:creationId xmlns:p14="http://schemas.microsoft.com/office/powerpoint/2010/main" val="48216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bwMode="auto">
          <a:xfrm>
            <a:off x="457200" y="981075"/>
            <a:ext cx="851852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2000" dirty="0">
                <a:solidFill>
                  <a:srgbClr val="008000"/>
                </a:solidFill>
              </a:rPr>
              <a:t>Communications Plan – Project Benefits</a:t>
            </a:r>
          </a:p>
        </p:txBody>
      </p:sp>
      <p:sp>
        <p:nvSpPr>
          <p:cNvPr id="5" name="Content Placeholder 1">
            <a:extLst>
              <a:ext uri="{FF2B5EF4-FFF2-40B4-BE49-F238E27FC236}">
                <a16:creationId xmlns:a16="http://schemas.microsoft.com/office/drawing/2014/main" xmlns="" id="{CB624D6B-0DA6-4B6C-9298-31BEE6F1FA4E}"/>
              </a:ext>
            </a:extLst>
          </p:cNvPr>
          <p:cNvSpPr txBox="1">
            <a:spLocks/>
          </p:cNvSpPr>
          <p:nvPr/>
        </p:nvSpPr>
        <p:spPr>
          <a:xfrm>
            <a:off x="457201" y="1371600"/>
            <a:ext cx="3886200" cy="48768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fontAlgn="auto">
              <a:spcBef>
                <a:spcPts val="0"/>
              </a:spcBef>
              <a:spcAft>
                <a:spcPts val="1000"/>
              </a:spcAft>
              <a:buClrTx/>
            </a:pPr>
            <a:r>
              <a:rPr lang="en-US" sz="1600" b="1" dirty="0"/>
              <a:t>Project webpage</a:t>
            </a:r>
          </a:p>
          <a:p>
            <a:pPr marL="285750" indent="-285750" fontAlgn="auto">
              <a:spcBef>
                <a:spcPts val="0"/>
              </a:spcBef>
              <a:spcAft>
                <a:spcPts val="1000"/>
              </a:spcAft>
              <a:buClrTx/>
              <a:buFont typeface="Arial" panose="020B0604020202020204" pitchFamily="34" charset="0"/>
              <a:buChar char="•"/>
            </a:pPr>
            <a:r>
              <a:rPr lang="en-US" sz="1600" dirty="0"/>
              <a:t>Notes project benefits</a:t>
            </a:r>
          </a:p>
          <a:p>
            <a:pPr marL="285750" indent="-285750" fontAlgn="auto">
              <a:spcBef>
                <a:spcPts val="0"/>
              </a:spcBef>
              <a:spcAft>
                <a:spcPts val="1000"/>
              </a:spcAft>
              <a:buClrTx/>
              <a:buFont typeface="Arial" panose="020B0604020202020204" pitchFamily="34" charset="0"/>
              <a:buChar char="•"/>
            </a:pPr>
            <a:r>
              <a:rPr lang="en-US" sz="1600" dirty="0"/>
              <a:t>Will be updated as project progresses</a:t>
            </a:r>
            <a:endParaRPr lang="en-US" sz="1600" b="1" dirty="0"/>
          </a:p>
          <a:p>
            <a:pPr fontAlgn="auto">
              <a:spcBef>
                <a:spcPts val="0"/>
              </a:spcBef>
              <a:spcAft>
                <a:spcPts val="1000"/>
              </a:spcAft>
              <a:buClrTx/>
            </a:pPr>
            <a:r>
              <a:rPr lang="en-US" sz="1600" b="1" kern="0" dirty="0"/>
              <a:t>Digital screens</a:t>
            </a:r>
          </a:p>
          <a:p>
            <a:pPr marL="285750" indent="-285750" fontAlgn="auto">
              <a:spcBef>
                <a:spcPts val="0"/>
              </a:spcBef>
              <a:spcAft>
                <a:spcPts val="1000"/>
              </a:spcAft>
              <a:buClrTx/>
              <a:buFont typeface="Arial" panose="020B0604020202020204" pitchFamily="34" charset="0"/>
              <a:buChar char="•"/>
            </a:pPr>
            <a:r>
              <a:rPr lang="en-US" sz="1600" kern="0" dirty="0"/>
              <a:t>#</a:t>
            </a:r>
            <a:r>
              <a:rPr lang="en-US" sz="1600" kern="0" dirty="0" err="1"/>
              <a:t>RebuildingTheT</a:t>
            </a:r>
            <a:r>
              <a:rPr lang="en-US" sz="1600" kern="0" dirty="0"/>
              <a:t> video will be created</a:t>
            </a:r>
          </a:p>
          <a:p>
            <a:pPr fontAlgn="auto">
              <a:spcBef>
                <a:spcPts val="0"/>
              </a:spcBef>
              <a:spcAft>
                <a:spcPts val="1000"/>
              </a:spcAft>
              <a:buClrTx/>
            </a:pPr>
            <a:r>
              <a:rPr lang="en-US" sz="1600" b="1" kern="0" dirty="0"/>
              <a:t>Twitter thread</a:t>
            </a:r>
          </a:p>
          <a:p>
            <a:pPr marL="285750" indent="-285750" fontAlgn="auto">
              <a:spcBef>
                <a:spcPts val="0"/>
              </a:spcBef>
              <a:spcAft>
                <a:spcPts val="1000"/>
              </a:spcAft>
              <a:buClrTx/>
              <a:buFont typeface="Arial" panose="020B0604020202020204" pitchFamily="34" charset="0"/>
              <a:buChar char="•"/>
            </a:pPr>
            <a:r>
              <a:rPr lang="en-US" sz="1600" kern="0" dirty="0"/>
              <a:t>Detailing the work, why it’s necessary, and what the benefits will be</a:t>
            </a:r>
          </a:p>
        </p:txBody>
      </p:sp>
      <p:pic>
        <p:nvPicPr>
          <p:cNvPr id="2" name="Picture 1"/>
          <p:cNvPicPr>
            <a:picLocks noChangeAspect="1"/>
          </p:cNvPicPr>
          <p:nvPr/>
        </p:nvPicPr>
        <p:blipFill>
          <a:blip r:embed="rId2"/>
          <a:stretch>
            <a:fillRect/>
          </a:stretch>
        </p:blipFill>
        <p:spPr>
          <a:xfrm>
            <a:off x="4367464" y="1634791"/>
            <a:ext cx="4160154" cy="4155282"/>
          </a:xfrm>
          <a:prstGeom prst="rect">
            <a:avLst/>
          </a:prstGeom>
          <a:ln>
            <a:solidFill>
              <a:schemeClr val="bg1">
                <a:lumMod val="50000"/>
              </a:schemeClr>
            </a:solidFill>
          </a:ln>
        </p:spPr>
      </p:pic>
      <p:sp>
        <p:nvSpPr>
          <p:cNvPr id="7" name="TextBox 6"/>
          <p:cNvSpPr txBox="1"/>
          <p:nvPr/>
        </p:nvSpPr>
        <p:spPr>
          <a:xfrm>
            <a:off x="381000" y="411718"/>
            <a:ext cx="1787669" cy="276999"/>
          </a:xfrm>
          <a:prstGeom prst="rect">
            <a:avLst/>
          </a:prstGeom>
          <a:noFill/>
        </p:spPr>
        <p:txBody>
          <a:bodyPr wrap="none" rtlCol="0">
            <a:spAutoFit/>
          </a:bodyPr>
          <a:lstStyle/>
          <a:p>
            <a:pPr marL="342900" indent="-342900"/>
            <a:r>
              <a:rPr lang="en-US" sz="1200" b="1" dirty="0" smtClean="0">
                <a:solidFill>
                  <a:srgbClr val="002060"/>
                </a:solidFill>
                <a:latin typeface="Arial" panose="020B0604020202020204" pitchFamily="34" charset="0"/>
                <a:cs typeface="Arial" panose="020B0604020202020204" pitchFamily="34" charset="0"/>
              </a:rPr>
              <a:t>DGM Remarks 10/1/18</a:t>
            </a:r>
          </a:p>
        </p:txBody>
      </p:sp>
    </p:spTree>
    <p:extLst>
      <p:ext uri="{BB962C8B-B14F-4D97-AF65-F5344CB8AC3E}">
        <p14:creationId xmlns:p14="http://schemas.microsoft.com/office/powerpoint/2010/main" val="1490285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ags/tag3.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4.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BTA Default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EA24755921242B6930DE14963EEA1" ma:contentTypeVersion="2" ma:contentTypeDescription="Create a new document." ma:contentTypeScope="" ma:versionID="05c769840a6264e83d3d2bcd161cf46a">
  <xsd:schema xmlns:xsd="http://www.w3.org/2001/XMLSchema" xmlns:xs="http://www.w3.org/2001/XMLSchema" xmlns:p="http://schemas.microsoft.com/office/2006/metadata/properties" xmlns:ns2="a48fa604-65a2-4043-adf9-a239411230e9" targetNamespace="http://schemas.microsoft.com/office/2006/metadata/properties" ma:root="true" ma:fieldsID="8052e779e10ae18b65a98d9eba4387c7" ns2:_="">
    <xsd:import namespace="a48fa604-65a2-4043-adf9-a239411230e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fa604-65a2-4043-adf9-a23941123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A0D8F3-FCA4-4EF9-AB6A-FB26EFE74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fa604-65a2-4043-adf9-a23941123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1595C7-3023-461E-B557-67009414AE4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ECFF9C7-1F85-4F1B-8EF0-E9B9670DE2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MBTA Default Template</Template>
  <TotalTime>35238</TotalTime>
  <Words>465</Words>
  <Application>Microsoft Office PowerPoint</Application>
  <PresentationFormat>On-screen Show (4:3)</PresentationFormat>
  <Paragraphs>120</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MBTA Default Template</vt:lpstr>
      <vt:lpstr>1_MBTA Default Template</vt:lpstr>
      <vt:lpstr>DGM Remarks</vt:lpstr>
      <vt:lpstr>PowerPoint Presentation</vt:lpstr>
      <vt:lpstr>Green Line D Track and Signal Replacement Project</vt:lpstr>
      <vt:lpstr>Green Line D Track and Signal Replacement Project</vt:lpstr>
      <vt:lpstr>Bus Diversions By Zone</vt:lpstr>
      <vt:lpstr>Operations During Construction</vt:lpstr>
      <vt:lpstr>Communications Plan - Construction</vt:lpstr>
      <vt:lpstr>Communications Plan – Service Disruptions  </vt:lpstr>
      <vt:lpstr>Communications Plan – Project Benefits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Evasion Reduction Strategy</dc:title>
  <dc:creator>bkane</dc:creator>
  <cp:lastModifiedBy>DAS</cp:lastModifiedBy>
  <cp:revision>1331</cp:revision>
  <cp:lastPrinted>2018-06-04T14:50:09Z</cp:lastPrinted>
  <dcterms:created xsi:type="dcterms:W3CDTF">2016-04-11T13:25:01Z</dcterms:created>
  <dcterms:modified xsi:type="dcterms:W3CDTF">2018-10-01T18:37:18Z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0x01010029AEA24755921242B6930DE14963EEA1</vt:lpwstr>
  </property>
</Properties>
</file>