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9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0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1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2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4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6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5.xml" ContentType="application/vnd.openxmlformats-officedocument.presentationml.notesSlide+xml"/>
  <Override PartName="/ppt/tags/tag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8" r:id="rId5"/>
    <p:sldMasterId id="2147483693" r:id="rId6"/>
    <p:sldMasterId id="2147483698" r:id="rId7"/>
    <p:sldMasterId id="2147483703" r:id="rId8"/>
    <p:sldMasterId id="2147483708" r:id="rId9"/>
    <p:sldMasterId id="2147483714" r:id="rId10"/>
    <p:sldMasterId id="2147483721" r:id="rId11"/>
    <p:sldMasterId id="2147483727" r:id="rId12"/>
    <p:sldMasterId id="2147483733" r:id="rId13"/>
    <p:sldMasterId id="2147483738" r:id="rId14"/>
    <p:sldMasterId id="2147483745" r:id="rId15"/>
    <p:sldMasterId id="2147483750" r:id="rId16"/>
    <p:sldMasterId id="2147483753" r:id="rId17"/>
    <p:sldMasterId id="2147483765" r:id="rId18"/>
    <p:sldMasterId id="2147483771" r:id="rId19"/>
  </p:sldMasterIdLst>
  <p:notesMasterIdLst>
    <p:notesMasterId r:id="rId58"/>
  </p:notesMasterIdLst>
  <p:handoutMasterIdLst>
    <p:handoutMasterId r:id="rId59"/>
  </p:handoutMasterIdLst>
  <p:sldIdLst>
    <p:sldId id="398" r:id="rId20"/>
    <p:sldId id="672" r:id="rId21"/>
    <p:sldId id="579" r:id="rId22"/>
    <p:sldId id="752" r:id="rId23"/>
    <p:sldId id="640" r:id="rId24"/>
    <p:sldId id="621" r:id="rId25"/>
    <p:sldId id="691" r:id="rId26"/>
    <p:sldId id="617" r:id="rId27"/>
    <p:sldId id="656" r:id="rId28"/>
    <p:sldId id="735" r:id="rId29"/>
    <p:sldId id="751" r:id="rId30"/>
    <p:sldId id="754" r:id="rId31"/>
    <p:sldId id="654" r:id="rId32"/>
    <p:sldId id="655" r:id="rId33"/>
    <p:sldId id="693" r:id="rId34"/>
    <p:sldId id="694" r:id="rId35"/>
    <p:sldId id="695" r:id="rId36"/>
    <p:sldId id="696" r:id="rId37"/>
    <p:sldId id="697" r:id="rId38"/>
    <p:sldId id="698" r:id="rId39"/>
    <p:sldId id="699" r:id="rId40"/>
    <p:sldId id="700" r:id="rId41"/>
    <p:sldId id="701" r:id="rId42"/>
    <p:sldId id="702" r:id="rId43"/>
    <p:sldId id="703" r:id="rId44"/>
    <p:sldId id="704" r:id="rId45"/>
    <p:sldId id="705" r:id="rId46"/>
    <p:sldId id="706" r:id="rId47"/>
    <p:sldId id="707" r:id="rId48"/>
    <p:sldId id="708" r:id="rId49"/>
    <p:sldId id="709" r:id="rId50"/>
    <p:sldId id="710" r:id="rId51"/>
    <p:sldId id="746" r:id="rId52"/>
    <p:sldId id="712" r:id="rId53"/>
    <p:sldId id="739" r:id="rId54"/>
    <p:sldId id="713" r:id="rId55"/>
    <p:sldId id="753" r:id="rId56"/>
    <p:sldId id="745" r:id="rId5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6AE7393-8DD7-4B37-9798-3A768C39CE2F}">
          <p14:sldIdLst>
            <p14:sldId id="398"/>
            <p14:sldId id="672"/>
            <p14:sldId id="579"/>
            <p14:sldId id="752"/>
            <p14:sldId id="640"/>
            <p14:sldId id="621"/>
            <p14:sldId id="691"/>
            <p14:sldId id="617"/>
            <p14:sldId id="656"/>
            <p14:sldId id="735"/>
            <p14:sldId id="751"/>
            <p14:sldId id="754"/>
            <p14:sldId id="654"/>
            <p14:sldId id="655"/>
            <p14:sldId id="693"/>
            <p14:sldId id="694"/>
            <p14:sldId id="695"/>
            <p14:sldId id="696"/>
            <p14:sldId id="697"/>
            <p14:sldId id="698"/>
            <p14:sldId id="699"/>
            <p14:sldId id="700"/>
            <p14:sldId id="701"/>
            <p14:sldId id="702"/>
            <p14:sldId id="703"/>
            <p14:sldId id="704"/>
            <p14:sldId id="705"/>
            <p14:sldId id="706"/>
            <p14:sldId id="707"/>
            <p14:sldId id="708"/>
            <p14:sldId id="709"/>
            <p14:sldId id="710"/>
            <p14:sldId id="746"/>
          </p14:sldIdLst>
        </p14:section>
        <p14:section name="Appendix" id="{30C7420D-8B4C-4B02-8A29-D736C9A146F9}">
          <p14:sldIdLst>
            <p14:sldId id="712"/>
            <p14:sldId id="739"/>
            <p14:sldId id="713"/>
            <p14:sldId id="753"/>
            <p14:sldId id="7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Cantor" initials="M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5A5"/>
    <a:srgbClr val="B8D87A"/>
    <a:srgbClr val="000099"/>
    <a:srgbClr val="000066"/>
    <a:srgbClr val="0033CC"/>
    <a:srgbClr val="008000"/>
    <a:srgbClr val="CAE2FF"/>
    <a:srgbClr val="00269E"/>
    <a:srgbClr val="002060"/>
    <a:srgbClr val="91A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4" autoAdjust="0"/>
    <p:restoredTop sz="60604" autoAdjust="0"/>
  </p:normalViewPr>
  <p:slideViewPr>
    <p:cSldViewPr snapToGrid="0">
      <p:cViewPr varScale="1">
        <p:scale>
          <a:sx n="68" d="100"/>
          <a:sy n="68" d="100"/>
        </p:scale>
        <p:origin x="291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1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2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MBTA Capital</a:t>
            </a:r>
            <a:r>
              <a:rPr lang="en-US" baseline="0" dirty="0"/>
              <a:t> Investment</a:t>
            </a:r>
          </a:p>
          <a:p>
            <a:pPr>
              <a:defRPr/>
            </a:pPr>
            <a:r>
              <a:rPr lang="en-US" baseline="0" dirty="0"/>
              <a:t>Cash only</a:t>
            </a:r>
          </a:p>
          <a:p>
            <a:pPr>
              <a:defRPr/>
            </a:pPr>
            <a:r>
              <a:rPr lang="en-US" baseline="0" dirty="0"/>
              <a:t>(in millions)</a:t>
            </a:r>
            <a:endParaRPr lang="en-US" dirty="0"/>
          </a:p>
        </c:rich>
      </c:tx>
      <c:layout>
        <c:manualLayout>
          <c:xMode val="edge"/>
          <c:yMode val="edge"/>
          <c:x val="0.39909607762052246"/>
          <c:y val="2.92011604842640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79100803717863"/>
          <c:y val="9.0274868124186544E-2"/>
          <c:w val="0.87463092836868062"/>
          <c:h val="0.721139006070583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State of Good Repair</c:v>
                </c:pt>
              </c:strCache>
            </c:strRef>
          </c:tx>
          <c:spPr>
            <a:solidFill>
              <a:srgbClr val="72A5A5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72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03-4425-A53A-BC731A5A576E}"/>
              </c:ext>
            </c:extLst>
          </c:dPt>
          <c:dPt>
            <c:idx val="9"/>
            <c:invertIfNegative val="0"/>
            <c:bubble3D val="0"/>
            <c:spPr>
              <a:solidFill>
                <a:srgbClr val="72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03-4425-A53A-BC731A5A576E}"/>
              </c:ext>
            </c:extLst>
          </c:dPt>
          <c:dLbls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$1,075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03-4425-A53A-BC731A5A576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$1,410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03-4425-A53A-BC731A5A576E}"/>
                </c:ext>
              </c:extLst>
            </c:dLbl>
            <c:dLbl>
              <c:idx val="8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803-4425-A53A-BC731A5A576E}"/>
                </c:ext>
              </c:extLst>
            </c:dLbl>
            <c:dLbl>
              <c:idx val="9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803-4425-A53A-BC731A5A57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Sheet1!$C$3:$G$3</c:f>
              <c:strCache>
                <c:ptCount val="5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</c:strCache>
            </c:strRef>
          </c:cat>
          <c:val>
            <c:numRef>
              <c:f>Sheet1!$C$4:$G$4</c:f>
              <c:numCache>
                <c:formatCode>_("$"* #,##0_);_("$"* \(#,##0\);_("$"* "-"??_);_(@_)</c:formatCode>
                <c:ptCount val="5"/>
                <c:pt idx="0">
                  <c:v>469</c:v>
                </c:pt>
                <c:pt idx="1">
                  <c:v>522</c:v>
                </c:pt>
                <c:pt idx="2">
                  <c:v>502</c:v>
                </c:pt>
                <c:pt idx="3">
                  <c:v>709</c:v>
                </c:pt>
                <c:pt idx="4">
                  <c:v>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03-4425-A53A-BC731A5A576E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Expansion</c:v>
                </c:pt>
              </c:strCache>
            </c:strRef>
          </c:tx>
          <c:spPr>
            <a:solidFill>
              <a:srgbClr val="B8D87A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B8D8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803-4425-A53A-BC731A5A576E}"/>
              </c:ext>
            </c:extLst>
          </c:dPt>
          <c:dPt>
            <c:idx val="9"/>
            <c:invertIfNegative val="0"/>
            <c:bubble3D val="0"/>
            <c:spPr>
              <a:solidFill>
                <a:srgbClr val="B8D8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803-4425-A53A-BC731A5A576E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$273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03-4425-A53A-BC731A5A576E}"/>
                </c:ext>
              </c:extLst>
            </c:dLbl>
            <c:dLbl>
              <c:idx val="8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803-4425-A53A-BC731A5A576E}"/>
                </c:ext>
              </c:extLst>
            </c:dLbl>
            <c:dLbl>
              <c:idx val="9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803-4425-A53A-BC731A5A57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Sheet1!$C$3:$G$3</c:f>
              <c:strCache>
                <c:ptCount val="5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</c:strCache>
            </c:strRef>
          </c:cat>
          <c:val>
            <c:numRef>
              <c:f>Sheet1!$C$5:$G$5</c:f>
              <c:numCache>
                <c:formatCode>_("$"* #,##0_);_("$"* \(#,##0\);_("$"* "-"??_);_(@_)</c:formatCode>
                <c:ptCount val="5"/>
                <c:pt idx="0">
                  <c:v>162</c:v>
                </c:pt>
                <c:pt idx="1">
                  <c:v>245.6</c:v>
                </c:pt>
                <c:pt idx="2">
                  <c:v>246</c:v>
                </c:pt>
                <c:pt idx="3">
                  <c:v>102</c:v>
                </c:pt>
                <c:pt idx="4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803-4425-A53A-BC731A5A5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90704896"/>
        <c:axId val="93266688"/>
      </c:barChart>
      <c:lineChart>
        <c:grouping val="standard"/>
        <c:varyColors val="0"/>
        <c:ser>
          <c:idx val="2"/>
          <c:order val="2"/>
          <c:tx>
            <c:strRef>
              <c:f>Sheet1!$A$6</c:f>
              <c:strCache>
                <c:ptCount val="1"/>
                <c:pt idx="0">
                  <c:v> </c:v>
                </c:pt>
              </c:strCache>
            </c:strRef>
          </c:tx>
          <c:spPr>
            <a:ln w="28575" cap="rnd">
              <a:solidFill>
                <a:schemeClr val="bg1">
                  <a:alpha val="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$875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E8-4BE2-88F7-972853E7447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$1,271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803-4425-A53A-BC731A5A576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$1,683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803-4425-A53A-BC731A5A57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38100" bIns="19050" anchor="t" anchorCtr="0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Sheet1!$C$3:$G$3</c:f>
              <c:strCache>
                <c:ptCount val="5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</c:strCache>
            </c:strRef>
          </c:cat>
          <c:val>
            <c:numRef>
              <c:f>Sheet1!$C$6:$G$6</c:f>
              <c:numCache>
                <c:formatCode>_("$"* #,##0_);_("$"* \(#,##0\);_("$"* "-"??_);_(@_)</c:formatCode>
                <c:ptCount val="5"/>
                <c:pt idx="0">
                  <c:v>631</c:v>
                </c:pt>
                <c:pt idx="1">
                  <c:v>767.6</c:v>
                </c:pt>
                <c:pt idx="2">
                  <c:v>748</c:v>
                </c:pt>
                <c:pt idx="3">
                  <c:v>811</c:v>
                </c:pt>
                <c:pt idx="4">
                  <c:v>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1803-4425-A53A-BC731A5A5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704896"/>
        <c:axId val="93266688"/>
      </c:lineChart>
      <c:catAx>
        <c:axId val="9070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66688"/>
        <c:crosses val="autoZero"/>
        <c:auto val="1"/>
        <c:lblAlgn val="ctr"/>
        <c:lblOffset val="100"/>
        <c:noMultiLvlLbl val="0"/>
      </c:catAx>
      <c:valAx>
        <c:axId val="9326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Spend in $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704896"/>
        <c:crosses val="autoZero"/>
        <c:crossBetween val="between"/>
        <c:majorUnit val="20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0149603486059421"/>
          <c:y val="0.91833868645362504"/>
          <c:w val="0.24845476309030504"/>
          <c:h val="5.7990096598749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1148756743247"/>
          <c:y val="0.17451508192849077"/>
          <c:w val="0.88087028296075276"/>
          <c:h val="0.725887516662414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of Good Repair Construction Contract Awards</c:v>
                </c:pt>
              </c:strCache>
            </c:strRef>
          </c:tx>
          <c:spPr>
            <a:solidFill>
              <a:srgbClr val="16414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2069491215207577E-4"/>
                  <c:y val="-5.15041929481928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200" dirty="0"/>
                      <a:t>$110M</a:t>
                    </a:r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54623122475196"/>
                      <c:h val="4.39345080153476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601-409D-834A-F45C5AF816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dirty="0"/>
                      <a:t>Construction</a:t>
                    </a:r>
                  </a:p>
                  <a:p>
                    <a:r>
                      <a:rPr lang="en-US" dirty="0"/>
                      <a:t>$345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01-409D-834A-F45C5AF8164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 dirty="0"/>
                      <a:t>Construction</a:t>
                    </a:r>
                  </a:p>
                  <a:p>
                    <a:r>
                      <a:rPr lang="en-US" sz="1200" dirty="0"/>
                      <a:t>$639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601-409D-834A-F45C5AF8164A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FY 2016</c:v>
                </c:pt>
                <c:pt idx="1">
                  <c:v>FY 2017</c:v>
                </c:pt>
                <c:pt idx="2">
                  <c:v>FY 2018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110000000</c:v>
                </c:pt>
                <c:pt idx="1">
                  <c:v>328000000</c:v>
                </c:pt>
                <c:pt idx="2">
                  <c:v>639000000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01-409D-834A-F45C5AF816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Revenue Vehicle Contract AwardsVehicles</c:v>
                </c:pt>
              </c:strCache>
            </c:strRef>
          </c:tx>
          <c:spPr>
            <a:solidFill>
              <a:srgbClr val="27717A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z="1200" b="0" dirty="0"/>
                      <a:t>Vehicles </a:t>
                    </a:r>
                  </a:p>
                  <a:p>
                    <a:r>
                      <a:rPr lang="en-US" sz="1200" b="0" dirty="0"/>
                      <a:t>$291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01-409D-834A-F45C5AF8164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01-409D-834A-F45C5AF8164A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FY 2016</c:v>
                </c:pt>
                <c:pt idx="1">
                  <c:v>FY 2017</c:v>
                </c:pt>
                <c:pt idx="2">
                  <c:v>FY 2018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1">
                  <c:v>291000000</c:v>
                </c:pt>
                <c:pt idx="2">
                  <c:v>40752000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01-409D-834A-F45C5AF816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GLX</c:v>
                </c:pt>
              </c:strCache>
            </c:strRef>
          </c:tx>
          <c:spPr>
            <a:solidFill>
              <a:srgbClr val="3AA6B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GLX</a:t>
                    </a:r>
                  </a:p>
                  <a:p>
                    <a:r>
                      <a:rPr lang="en-US" dirty="0"/>
                      <a:t>$1,082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01-409D-834A-F45C5AF8164A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FY 2016</c:v>
                </c:pt>
                <c:pt idx="1">
                  <c:v>FY 2017</c:v>
                </c:pt>
                <c:pt idx="2">
                  <c:v>FY 2018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2" formatCode="#,##0">
                  <c:v>1082000000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01-409D-834A-F45C5AF8164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AFC 2</c:v>
                </c:pt>
              </c:strCache>
            </c:strRef>
          </c:tx>
          <c:spPr>
            <a:solidFill>
              <a:srgbClr val="43C2D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200" b="0" baseline="0" dirty="0">
                        <a:solidFill>
                          <a:schemeClr val="bg1"/>
                        </a:solidFill>
                        <a:latin typeface="+mn-lt"/>
                      </a:rPr>
                      <a:t>AFC 2</a:t>
                    </a:r>
                  </a:p>
                  <a:p>
                    <a:pPr>
                      <a:defRPr sz="1200">
                        <a:solidFill>
                          <a:schemeClr val="bg1"/>
                        </a:solidFill>
                        <a:cs typeface="Arial" panose="020B0604020202020204" pitchFamily="34" charset="0"/>
                      </a:defRPr>
                    </a:pPr>
                    <a:r>
                      <a:rPr lang="en-US" sz="1200" b="0" baseline="0" dirty="0">
                        <a:solidFill>
                          <a:schemeClr val="bg1"/>
                        </a:solidFill>
                        <a:latin typeface="+mn-lt"/>
                      </a:rPr>
                      <a:t>$368</a:t>
                    </a:r>
                    <a:endParaRPr lang="en-US" dirty="0"/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01-409D-834A-F45C5AF8164A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FY 2016</c:v>
                </c:pt>
                <c:pt idx="1">
                  <c:v>FY 2017</c:v>
                </c:pt>
                <c:pt idx="2">
                  <c:v>FY 2018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2" formatCode="#,##0">
                  <c:v>368000000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01-409D-834A-F45C5AF81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100"/>
        <c:axId val="93885952"/>
        <c:axId val="93887488"/>
      </c:barChart>
      <c:catAx>
        <c:axId val="9388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3887488"/>
        <c:crosses val="autoZero"/>
        <c:auto val="1"/>
        <c:lblAlgn val="ctr"/>
        <c:lblOffset val="100"/>
        <c:tickMarkSkip val="1"/>
        <c:noMultiLvlLbl val="0"/>
      </c:catAx>
      <c:valAx>
        <c:axId val="93887488"/>
        <c:scaling>
          <c:orientation val="minMax"/>
          <c:max val="2500000000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  <a:headEnd type="non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3885952"/>
        <c:crosses val="autoZero"/>
        <c:crossBetween val="between"/>
        <c:majorUnit val="1000000000"/>
        <c:dispUnits>
          <c:builtInUnit val="millions"/>
        </c:dispUnits>
      </c:valAx>
      <c:spPr>
        <a:noFill/>
        <a:ln w="1905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755076970190343E-2"/>
          <c:y val="6.5467193929297104E-2"/>
          <c:w val="0.42950749894818757"/>
          <c:h val="0.834935490195396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of Good Repair Construction Contract Awards</c:v>
                </c:pt>
              </c:strCache>
            </c:strRef>
          </c:tx>
          <c:spPr>
            <a:solidFill>
              <a:srgbClr val="16414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568084746226996E-3"/>
                  <c:y val="-1.29818966939504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/>
                      <a:t>SGR</a:t>
                    </a:r>
                    <a:r>
                      <a:rPr lang="en-US" sz="1200" b="1" baseline="0" dirty="0"/>
                      <a:t> Construction 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en-US" sz="1200" b="1" dirty="0"/>
                      <a:t>$639M</a:t>
                    </a:r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02131579446426"/>
                      <c:h val="0.155899699617310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601-409D-834A-F45C5AF816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Contract Value ($M)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639000000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01-409D-834A-F45C5AF816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Revenue Vehicle Contract AwardsVehicles</c:v>
                </c:pt>
              </c:strCache>
            </c:strRef>
          </c:tx>
          <c:spPr>
            <a:solidFill>
              <a:srgbClr val="27717A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7423084685150407E-3"/>
                  <c:y val="-2.59636911682419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900" dirty="0"/>
                      <a:t>Revenue</a:t>
                    </a:r>
                    <a:r>
                      <a:rPr lang="en-US" sz="900" baseline="0" dirty="0"/>
                      <a:t> Vehicles $41M</a:t>
                    </a:r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23960742639245"/>
                      <c:h val="7.35034990811474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497-4740-802A-07EB016D4D8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0"/>
                      <a:t>Vehicles </a:t>
                    </a:r>
                  </a:p>
                  <a:p>
                    <a:fld id="{FBA59BF9-70C1-42DD-872A-A4E49A55DFFD}" type="VALUE">
                      <a:rPr lang="en-US" sz="1200" b="0" smtClean="0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601-409D-834A-F45C5AF8164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Vehicles ~</a:t>
                    </a:r>
                    <a:fld id="{858C2235-5A54-4D01-B735-3F5A3DD8A77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601-409D-834A-F45C5AF8164A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Contract Value ($M)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40752000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01-409D-834A-F45C5AF816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GLX</c:v>
                </c:pt>
              </c:strCache>
            </c:strRef>
          </c:tx>
          <c:spPr>
            <a:solidFill>
              <a:srgbClr val="3AA6B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3.568084746226996E-3"/>
                  <c:y val="3.89456900818513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$1,082M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97-4740-802A-07EB016D4D8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GLX</a:t>
                    </a:r>
                  </a:p>
                  <a:p>
                    <a:fld id="{0C847C75-9254-4846-9214-D1F6EDC835E5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601-409D-834A-F45C5AF8164A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Contract Value ($M)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1082000000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01-409D-834A-F45C5AF8164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AFC 2</c:v>
                </c:pt>
              </c:strCache>
            </c:strRef>
          </c:tx>
          <c:spPr>
            <a:solidFill>
              <a:srgbClr val="43C2D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7840423731134655E-3"/>
                  <c:y val="1.81746553715306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$368M</a:t>
                    </a:r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97-4740-802A-07EB016D4D8F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200" b="1" baseline="0" dirty="0">
                        <a:solidFill>
                          <a:schemeClr val="bg1"/>
                        </a:solidFill>
                        <a:latin typeface="+mn-lt"/>
                      </a:rPr>
                      <a:t>AFC 2</a:t>
                    </a:r>
                  </a:p>
                  <a:p>
                    <a:pPr>
                      <a:defRPr sz="1200" b="1">
                        <a:solidFill>
                          <a:schemeClr val="bg1"/>
                        </a:solidFill>
                        <a:cs typeface="Arial" panose="020B0604020202020204" pitchFamily="34" charset="0"/>
                      </a:defRPr>
                    </a:pPr>
                    <a:fld id="{6548C15B-8837-4131-8562-654A45039CCA}" type="VALUE">
                      <a:rPr lang="en-US" sz="1200" b="1" baseline="0" smtClean="0">
                        <a:solidFill>
                          <a:schemeClr val="bg1"/>
                        </a:solidFill>
                        <a:latin typeface="+mn-lt"/>
                      </a:rPr>
                      <a:pPr>
                        <a:defRPr sz="1200" b="1">
                          <a:solidFill>
                            <a:schemeClr val="bg1"/>
                          </a:solidFill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601-409D-834A-F45C5AF8164A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Contract Value ($M)</c:v>
                </c:pt>
              </c:strCache>
            </c:strRef>
          </c:cat>
          <c:val>
            <c:numRef>
              <c:f>Sheet1!$E$2</c:f>
              <c:numCache>
                <c:formatCode>#,##0</c:formatCode>
                <c:ptCount val="1"/>
                <c:pt idx="0">
                  <c:v>368000000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01-409D-834A-F45C5AF81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98269824"/>
        <c:axId val="98296192"/>
      </c:barChart>
      <c:catAx>
        <c:axId val="9826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296192"/>
        <c:crosses val="autoZero"/>
        <c:auto val="1"/>
        <c:lblAlgn val="ctr"/>
        <c:lblOffset val="100"/>
        <c:tickMarkSkip val="1"/>
        <c:noMultiLvlLbl val="0"/>
      </c:catAx>
      <c:valAx>
        <c:axId val="98296192"/>
        <c:scaling>
          <c:orientation val="minMax"/>
          <c:max val="2500000000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  <a:headEnd type="non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269824"/>
        <c:crosses val="autoZero"/>
        <c:crossBetween val="between"/>
        <c:majorUnit val="1000000000"/>
        <c:dispUnits>
          <c:builtInUnit val="millions"/>
        </c:dispUnits>
      </c:valAx>
      <c:spPr>
        <a:noFill/>
        <a:ln w="1905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0.60147</cdr:x>
      <cdr:y>0</cdr:y>
    </cdr:from>
    <cdr:to>
      <cdr:x>0.70782</cdr:x>
      <cdr:y>0.06224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3560" y="0"/>
          <a:ext cx="99441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0.49633</cdr:x>
      <cdr:y>0.63273</cdr:y>
    </cdr:from>
    <cdr:to>
      <cdr:x>0.59413</cdr:x>
      <cdr:y>0.79869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40580" y="34861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0.18496</cdr:x>
      <cdr:y>0.85911</cdr:y>
    </cdr:from>
    <cdr:to>
      <cdr:x>0.29932</cdr:x>
      <cdr:y>0.90929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1316656" y="4202272"/>
          <a:ext cx="814091" cy="2454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342900" indent="-342900"/>
          <a:r>
            <a: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Construction</a:t>
          </a:r>
        </a:p>
      </cdr:txBody>
    </cdr:sp>
  </cdr:relSizeAnchor>
  <cdr:relSizeAnchor xmlns:cdr="http://schemas.openxmlformats.org/drawingml/2006/chartDrawing">
    <cdr:from>
      <cdr:x>0.62279</cdr:x>
      <cdr:y>0.23383</cdr:y>
    </cdr:from>
    <cdr:to>
      <cdr:x>0.76945</cdr:x>
      <cdr:y>0.23383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A36B991B-CD22-48F5-96AC-DDC82D47BB21}"/>
            </a:ext>
          </a:extLst>
        </cdr:cNvPr>
        <cdr:cNvCxnSpPr/>
      </cdr:nvCxnSpPr>
      <cdr:spPr>
        <a:xfrm xmlns:a="http://schemas.openxmlformats.org/drawingml/2006/main">
          <a:off x="4433427" y="1143770"/>
          <a:ext cx="1044008" cy="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0.60147</cdr:x>
      <cdr:y>0</cdr:y>
    </cdr:from>
    <cdr:to>
      <cdr:x>0.70782</cdr:x>
      <cdr:y>0.06224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3560" y="0"/>
          <a:ext cx="99441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0.49633</cdr:x>
      <cdr:y>0.63273</cdr:y>
    </cdr:from>
    <cdr:to>
      <cdr:x>0.59413</cdr:x>
      <cdr:y>0.79869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40580" y="34861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0.25513</cdr:x>
      <cdr:y>0.41526</cdr:y>
    </cdr:from>
    <cdr:to>
      <cdr:x>0.33968</cdr:x>
      <cdr:y>0.47818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16155" y="2031210"/>
          <a:ext cx="60188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marL="342900" indent="-342900"/>
          <a:r>
            <a:rPr lang="en-US" sz="1400" b="1" dirty="0">
              <a:solidFill>
                <a:schemeClr val="bg1"/>
              </a:solidFill>
            </a:rPr>
            <a:t>GLX</a:t>
          </a:r>
        </a:p>
      </cdr:txBody>
    </cdr:sp>
  </cdr:relSizeAnchor>
  <cdr:relSizeAnchor xmlns:cdr="http://schemas.openxmlformats.org/drawingml/2006/chartDrawing">
    <cdr:from>
      <cdr:x>0.25268</cdr:x>
      <cdr:y>0.17867</cdr:y>
    </cdr:from>
    <cdr:to>
      <cdr:x>0.35521</cdr:x>
      <cdr:y>0.24159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41757" y="873951"/>
          <a:ext cx="74732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342900" indent="-342900"/>
          <a:r>
            <a:rPr lang="en-US" sz="1400" b="1" dirty="0">
              <a:solidFill>
                <a:schemeClr val="bg1"/>
              </a:solidFill>
              <a:latin typeface="+mj-lt"/>
            </a:rPr>
            <a:t>AFC</a:t>
          </a:r>
          <a:r>
            <a:rPr lang="en-US" sz="1100" b="1" dirty="0">
              <a:solidFill>
                <a:schemeClr val="bg1"/>
              </a:solidFill>
              <a:latin typeface="+mj-lt"/>
            </a:rPr>
            <a:t> </a:t>
          </a:r>
          <a:r>
            <a:rPr lang="en-US" sz="1400" b="1" dirty="0">
              <a:solidFill>
                <a:schemeClr val="bg1"/>
              </a:solidFill>
              <a:latin typeface="+mj-lt"/>
            </a:rPr>
            <a:t>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3922-CB50-4959-AFC4-61A0FC73B11C}" type="datetimeFigureOut">
              <a:rPr lang="en-US" smtClean="0"/>
              <a:t>10/1/18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5ED11-40F1-4933-A393-F4110CF7B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21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43238" cy="466725"/>
          </a:xfrm>
          <a:prstGeom prst="rect">
            <a:avLst/>
          </a:prstGeom>
        </p:spPr>
        <p:txBody>
          <a:bodyPr vert="horz" lIns="90901" tIns="45451" rIns="90901" bIns="454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6" y="3"/>
            <a:ext cx="3043238" cy="466725"/>
          </a:xfrm>
          <a:prstGeom prst="rect">
            <a:avLst/>
          </a:prstGeom>
        </p:spPr>
        <p:txBody>
          <a:bodyPr vert="horz" lIns="90901" tIns="45451" rIns="90901" bIns="45451" rtlCol="0"/>
          <a:lstStyle>
            <a:lvl1pPr algn="r">
              <a:defRPr sz="1200"/>
            </a:lvl1pPr>
          </a:lstStyle>
          <a:p>
            <a:fld id="{72A39B4F-D8E7-4701-A6C4-5CF39AE8D229}" type="datetimeFigureOut">
              <a:rPr lang="en-US" smtClean="0"/>
              <a:t>10/1/18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01" tIns="45451" rIns="90901" bIns="454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0901" tIns="45451" rIns="90901" bIns="4545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376"/>
            <a:ext cx="3043238" cy="466725"/>
          </a:xfrm>
          <a:prstGeom prst="rect">
            <a:avLst/>
          </a:prstGeom>
        </p:spPr>
        <p:txBody>
          <a:bodyPr vert="horz" lIns="90901" tIns="45451" rIns="90901" bIns="454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6" y="8842376"/>
            <a:ext cx="3043238" cy="466725"/>
          </a:xfrm>
          <a:prstGeom prst="rect">
            <a:avLst/>
          </a:prstGeom>
        </p:spPr>
        <p:txBody>
          <a:bodyPr vert="horz" lIns="90901" tIns="45451" rIns="90901" bIns="45451" rtlCol="0" anchor="b"/>
          <a:lstStyle>
            <a:lvl1pPr algn="r">
              <a:defRPr sz="1200"/>
            </a:lvl1pPr>
          </a:lstStyle>
          <a:p>
            <a:fld id="{4AE956D3-FD57-457D-8F40-FAC78B4C2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9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37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24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956D3-FD57-457D-8F40-FAC78B4C2B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63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956D3-FD57-457D-8F40-FAC78B4C2B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1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3C4EC-FA30-4BAF-8816-853426F570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09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279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39951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258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366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0960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982873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4137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731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98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262918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407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6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26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600"/>
            </a:lvl1pPr>
          </a:lstStyle>
          <a:p>
            <a:fld id="{F809FA0C-9138-4409-9FF5-7DACD331B09B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65489" y="6283325"/>
            <a:ext cx="26130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6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608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89" y="6283325"/>
            <a:ext cx="26130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6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448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2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2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5489" y="6283325"/>
            <a:ext cx="26130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6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7706601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2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3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936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4" y="35676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26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4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4593770"/>
            <a:ext cx="5867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/>
            <a:endParaRPr lang="en-US" sz="1350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04148367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6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26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600"/>
            </a:lvl1pPr>
          </a:lstStyle>
          <a:p>
            <a:fld id="{F809FA0C-9138-4409-9FF5-7DACD331B09B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65489" y="6283325"/>
            <a:ext cx="26130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6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888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89" y="6283325"/>
            <a:ext cx="26130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6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01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2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2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5489" y="6283325"/>
            <a:ext cx="26130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6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15724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2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3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44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4" y="35676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26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4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4593770"/>
            <a:ext cx="5867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/>
            <a:endParaRPr lang="en-US" sz="1350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19110559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704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261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39670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909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5676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/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40690988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271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84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133682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10/1/18</a:t>
            </a:fld>
            <a:endParaRPr lang="en-US" dirty="0"/>
          </a:p>
        </p:txBody>
      </p:sp>
      <p:pic>
        <p:nvPicPr>
          <p:cNvPr id="7" name="Picture 6" descr="newMekkoChart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10/1/18</a:t>
            </a:fld>
            <a:endParaRPr lang="en-US" dirty="0"/>
          </a:p>
        </p:txBody>
      </p:sp>
      <p:pic>
        <p:nvPicPr>
          <p:cNvPr id="7" name="Picture 6" descr="newMekkoChart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1123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5676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pic>
        <p:nvPicPr>
          <p:cNvPr id="11" name="Picture 2" descr="C:\Users\dmlee\Downloads\preview-MABayTransAuthority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9385008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85C3335-893F-4F10-B4F1-4D1CAE264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4" y="265376"/>
            <a:ext cx="1299720" cy="40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362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452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8816192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10/1/18</a:t>
            </a:fld>
            <a:endParaRPr lang="en-US" dirty="0"/>
          </a:p>
        </p:txBody>
      </p:sp>
      <p:pic>
        <p:nvPicPr>
          <p:cNvPr id="7" name="Picture 6" descr="newMekkoChart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28079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5931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6734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938837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10/1/18</a:t>
            </a:fld>
            <a:endParaRPr lang="en-US" dirty="0"/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83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5676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pic>
        <p:nvPicPr>
          <p:cNvPr id="11" name="Picture 2" descr="C:\Users\dmlee\Downloads\preview-MABayTransAuthority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0867102"/>
      </p:ext>
    </p:extLst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/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57048012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3052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0234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10289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7127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524000"/>
            <a:ext cx="8348472" cy="461345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>
          <a:xfrm>
            <a:off x="7192022" y="6477000"/>
            <a:ext cx="1673225" cy="155575"/>
          </a:xfrm>
        </p:spPr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194844" y="6477000"/>
            <a:ext cx="27543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3901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4572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6369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5676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/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86449253"/>
      </p:ext>
    </p:extLst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6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3" name="Rectangle 10"/>
          <p:cNvSpPr/>
          <p:nvPr/>
        </p:nvSpPr>
        <p:spPr>
          <a:xfrm>
            <a:off x="327026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600"/>
            </a:lvl1pPr>
          </a:lstStyle>
          <a:p>
            <a:fld id="{F809FA0C-9138-4409-9FF5-7DACD331B09B}" type="datetime1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65489" y="6283325"/>
            <a:ext cx="26130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5724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89" y="6283325"/>
            <a:ext cx="26130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6699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2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2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5489" y="6283325"/>
            <a:ext cx="26130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" dirty="0"/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850787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2751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10/1/18</a:t>
            </a:fld>
            <a:endParaRPr lang="en-US" dirty="0"/>
          </a:p>
        </p:txBody>
      </p:sp>
      <p:pic>
        <p:nvPicPr>
          <p:cNvPr id="7" name="Picture 6" descr="newMekkoChart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2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3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57683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350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4" y="35676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4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4593770"/>
            <a:ext cx="5867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/>
            <a:endParaRPr lang="en-US" sz="1350" b="1" u="sng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pic>
        <p:nvPicPr>
          <p:cNvPr id="11" name="Picture 2" descr="C:\Users\dmlee\Downloads\preview-MABayTransAuthority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26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5401146"/>
      </p:ext>
    </p:extLst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2413"/>
            <a:fld id="{81D60167-4931-47E6-BA6A-407CBD079E47}" type="slidenum">
              <a:rPr lang="en-US" sz="882" smtClean="0">
                <a:latin typeface="Arial"/>
                <a:cs typeface="Arial"/>
              </a:rPr>
              <a:pPr marL="22413"/>
              <a:t>‹#›</a:t>
            </a:fld>
            <a:endParaRPr lang="en-US" sz="882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38045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2413"/>
            <a:fld id="{81D60167-4931-47E6-BA6A-407CBD079E47}" type="slidenum">
              <a:rPr lang="en-US" sz="882" smtClean="0">
                <a:latin typeface="Arial"/>
                <a:cs typeface="Arial"/>
              </a:rPr>
              <a:pPr marL="22413"/>
              <a:t>‹#›</a:t>
            </a:fld>
            <a:endParaRPr lang="en-US" sz="882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6856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2413"/>
            <a:fld id="{81D60167-4931-47E6-BA6A-407CBD079E47}" type="slidenum">
              <a:rPr lang="en-US" sz="882" smtClean="0">
                <a:latin typeface="Arial"/>
                <a:cs typeface="Arial"/>
              </a:rPr>
              <a:pPr marL="22413"/>
              <a:t>‹#›</a:t>
            </a:fld>
            <a:endParaRPr lang="en-US" sz="882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8429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2413"/>
            <a:fld id="{81D60167-4931-47E6-BA6A-407CBD079E47}" type="slidenum">
              <a:rPr lang="en-US" sz="882" smtClean="0">
                <a:latin typeface="Arial"/>
                <a:cs typeface="Arial"/>
              </a:rPr>
              <a:pPr marL="22413"/>
              <a:t>‹#›</a:t>
            </a:fld>
            <a:endParaRPr lang="en-US" sz="882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81850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2413"/>
            <a:fld id="{81D60167-4931-47E6-BA6A-407CBD079E47}" type="slidenum">
              <a:rPr lang="en-US" sz="882" smtClean="0">
                <a:latin typeface="Arial"/>
                <a:cs typeface="Arial"/>
              </a:rPr>
              <a:pPr marL="22413"/>
              <a:t>‹#›</a:t>
            </a:fld>
            <a:endParaRPr lang="en-US" sz="882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2856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6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3" name="Rectangle 10"/>
          <p:cNvSpPr/>
          <p:nvPr/>
        </p:nvSpPr>
        <p:spPr>
          <a:xfrm>
            <a:off x="327026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600"/>
            </a:lvl1pPr>
          </a:lstStyle>
          <a:p>
            <a:fld id="{F809FA0C-9138-4409-9FF5-7DACD331B09B}" type="datetime1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65489" y="6283325"/>
            <a:ext cx="26130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8945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89" y="6283325"/>
            <a:ext cx="26130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41650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2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2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5489" y="6283325"/>
            <a:ext cx="26130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" dirty="0"/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909549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20457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10/1/18</a:t>
            </a:fld>
            <a:endParaRPr lang="en-US" dirty="0"/>
          </a:p>
        </p:txBody>
      </p:sp>
      <p:pic>
        <p:nvPicPr>
          <p:cNvPr id="7" name="Picture 6" descr="newMekkoChart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2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3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58680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350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4" y="35676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 dirty="0"/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/>
          <a:srcRect t="38333" b="39000"/>
          <a:stretch>
            <a:fillRect/>
          </a:stretch>
        </p:blipFill>
        <p:spPr bwMode="auto">
          <a:xfrm>
            <a:off x="1012826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4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4593770"/>
            <a:ext cx="5867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/>
            <a:endParaRPr lang="en-US" sz="1350" b="1" u="sng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288831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87842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37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5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6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10/1/18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3" r:id="rId3"/>
    <p:sldLayoutId id="2147483673" r:id="rId4"/>
    <p:sldLayoutId id="2147483674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10/1/18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A17F99-4C9C-42DA-99D1-71ECD44E890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4" y="265376"/>
            <a:ext cx="1299720" cy="40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2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10/1/18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23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447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21920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484937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6294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473825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10/1/18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282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6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6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750" smtClean="0"/>
              <a:pPr algn="r" eaLnBrk="1" hangingPunct="1">
                <a:defRPr/>
              </a:pPr>
              <a:t>‹#›</a:t>
            </a:fld>
            <a:endParaRPr lang="en-US" altLang="en-US" sz="750" dirty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1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sz="975" dirty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1" y="6269040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6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10/1/18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9114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66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171450" indent="-17145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18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2197" indent="-17502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68580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946547" indent="-17502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2001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5430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18859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2288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5717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1" y="274320"/>
            <a:ext cx="8229599" cy="10972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1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43916" y="6139477"/>
            <a:ext cx="174985" cy="1445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2413"/>
            <a:fld id="{81D60167-4931-47E6-BA6A-407CBD079E47}" type="slidenum">
              <a:rPr lang="en-US" sz="882" smtClean="0">
                <a:latin typeface="Arial"/>
                <a:cs typeface="Arial"/>
              </a:rPr>
              <a:pPr marL="22413"/>
              <a:t>‹#›</a:t>
            </a:fld>
            <a:endParaRPr lang="en-US" sz="882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215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txStyles>
    <p:titleStyle>
      <a:lvl1pPr algn="l" defTabSz="806867" rtl="0" eaLnBrk="1" latinLnBrk="0" hangingPunct="1">
        <a:lnSpc>
          <a:spcPct val="90000"/>
        </a:lnSpc>
        <a:spcBef>
          <a:spcPct val="0"/>
        </a:spcBef>
        <a:buNone/>
        <a:defRPr sz="38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717" indent="-201717" algn="l" defTabSz="806867" rtl="0" eaLnBrk="1" latinLnBrk="0" hangingPunct="1">
        <a:lnSpc>
          <a:spcPct val="90000"/>
        </a:lnSpc>
        <a:spcBef>
          <a:spcPts val="882"/>
        </a:spcBef>
        <a:buFont typeface="Arial" panose="020B0604020202020204" pitchFamily="34" charset="0"/>
        <a:buChar char="•"/>
        <a:defRPr sz="2471" kern="1200">
          <a:solidFill>
            <a:schemeClr val="tx1"/>
          </a:solidFill>
          <a:latin typeface="+mn-lt"/>
          <a:ea typeface="+mn-ea"/>
          <a:cs typeface="+mn-cs"/>
        </a:defRPr>
      </a:lvl1pPr>
      <a:lvl2pPr marL="6051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4120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6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6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750" smtClean="0"/>
              <a:pPr algn="r" eaLnBrk="1" hangingPunct="1">
                <a:defRPr/>
              </a:pPr>
              <a:t>‹#›</a:t>
            </a:fld>
            <a:endParaRPr lang="en-US" altLang="en-US" sz="750" dirty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1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sz="975" dirty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1" y="6269040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6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10/1/18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114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>
          <a:xfrm>
            <a:off x="243281" y="222250"/>
            <a:ext cx="1224792" cy="3565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40061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171450" indent="-17145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18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2197" indent="-17502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68580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946547" indent="-17502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2001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5430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18859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2288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5717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438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646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791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073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6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6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75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75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1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sz="975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1" y="6269040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6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114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987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171450" indent="-17145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18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2197" indent="-17502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68580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946547" indent="-17502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2001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5430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18859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2288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5717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6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6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75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75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1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sz="975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1" y="6269040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6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114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763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171450" indent="-17145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18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2197" indent="-17502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68580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946547" indent="-17502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2001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5430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18859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2288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5717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10/1/18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378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10/1/18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671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1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Capital Program Update: FY18 Recap and FY19 Look Ahead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08773" y="4556760"/>
            <a:ext cx="3352800" cy="361229"/>
          </a:xfrm>
        </p:spPr>
        <p:txBody>
          <a:bodyPr/>
          <a:lstStyle/>
          <a:p>
            <a:r>
              <a:rPr lang="en-US" sz="1800" dirty="0"/>
              <a:t>October 1, 2018</a:t>
            </a:r>
          </a:p>
        </p:txBody>
      </p:sp>
    </p:spTree>
    <p:extLst>
      <p:ext uri="{BB962C8B-B14F-4D97-AF65-F5344CB8AC3E}">
        <p14:creationId xmlns:p14="http://schemas.microsoft.com/office/powerpoint/2010/main" val="3864302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49992" y="381000"/>
            <a:ext cx="7309716" cy="228600"/>
          </a:xfrm>
        </p:spPr>
        <p:txBody>
          <a:bodyPr/>
          <a:lstStyle/>
          <a:p>
            <a:r>
              <a:rPr lang="en-US" dirty="0"/>
              <a:t>PMIS Update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86B9B3-0947-4E88-ACC8-3A01D7B5B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429428"/>
              </p:ext>
            </p:extLst>
          </p:nvPr>
        </p:nvGraphicFramePr>
        <p:xfrm>
          <a:off x="449992" y="1397000"/>
          <a:ext cx="8311236" cy="4863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5618">
                  <a:extLst>
                    <a:ext uri="{9D8B030D-6E8A-4147-A177-3AD203B41FA5}">
                      <a16:colId xmlns:a16="http://schemas.microsoft.com/office/drawing/2014/main" val="3253707453"/>
                    </a:ext>
                  </a:extLst>
                </a:gridCol>
                <a:gridCol w="4155618">
                  <a:extLst>
                    <a:ext uri="{9D8B030D-6E8A-4147-A177-3AD203B41FA5}">
                      <a16:colId xmlns:a16="http://schemas.microsoft.com/office/drawing/2014/main" val="2544508018"/>
                    </a:ext>
                  </a:extLst>
                </a:gridCol>
              </a:tblGrid>
              <a:tr h="8479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FY18 Accomplishments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 Look Ahead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170001"/>
                  </a:ext>
                </a:extLst>
              </a:tr>
              <a:tr h="2061223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9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Configuration to allow new Pay-Go projects to begin using e-Builder</a:t>
                      </a:r>
                    </a:p>
                    <a:p>
                      <a:pPr marL="285750" indent="-285750">
                        <a:spcAft>
                          <a:spcPts val="9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 CIP Project Initiation process, including the project charter approval for FY19-23 projects</a:t>
                      </a:r>
                    </a:p>
                    <a:p>
                      <a:pPr marL="285750" indent="-285750">
                        <a:spcAft>
                          <a:spcPts val="9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 projects within FY19-23 CIP have been uploaded into e-Builder</a:t>
                      </a:r>
                    </a:p>
                    <a:p>
                      <a:pPr marL="285750" indent="-285750">
                        <a:spcAft>
                          <a:spcPts val="9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592 total users trained in PMIS (including 263 GLX users)</a:t>
                      </a:r>
                    </a:p>
                    <a:p>
                      <a:pPr marL="285750" indent="-285750">
                        <a:spcAft>
                          <a:spcPts val="9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372,000 documents have been uploaded to date (64,000 are in the GLX project)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Conducted the following trainings:</a:t>
                      </a:r>
                    </a:p>
                    <a:p>
                      <a:pPr marL="457200" lvl="1" indent="0"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~140 Trainings</a:t>
                      </a:r>
                    </a:p>
                    <a:p>
                      <a:pPr marL="457200" lvl="1" indent="0"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Aft>
                          <a:spcPts val="9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Utilize CIP Project Initiation process for FY20-24 CIP Development 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9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 and configure 17 new processes to increase document management efficiency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9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Key on-going workstreams:</a:t>
                      </a:r>
                    </a:p>
                    <a:p>
                      <a:pPr marL="742950" lvl="1" indent="-285750" algn="l" defTabSz="914400" rtl="0" eaLnBrk="1" latinLnBrk="0" hangingPunct="1">
                        <a:spcAft>
                          <a:spcPts val="9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Training and adoption</a:t>
                      </a:r>
                    </a:p>
                    <a:p>
                      <a:pPr marL="742950" lvl="1" indent="-285750" algn="l" defTabSz="914400" rtl="0" eaLnBrk="1" latinLnBrk="0" hangingPunct="1">
                        <a:spcAft>
                          <a:spcPts val="9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Functional process analysis</a:t>
                      </a:r>
                    </a:p>
                    <a:p>
                      <a:pPr marL="742950" lvl="1" indent="-285750" algn="l" defTabSz="914400" rtl="0" eaLnBrk="1" latinLnBrk="0" hangingPunct="1">
                        <a:spcAft>
                          <a:spcPts val="9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e-Builder system design and configuration</a:t>
                      </a:r>
                    </a:p>
                    <a:p>
                      <a:pPr marL="742950" lvl="1" indent="-285750" algn="l" defTabSz="914400" rtl="0" eaLnBrk="1" latinLnBrk="0" hangingPunct="1">
                        <a:spcAft>
                          <a:spcPts val="9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Production deployment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9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PMIS Sustainability Model</a:t>
                      </a:r>
                    </a:p>
                    <a:p>
                      <a:pPr marL="742950" lvl="1" indent="-285750" algn="l" defTabSz="914400" rtl="0" eaLnBrk="1" latinLnBrk="0" hangingPunct="1">
                        <a:spcAft>
                          <a:spcPts val="9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Standard Operating Procedures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534548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8F9EA665-8063-4D95-BAA1-DB35266E2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</p:spPr>
        <p:txBody>
          <a:bodyPr/>
          <a:lstStyle/>
          <a:p>
            <a:r>
              <a:rPr lang="en-US" dirty="0"/>
              <a:t>PMIS Project Summary</a:t>
            </a:r>
          </a:p>
        </p:txBody>
      </p:sp>
    </p:spTree>
    <p:extLst>
      <p:ext uri="{BB962C8B-B14F-4D97-AF65-F5344CB8AC3E}">
        <p14:creationId xmlns:p14="http://schemas.microsoft.com/office/powerpoint/2010/main" val="216856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Key Performance Indicators (KPIs) for FY 2019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FY 2019 Capital Program Look Ahead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65305"/>
              </p:ext>
            </p:extLst>
          </p:nvPr>
        </p:nvGraphicFramePr>
        <p:xfrm>
          <a:off x="462684" y="1540580"/>
          <a:ext cx="8141471" cy="41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6562">
                  <a:extLst>
                    <a:ext uri="{9D8B030D-6E8A-4147-A177-3AD203B41FA5}">
                      <a16:colId xmlns:a16="http://schemas.microsoft.com/office/drawing/2014/main" val="1203100348"/>
                    </a:ext>
                  </a:extLst>
                </a:gridCol>
                <a:gridCol w="1584995">
                  <a:extLst>
                    <a:ext uri="{9D8B030D-6E8A-4147-A177-3AD203B41FA5}">
                      <a16:colId xmlns:a16="http://schemas.microsoft.com/office/drawing/2014/main" val="3149723288"/>
                    </a:ext>
                  </a:extLst>
                </a:gridCol>
                <a:gridCol w="1570838">
                  <a:extLst>
                    <a:ext uri="{9D8B030D-6E8A-4147-A177-3AD203B41FA5}">
                      <a16:colId xmlns:a16="http://schemas.microsoft.com/office/drawing/2014/main" val="393560433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44645939"/>
                    </a:ext>
                  </a:extLst>
                </a:gridCol>
                <a:gridCol w="1590796">
                  <a:extLst>
                    <a:ext uri="{9D8B030D-6E8A-4147-A177-3AD203B41FA5}">
                      <a16:colId xmlns:a16="http://schemas.microsoft.com/office/drawing/2014/main" val="4187464872"/>
                    </a:ext>
                  </a:extLst>
                </a:gridCol>
              </a:tblGrid>
              <a:tr h="253634">
                <a:tc>
                  <a:txBody>
                    <a:bodyPr/>
                    <a:lstStyle/>
                    <a:p>
                      <a:r>
                        <a:rPr lang="en-US" sz="1200" b="1" dirty="0"/>
                        <a:t>Key Performance Indicator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FY 2018 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FY 2018 actual</a:t>
                      </a:r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endParaRPr lang="en-US" sz="5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FY</a:t>
                      </a:r>
                      <a:r>
                        <a:rPr lang="en-US" sz="1200" b="1" baseline="0" dirty="0"/>
                        <a:t> 2019 target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CAE2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627406"/>
                  </a:ext>
                </a:extLst>
              </a:tr>
              <a:tr h="6564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Total</a:t>
                      </a:r>
                      <a:r>
                        <a:rPr lang="en-US" sz="1200" baseline="0" dirty="0"/>
                        <a:t> capital investment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$942M</a:t>
                      </a:r>
                      <a:endParaRPr lang="en-US" sz="1200" baseline="0" dirty="0"/>
                    </a:p>
                    <a:p>
                      <a:pPr marL="0" lvl="0" indent="0">
                        <a:buFont typeface="Wingdings"/>
                        <a:buNone/>
                      </a:pPr>
                      <a:r>
                        <a:rPr lang="en-US" sz="1200" baseline="0" dirty="0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$875M</a:t>
                      </a:r>
                    </a:p>
                    <a:p>
                      <a:pPr marL="0" lvl="0" indent="0">
                        <a:buFont typeface="Wingdings"/>
                        <a:buNone/>
                      </a:pPr>
                      <a:r>
                        <a:rPr lang="en-US" sz="1200" dirty="0"/>
                        <a:t> 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lvl="0" indent="0">
                        <a:buFont typeface="Wingdings"/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~$1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billion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AE2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43315"/>
                  </a:ext>
                </a:extLst>
              </a:tr>
              <a:tr h="656418">
                <a:tc>
                  <a:txBody>
                    <a:bodyPr/>
                    <a:lstStyle/>
                    <a:p>
                      <a:pPr marL="0" lvl="0" indent="0">
                        <a:buFont typeface="Wingdings"/>
                        <a:buNone/>
                      </a:pPr>
                      <a:r>
                        <a:rPr lang="en-US" sz="1200" baseline="0" dirty="0"/>
                        <a:t>State of Good Repair capital investment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/>
                        <a:buNone/>
                      </a:pPr>
                      <a:r>
                        <a:rPr lang="en-US" sz="1200" baseline="0" dirty="0"/>
                        <a:t>$790M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/>
                        <a:buNone/>
                      </a:pPr>
                      <a:r>
                        <a:rPr lang="en-US" sz="1200" dirty="0"/>
                        <a:t>$720M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$850M</a:t>
                      </a:r>
                    </a:p>
                  </a:txBody>
                  <a:tcPr>
                    <a:solidFill>
                      <a:srgbClr val="CAE2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930304"/>
                  </a:ext>
                </a:extLst>
              </a:tr>
              <a:tr h="587021">
                <a:tc>
                  <a:txBody>
                    <a:bodyPr/>
                    <a:lstStyle/>
                    <a:p>
                      <a:r>
                        <a:rPr lang="en-US" sz="1200" dirty="0"/>
                        <a:t>Capital construction contracts 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$450M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$639M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&gt;$650M</a:t>
                      </a:r>
                    </a:p>
                  </a:txBody>
                  <a:tcPr>
                    <a:solidFill>
                      <a:srgbClr val="CAE2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12942"/>
                  </a:ext>
                </a:extLst>
              </a:tr>
              <a:tr h="641045">
                <a:tc>
                  <a:txBody>
                    <a:bodyPr/>
                    <a:lstStyle/>
                    <a:p>
                      <a:r>
                        <a:rPr lang="en-US" sz="1200" dirty="0"/>
                        <a:t>Vehicle</a:t>
                      </a:r>
                      <a:r>
                        <a:rPr lang="en-US" sz="1200" baseline="0" dirty="0"/>
                        <a:t> procurement contracts awarded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New for FY19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New for FY19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~$300M</a:t>
                      </a:r>
                    </a:p>
                  </a:txBody>
                  <a:tcPr>
                    <a:solidFill>
                      <a:srgbClr val="CAE2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579994"/>
                  </a:ext>
                </a:extLst>
              </a:tr>
              <a:tr h="682889">
                <a:tc>
                  <a:txBody>
                    <a:bodyPr/>
                    <a:lstStyle/>
                    <a:p>
                      <a:r>
                        <a:rPr lang="en-US" sz="1200" dirty="0"/>
                        <a:t>Percentage</a:t>
                      </a:r>
                      <a:r>
                        <a:rPr lang="en-US" sz="1200" baseline="0" dirty="0"/>
                        <a:t> of FY19-23 CIP projects underway/in progress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New</a:t>
                      </a:r>
                      <a:r>
                        <a:rPr lang="en-US" sz="1200" baseline="0" dirty="0"/>
                        <a:t> for FY19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New for FY19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&gt;75%</a:t>
                      </a:r>
                    </a:p>
                  </a:txBody>
                  <a:tcPr>
                    <a:solidFill>
                      <a:srgbClr val="CAE2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336719"/>
                  </a:ext>
                </a:extLst>
              </a:tr>
              <a:tr h="682889">
                <a:tc>
                  <a:txBody>
                    <a:bodyPr/>
                    <a:lstStyle/>
                    <a:p>
                      <a:r>
                        <a:rPr lang="en-US" sz="1200" dirty="0"/>
                        <a:t>%</a:t>
                      </a:r>
                      <a:r>
                        <a:rPr lang="en-US" sz="1200" baseline="0" dirty="0"/>
                        <a:t> of</a:t>
                      </a:r>
                      <a:r>
                        <a:rPr lang="en-US" sz="1200" dirty="0"/>
                        <a:t> FY19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Capital Investment Plan Delivered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New</a:t>
                      </a:r>
                      <a:r>
                        <a:rPr lang="en-US" sz="1200" baseline="0" dirty="0"/>
                        <a:t> for FY19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New for FY19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~95%</a:t>
                      </a:r>
                    </a:p>
                  </a:txBody>
                  <a:tcPr>
                    <a:solidFill>
                      <a:srgbClr val="CAE2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834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36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15-year plan for SGR investment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FY 2019 Capital Program Look Ahead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970"/>
          <a:stretch/>
        </p:blipFill>
        <p:spPr>
          <a:xfrm>
            <a:off x="1171854" y="1393793"/>
            <a:ext cx="6471822" cy="484461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086251" y="3302493"/>
            <a:ext cx="346231" cy="266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84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52399" y="1487541"/>
            <a:ext cx="9143999" cy="55015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838035" cy="466344"/>
          </a:xfrm>
        </p:spPr>
        <p:txBody>
          <a:bodyPr/>
          <a:lstStyle/>
          <a:p>
            <a:r>
              <a:rPr lang="en-US" dirty="0"/>
              <a:t>FY19-23 Capital Investment Plan calls for ~$8B in capital spending over the next five years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FY 2019 Capital Program Look Ahead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209800" y="1350379"/>
          <a:ext cx="445690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6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6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FY19-23 CIP Spending by Priority and Program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($million)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494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4" y="777437"/>
            <a:ext cx="7751547" cy="466344"/>
          </a:xfrm>
        </p:spPr>
        <p:txBody>
          <a:bodyPr/>
          <a:lstStyle/>
          <a:p>
            <a:r>
              <a:rPr lang="en-US" dirty="0"/>
              <a:t>FY19-FY23 CIP Funding 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FY 2019 Capital Program Look Ahead</a:t>
            </a:r>
          </a:p>
        </p:txBody>
      </p:sp>
      <p:sp>
        <p:nvSpPr>
          <p:cNvPr id="7" name="Rectangle 6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WYMZBw004o71Xrc6R1lRYDJQHSlQlPFTiEeURFsGy+aqA3M03A4oFawx3EMiPp/TcKSzbTJ2f8I/Af45AfAhqfXYR2wHm54GLWFmmohwJLKdN5vT89WK3WuAW3bBG4nejWY9fAFC44iMckZ29pIrNi0R82WYsvMfJtE1wkPTOFhO34g9VQ2h/tmX9BiZo9tGKbAX8qqamQgQn3/aaFmpmeK9FnX8yE7k14N0PybnNqRlwEWbhC7iBBf3GKl9GPaNNUqcdeFU3O6vB6+/758MWNrd3ntGqKveDtln/LXFWq2uTIq54VcGd+rBrVBvDJTyDQajqISFnyM9xe7M95xTkQS0YXkwi75wUATIbh8g8D8XVQ35mCmhhuxi+JX3Z8Hk0a0pxw9Xb2Ikc24JGdTSAtKpH6YlqcOTOh3qteovxgG9qNJJpM5VoAapm7NbTN4v1YVUNFWSTMeKnd2qWh1XPw5PZHTrmH/9ahIx/djT+V6U+2AtzhSpGBj7wChajV/6I3OK/I/tIhJFIUrqIMIb8spS+ksOPGiguIpwaHrwHeDHA9zRFcpKo4fDZsoVU1CEWeR8JxcoonFj5QQ9UwL/P53X1tVMEHoybgNYa5CkGsrrW+u/0+xfW2dHzBMlJeUffmQbHs/PflZBjJbTY0pzH7QSLGu8Oo2weUxJY+vYmViIyn9pcOllM6GjwSpEPiNBJdReh8wH2Cf0qbxjDcEG6lzAG8/Re/x+ddLfCJRDSTh2Ukj61nEkeK20cvCdirllUnq0erMCEBVtIqm/d/lbYT1XGbOm6Gh3aX5DFOK3rqPnc3ZiguzIU71DibofNtG/FYcLxDWNw1ilPlslisRGsiW/rgklnBXHHRtR1j6VhFYa7NhI9PDPAPiyt1Cir/1WzTlTAr7nVDgGXX9xKPfmqTFMnqkaQ/K2mMg7dLseyT/fXp2dN90+cCSrGL8jeOvmi+aNTuoyAMjh3ulCNzJ1poNzbAV8Y8eSIKtEO0BK0QUez+TUvX8gjlYVtwaxHBnC12MLr17TvpCgGJLo2X/ZDL7iSbqYPd663Wh0vfZaS50MQLlopdMWAb8xRApxqb5t6gaRjqFJtNNQI0PefMMdsiOV10volUpQGhw0vHmoOPPWTNOddwIri8AF15aEkCRluqDskuioF1Ml0HC9KqBFOg3yd02uSPBmH8v5N7LJOvDv+kkbczLYr19ZwV0gatxuphPZllMWNrXZUbJCNAzrc4DcL8w0ca6NjWOoTAcP1niT7toW1d9mnvT6DYRLgJtQFhzPDaMrMrtP3p5UjncC5ORhLVY8iso4QyS6b6HlB8kXEJHyparQgcB1xN9vs5KHYQTEq+SkNLG0Y8MfKgHXabd5Ektt2PT3AJA9BGfkGJs4Z8FsLm9wbRBvKMP5pacS9JdEyNCT7ZYhLt3vLWl6zIYggyXUV5pCRoroMFrvkdP8X5dUJwCraDuVninSFTt37iPgKYJ9Jxv+e3s7rkG/NVHVtBKK9H4eeRbOhW8+nI5qqFiYidc53h4cyKrLUs+uoPWfXVkKY8e9d68P72GpO6CDBMsMsHEDIie3Yrpg/rWvFDGJr7ObO+VkVl28qo+PUh6j3uVlFJy/p5WrCe9voBHlBMiJOg7UtV2ZKv/np7XzFoWFAw/Sdhx5QDr7rgNVaM/Q80tsIrVI/s0JvTqBqpJwTmoXLpr8LQT0Rg7Fx/ZKA4QAxL+2VXngy9xv22Eh7Ct+3HZfA37xXnKYOrI7fNSnsZbWZgHpfjO8qtBrAJCdBDG4/wXQjfr5oTO2YZA+XsUEgdvRbGuEFFseoc1fxYH92fJ8gG4NxG/wFPdibPeoEJpgaEWromNFauBU5lBtBhtFreFL946NQVxXA9Finozri3Po3qLZGU3PH/oCTc9BV3t6wxiEC/sx0ikRVBOnLzqXRHAb0iBczFHUJjFPsWYYFly2TtboK06ErikvcgOuBaLHpBmlHd+42xxTdqd0pMPkJ/hOE55VJjbpWOvnNGcoFS9xc5fEMGyA7yhAeh/jJF5PJ4iSP/SeBtJM2ci5mM58Te4+KWJsPZlbE7w88paR4sw6LNKBeeNWAEipnojeIAhGSJNz+jt1yJFVBmuoN36XUs9Lt0GE0jZ76xAsPvfpiVWu02IAh0kaBLoZyAVXXrXLI6j/vpjT6GZuwOs3AwhdYhyJToMJcEvM9z0LLdsVzsx1hiC6ld6Waie0h2tMhDo2m2aPoOYL6OrxyLVythiC82Nyfk08EuFECeUCS4RSOoD09C9w57J16z0h/trS7fyibYunirmE31VdHQelYIUSTZZ0Kd66XNTxAsYnRI+69vU9jf+vLen6lF04q4AZc//xrAKWz61nj0SwQL9uvgDeIz5QEwv2C/QkH4t6BK5j9yDUkTgnNFAIhspOE4J+8zWRqOhC91adJ1+SDoWOAcnG8jjT6bLgNOA7P8JGaYsnNzU3zVhC6g1QRa+8VPJYBffKqcYh0CGq4HybWb9PS1BRFBQ/1ZSN/tPT0mLEL6/UPssbUIINzZ48k0tHa2o+LY5X2j0dAU/h+HF0zLomyysk/+UYPSjvMzGd8AHJrO0SW/zsULYytqbeFerKqoT8EZWrUqrdKxJuSL3Ni5CBFrdyu7Pgbf+lLQrEgqwkyXOtEHSASXtuK9BkyA0j0GELdmxQ95OVD8+Mpu2gtxVLq696qNyOvgx5VG2YiXukxYSoZ2t2ANwZkXeSWeUknju4QD2TiyS17wswXXahP1Z9M4UrlUltRzHm3cb982FADCoeXHFUM8dg4NB7K7WSPrBIeXRnO/qoIU6Ncd+iJywOey8j3AOugbcWSQMKj5HlNvmDrQEcT9ju3m7D7DxqukDXG6kXLlQXLPA621BiV+Ww4et7Yh9vzCLEQGUnHDZl9532X0opSBF2N/DWkVIy9ptcjff9ld5OjGXHmlAHmeVv9k37J+vaKUvg/gJh26wZXCpFmDZDcDP3n0i+25x5qF0YR9SFUJU+xuVYRq6ZjtT2URiivInCl5+bZleWLva0KVAymoYgL6rtmUze4GxMcD5zGoR7W8XV5GrRqFqh+582d3EbLaWuxpAf6yDbw0YVL/xdTCHTNoBblPePC++Pfs1wrFRtNNpRwS8w1ZZ2mE+6+M6ct3eA+KLpbPKrkQOhCY73GthYKsw1N0E+5U7q6Ue56IRn+EPPb2PLZCNcsvn/CMkOKwN4tw+7CdQ4PY15pL7lGPEx8SDDCU9PvejcQlGoGmuByO+r2scwyjh/vbdDyMp9mvXISSaEqE+2ehYVqHgJhpicm+uXd0RSFIAtqGfFy43xXdXxctiqcBHWcW4ghUthsj6E0CLXq3XsJgl5/caaSUBZNurNVs6nXd3Fk+NEN0YImfNbrD+tAYvob20DgqNZnR/3hj19BdIcY1rqGKsAZJbtbkHg1FzT4zRPXHOFwBlmCLNaI4AJ9ctiLRk1tISDGFWNE6SW/GXWceC4jM/e/HpYXAcOM8wFFLta0LphVbUagejV+W9NNbN7J+wgVlZ10QMoRsF/OGZN9K9WvxTkANmVDrEm5PvN7nkYyhC+GPzpe6FAMBJYxZftJO8t0Pc1NiJwpf2DayG3K/H2MTDG1cijbAtURj3sJ63dIB+v6zbv9qLUWTXqEXuQLZL/DOu/M6/YLEhnYJP7sxfAHRuROq1bDREwy+c4Weu2TeDmEbUXDXH3iKZH5YiNuCZ0k97oaZZ/LGFm4F6c5b5UbWQYOL+k7d489+O1bnYY9ZrAAxhJzYJ6c+zNKQVf5P/Rrq8PVawLMaB1NcDLTVZ2rSn/eYPwJUpKzHq8ZV83D2RTHkwyxNqfY4TN3qagDB+HSSrUMbUxgdFk7p389tVVHUs9mZBHaYLzlD5dcrbfqnK3S42eoiB0H4wN+pNnubJ1bwnB6OQ4tRqpNPmAIwMTs9kzH19H/2OZrZaJlir0z81eShYqKGr0uN8xqMQauMN9pCWzAytK/L8Zpxv1Wh6rRX83nWgyfYjKrzLU9oQ02TRZJHoPnZS+3lr0S+ZYSxTxgISx3tcxSgnZXc+zHv54Fz4R/YGp7pgbyopWg9GIv+wSCwqkPydrPou0Bsncu7QtywD0OHdyuHb1QSTZstDyB8gPkjmGmwMGNMIUz0MCjZu6gL3nUpd06JSWzeXXgjNLW0Xqw2CvVCbgPSIS7QLKR2a9alOLZ1lVzGWL3O2xbiVJYhoWixPq6kOVsZM99SM6DH0Ou1bhCN8NIZTldDh10pTfBxowATNkwJu+dBppwZ9OISAUgZ4As8q7D83NRK3fVPtbrbEGWJPZ3pb3wqCf7qf27/4SpX973Pu4H77ir/6+0VZjxQY4eEn/1bdrXpk6hNVct92l5PWbQO4xNvtnTaw46vT3OBrcX7ZXxGqqCxfxBzzZAIIEkeGmhbjDY7bRlaywfimZudLXjsbnI1v5mrEo1bPDutcX2oJ7bvbFQRKlwmjTdfCH7OUOmTEhQVlg98x8Iw8i2Jm3xfdz7LSqfrCWtZnlIqNsN2xfnq2YYBQ8+XkEE5itUhMk7++O8m2HzgodajSHGD91zD1ngoBQJyPE04k66w3GPJc9+1swBqcFWud7RW3tz8QVmgxcvCRSr2VV0Ixzf+BHNDNaQoU1lcPB9ab0JAI324V7yUxibDf41IIaq3rys1U3BuZCQNCrq8r3KhcAvh/ILAyRr2EfUEac+3nDjkxvG96bsblMGRKmgmYzVrruJc7Amc2UdmDZ2BGOg6RXrck9IxevRBBgsHYFYtNwfGvYL/nuH+519lGjDt0XEeD8fIqvoZdaVaWVAPTI9VEvCPCkP4FDHidFMZAV2u0OQYoPfn6IU6Q2szOupbzA2sHJncgW/1R8ntmy+7+lL6C1rUediEcBalqSFzDHXw+LUTVab5SECn1TQyqUkj0RZRMVUhUwMySZKAn6M9ACbbZLCy+9SuBs/iOkQzYZZlLc6579dBF3GH7NLgVNTgNXViyKEV/bEWlmwvQoEEvf2C/H7uZa++z4409F4HK8Tj0WtyPvA63mtCUkjGroWPOcQ/jt4Zqee+WUASN+W9r8AMP+gSixelyp4WnpQLxjIkYuZHW2qRy5DSFA7DLItVecLeZuzCyq7BwytVCYTGv74O7bHedA8NhfB90lqKa7oRbu7iAx1Mjbs5GQGoz8nqiKvuzAn/D0pxNxgfeRM6zswdn12Ul5cBRWlharlOOL0QWscrADUYbHf8KN6F0vyPgBSaHoYX3sFd5r8N2sZQbyJ1W/J1ELXSwWYFeuxHK5Q9wxjtgcPIFrQrQ5PcdDCaS8xmRGx1wS/8i1qIvL2z0skQZiWkXbuI6+5hgSVG9VJ4MXDP5IBpZUj8bHqteDnV0b9cAx2xNGRCdUwB38qMmeP9ubHgOoyFa79+/E7TupD1Pd4XxBzyyB8V9GxipJeNXcj8p7O/BvDEKU44gpN79NWdQcGiKaXDSFc1JhrdyGqV7YMxHd1CcHe3U8YVIQgrMc5DnAFn2MxbIfHloD8zxmajIWRkAfIwiBEzXWfb+CjnRAyg0NM/scoRNPdUtIDjZ88PA7WtDleLo37KiQNEuFeZqO/RhnDofIYQtVx6ao/0OXI+2wlG/0YQoU/e2yiywMUlB3Iypyl75/Es+6hxy8ibNgn4tUjx4D0g/r+blr4YkgTScEmDr99A3g4cZyfGitP1tm8tXPnbUszgkw/3eL4dpKkj4eFX8MiqPg7IE9iwn70Y3pBXhx1SNhmskgDWCFN9aH0Y2x7TLD8tx9/ndFkRHE4DOnyC09RvO4e1CjMTYp8S2dQzeJuYL9ahi5oMQGzNaYGMtftOm/CuwDeW5CBdbBhOE+6yPqC63oVvCvsKjBDU76FDlJVC00hQHb+U+HA2hNz2TqbAPbDoB4PC6GfapjvnvbdKnN9G/dK+nf5FVmcUknvvvuAED8q5o2U+4aJ0uc3pNqWXB+4Yph0H1vhxWXrXzO0SKhGSPyNVnbmAwRwDV5P0EUI0Zp3k65/SEY011VnvYVqnggVDs2TNjXbWDhva2IeDIxmlTaBLh0d4ECz2qrLiLQ2cI7RTCRsoqtcHowNDkB5ZcI1YRdZsa4NVMLakA2EJqqhqcbSPqYDKYk1c7y/ThP6BW6XEamOqIMhZoMbFWpDwaUFdaHhIOaJx5DfsFQtndQFk98kce0D3Nr4v0QuUotZo8zsd5l0hfz0LPex7bRt2KiwH3MRF5ljyRsOoZy/S/lgKVqRWYgNOZj36VsKKUD3DloxNJD9ftCEQdKWpyOZMC4JJIC638DoEGGr14zLZpD1Sxt42rzi6UmMxpiKg9HLIvAKSxlcQOKmLsC8asvnw1ZHFXzdQELM6FJRVB8AyjwwyH8iJ2S9T/q506BV+jTF1S3S5pc8X1zVYTtCakiKAi7mdTUsboyO8LrAI5nq6llfTIxRWXqNwriqWrLonwa9ti8Zc3T0aAc5uBdy6rKjU/gJRXC9A9WAVvIwEthK7t4ADu4aT2HgQqnnP98YnAjsT9jRDAOo1WU2XE0XyH1iaa8qdVbAHnvfz8eky5WMPl7PRb8ScV10UEKMdxTmGQfS9hDwmQChlAo+rVSNZSQtoy6fPnIuchO7BlPiBeQRgbEihoMftXPOkhFg+nEaNMySDGiRlpHLRxhgKfC1/fgNFcaFdCKWddpURSkj+vwP07e5BsnAyL3yGtZpUbpMtHrl8GjFnIiYnrkxv/q4EguOAnUjz/e90u9jyXQHriampy27jvOK+2D9jH6B+Q9WjYFOB38R9ZKYcP085c9gJiLafB0+02FaAhE9eI8k9ll/wArc73QcKG+HdSblnzyzF+bk42LAPHDlkgLN+2vi97qRf61Qt9us+Z5dt5ZLdgzWXXQ3H4hqe4HViEt4y+0E5UM6I7pTqRn0Gs4beSzPZaQwRepSXowNvgcoOpFBOlA8qiH/Ot1Hqe95iMx+gtIzmyv4dJ7KTL8Zzqin5fnSzLi8HG7aQbRrccY0BFyOKMn70eDt81cbug1LlsMxHW+SJk/QOKzKK8IXdcUNfr7vGeQRb4HElNh0nSBP20m6ifYcbQPH6gKBa9J+Ar+TgCvgjqn5jWbqaOamKEeeY1mE3i539D282Y5ZHsk0P6rkoNijD2K/ttjUOtUv7MLDYV570lU+D1xktyxRNNFyPNltpZt9MJNLnWXNxQxsWaTbQVjtuP4u00poYYyzF5lydiOrsyVSrf6ODdBny2fkX/0K3NLdUwsozJKv792tx3SXnsgNTuzkT7D6bphmB644novKkE7Bm35dQ4vScz4TE0ghrHa2gRiaVJIrf5CtMOpq8lc5sJVcNxI8SbVLx1Be8GJbwNyGIzkurDSuxFGgJXrApYEMAAAb+EgyDFQjSX4GkZZOiowgLPu+CSG8nHObf+hRBM7XMGiWklNRAzUuLUDKisFRzNuKr4JeD37PJbrckESvTG6ZEIR+W0YeVLEz97czzTQm/l+7ZbqocQ4SwEiKoR0L2IuPaHe55LXElpdizNypMHGZO1hDpBH4TEVfkL/rBnUpECg6jtNOaW1+023uJRfkeFV+qkJ9uCF3BRdyoNiYbHSKpb086uFE2VQtYPTj/1xBclLJVCvzoB62soptMKscB91aU3zbN1Ep4S5mAOx+9J9Fz8c8rmhXZFJJp9FIJSDwIM0exNiEaU9obejPM/6iWDyffn7TX233k53oPnBQZVLWLA8CJ65lPsW1tDpOmEPI2YeLAT82BsYIH9NMXjsx0VzscI5IIrvNfL9uvvkvTTrVQWnyO8qPUPyOtMAl6y071JL/RNAttUI0IB7bssu4SyUx2IWHcLsf8kNJ3Q759tBRSJI4yITnlfiRHS20OTZdYxT8V1Qs0MiRyRbY8SX3Xs3kPxw5/3WUgqo6knjBbW5pC+vZugF6BHjvaJbd7YqEQILF1PYMC+8QgV+JngtxEau1YXW+Zpz2Hu2G5+45DuTe5KXLPLihTCqwN4JWVKWfvRepCLnJDtFTidJ8H33KnoB7lLp7/zL0yORqsW5IaXuMRS8ya1EpWPtcBmgLABMw9kVn95+RAPHnw24M7BRL46Wz03Gmc3r3Vl8mPglnooMsEZ8RDjaAihpNi/6fIlLoBMWZ/rezzhXrafEJZYv1o1JDS8zi72TM9NHM75MeKHpJmBGkoLZzc/QBK8goSxXldzuSkk7Rh9ISmEjjbNp2IdIOK+RwyXsfh52FWb1EtpKO2tvu5rWkBJBgXF48pc5WP6YiFQVv+Hk40rZvfDQgg6M84tlTtkbA0TPTW5TEiFg1HOstchRhMGMlBQ2zEwH4wB38C3oEWfTYwMGxbmEInGk7e0EJtXXGTs78Pi87bKLxYsdFoM9WnGdgB88UnoLlx3vvSe81kt6F39Col+nB3yIFhNbIwpvw1xIwtMcg2nYokWbOj3joyf+wXseBlKT4jqXxPav1VwIb2YDYczXra9T0gqLSz28jZD+qjwKLGxwKWWdxxHoMEdczThFLgG3J/eKSNJJdeWQQhGmDy+8WfuWJSY4xhih/AlRG56HTx8hHHDwkY/HVS7xwunIxN5YJtVS3r7grT6NEBtXTuaN8++wyihMPcfv3p7YPNpD972NMIQ08H+12P5MhH/kNhqGTkB8gjK9ntE2P4e3IPHcnUJ1IQ/tm++4BaYnY7lSvHAbhYnPVi1mY3JlL4CPV4OK904O1JCUbbD1HTi15OSXS5PkfmO1x+Pq11ElPrCnvFzLSD4jcRuzF2vW4cB1cIZkO2hYVD1803UvJNWqN+SOFzwxLvqHNcZGyLuCWgHFOZWnYjCFaDudAROZ5PV2AnEZQbrxOyNdOvUIoxzN4p0AienR4m39zWQhv3rX2zO309KLPBIfpC8kQQ5NaQYQbrfWs5DNfCrVD17lI+3wGt4zp5qCCqorowi6LikKtTX7Qm2sb9kVrJssTebBdO0lvd1/8oXa+LGzJRaN0dKa/2U790FtE2KGfPQIt3xo2FiQr2oCv7inB5gozwXbxB6WkQdzaef/a2CCaKlnd7GNdWLkpToxApeajUbHxtFi6ki3O/zZKOoY9NE2uKsKWzPhI+RrtFWMCc2AkmmL/k8Has0M3H4dou6ihsNK90e3H3cjiKy+UB7vv3HxKBWtBxmm9EzGYOcG7+ljHTjJbMV24LjC/jmwQVSXlTGxMj3QnrQ+jcKXHCCTEt1lUQoNoww5yjLyvDWF1pUKSn227ob+p0AYfdJO92hcm3cFtL84ybu/QPoGi4iTl01QNAWG5VjUvz8+E7X+uoqp3dBh5VSrtDryDfeMkHHWDJSBpv5iQ3X3zbK/uo05CbHRnIBJXhxGVYZXMJ2P2+/AnOeaZalHu2QnmfgfhA3CrzfnI6zEcQG49/EXuf+7PcyrZhyTJe11qOzx3RDW/BZP8XaZjoLeTdbkmiVnghH/tqKEqDJwfWXXjJsBuweR3TLWiiz5YmTkhLA2PASVQ5MJUbW2gtQwAGjUdfWIDQsXW0uEWJw2ckl0IubTrQFhpdtss4B2tOeDFZ7y1FyObx1AcjbvXdp0TBv2m7bcOn/sIToM3u+1U5ekEyhCQJ3ZyUUxSEaTzIR27ByiNL6mW052CiA2nojqdpGP7pes8JHrIHs7XIQLGe4fm0eLWXD8As62IdaGviFNxA/a78M4BQ/mrha+Xs6kLsYZZ1Ctggtr0bBd4C23Qx5eQWbIQUWU+D1P0SnfFQVi7OzqAtXS+Oy9AcqG+8h38N+puRMjm4HDIf6QtQngw0HunsaQxWuW2ZGv1/tat2n6mkSn4AD3ZBFXZxnFYdRnZiydhht83ISgiKQf5oFGnoBVFNZFXYCvomZVP3tPRcoR9uAvNfO60qsSIFsdj8wstjssbAn4Hrug4RWCkYJtXdln6JiRGEa+Wt6knmiRKDnDfpPk1KOnlN0PhvzdUJiJNREaw9vgKfbt1ssp8umkWcsyWmTN8p0k62SuHktf6+0jiyCuQ+cZQIukqo++bVCidK5nBHZtbmY6CSg7QNQQLQlwlZU8T5lA2TY7BN2cWXCLumpThKdt/noQQTU4hVi65FRjLKUQBGV2d3y4FCa9HqadgWMt7nZVmtFmwS6s1IoM4nS30niwjdKH/eaPBP+HU3sJR+xJFt1zqTKC8NHlFng31yRPYqJCZ3jDEB/2NuR5klmw4UTP6RIUDcRloaiCPRHJJucYATfZuX/WZXymYqmoBGj6m/4DX3DfSHH46ZZOroZxgNFhP+ubbCFOXsDLLEZc+HL6HYXVwLIGhU9SAeKeQ3cB+ErYLa3SZx3Ojxm/z6uAL1T8Rfc5hccYhy2C8U2IKHDFMRarz9hk3C2elYYLfroKV1thKuB5+KDTQUz+I3C5Xo00iMYvq+KUV/EFYHTXhhVbtixnA9bD044oLRl/ODvBJeXfQ58ynHRwlzrbjPTSXiVwUQ9WDowH2ehDjYCPVBl8mN8Y9KEDIsswq/2LNx4HBBHoaH56O5+q0vdcSAi8urY1nh6/wrmWnb8Z9L2oq7AWh+NJpesGoqpLLgEKyD17DdmYBqbZ556TN4/7WdeBNdcwWRhVWNU83b3D3jUUlmeDYDOE/Q2I8EzAt4M3/Ln78IxuD1OhtPHUrBcwzEyS6J+1skAX6rOKSdc/feFQsH2p+K5nCO174JlMa/fxSgB5zyJPGV4ZosRHP7BLfnZrYemaVOC8UfWWD/wfsDkqIjEdZ3ABMtogN3M/wniBGr3la/I/AzNOGSun4phsH7UG1nEgmb0BjA6d8efj5nMAzNFBJ4fnejyXEKfTrSC7BQsMdP7VWudAhbmMiVzTAasRsupTNkBa51FEQZQTFTMA15X33oxfdM50Q2YdE/Y2s+CYH9b/GTKnD7U/DRN/Ih/tJsRfPE28ffWYm1zpsdxwXW/pXr30+d/OWEWFOsDFmYMSf3ikRG7B4fCp2837lQupNFwoWkgiEsyE+TMvojy5MmpsGad3vPoFw8UOnl3otfhvytvu3cd4aHTezncJdONqM4w0EehGmtfMamFDquZ9kzcmw5homPn3sw1IUE9K6NRE10efswYaFLKtnea2doyeOFE/MvJwh4Miv5tx6eyY2TIm5CVdoJvnyfRWWlJeo3N/ECWRXcwhPkM6kITZmDsWyfsNlJbdjIe5EfSNRCKU0q9D8EFSkMHPtL9+Cep+3XE66xXo9nrcWwcMmD4lYsVzbHearwEflKLD97GIPKRZiJZMxjWqQjaWevztInnY8r56fYZ/W1IXrqlsQ/RwbRTvXsc8Bmus653DWTIcF20E7EHAapAlaLGk81itB9/2TZ2ghSCo5zSUtECfpo3xeeclrAFwOJ4arA5NTfucf/Y0RiWMWf2h1cNyMhwGk0OdNFNAuQn+ljUtDqF6r50DhCix55HxdGzAUc9OSbkq2FC747YoQQoKXLgf7VC7lmQC6VnyUYqufckwAo0Os4cKGV7OqeoYDIDRrpMBKUHOyE9FpFknBCgQ/4XRXp4TWJjgMB/zcN1B66VQg53WzDGYFt0sKpR1YztIE3vgVUKjOjbNVjElLbKxz7ryarq1Wruh43XQFXYfhsmUBJoyoReRJnQyMgfYrIJCCbusNyepoGm2+dr4r4utwqJOcrOvao5yD91dkJm6IU+gYh81Apg5SWQ2sPWFw9TR/xBDuRPOYoJk4hVPDcTb7Vl/ozsO5t/bKh0d7zVOkTDAI/rhoJ39hHFzP3osklAymNm4DZb23M24z4+DgQ6xukeaCxuSOYRdz39pdjCsG2WJd9Q8NN0Gs7Jojid4vfn53fNC5HwT8qwgrt/UIfb1XKEqRuCmHsJYA1PbB4PB4iHyWNQsIhN3bwV0/JhDXAFdl/IeBOyI4UYzwN5Q4NKx1hKFiiyso3TbVcpJU7ikDHzJKJwXo1o2OobmB70fSGnu3MkKVX8q0mLO/qWWotr/MblvMymuTmxPePzqrb99+YYaYqfuPv1AVZ0QNOepR2XrI9xrhMPODkHYXz/5CWXD5bvtT9RcwRqSDO2vvmc5JFTpuMjYTTgCU9NwzsXGLSF9QrIJw5clCIrjU6JkflUJq/g1uCgAi4oQMacZ4wmGhOWuZP4XTCBNM3DxCAcaf7zd2goCo3jzSnRvhKWfzxDdCDERnRsPHGNqDeE5wPOnOq75nNYnclUztxQH+ZIAeoSHZhhjUn+XjJD93ya36Smh28CyYV6ZmJ7ulkLCm1QFITWj7XWpuOKGp/1cRB/7GkNQKB/Fcbdrrd9XlUAdjRGXx9bIg5lfBRbdunAUa3VIscL9pLQ6m260h/wWYrhzIWzVcnQ7VREqjZl/1fPB6De9wdGfb98LbSHmTlxXM9cgHcar9U5yOaTiwzapa0ZUcW4U75EaYtSGx+EmvuJa1bHqP+Xpn22+UaKWWseOQyTYesJfT+n9A8FrPD0fRLVsjDuaV63OhyKCe4xELrIbblkuuXl2r0RNi9foK+Q8Kf8s+8aZbd7MJtkXOvURq/aFy7pdyYIFDPWDc1MOljwGrSIwE0DtrKjHzj9V7o0yuscp+LfE3Biev9x0a/1VXYP2BzZYTrkwcFIF467l2yKqM+kTSSUXTh23GvJCjUthFp0tPmk2Ih+5j6t5+ao8D/DS3Tng5cNozuBiupdLpmfBUzMN9bPRYH6vFIEn0cEng7kHvROJJsuhL84FORwu0Op4ilrAXOC74sZy5Du9Gv+IzndH9HFxSia5UHIUlrMTJ2bdfEnE7syo7/D/i1gYrUoLE18R/slO4QnpciMeMy7uluNsj/k1upB388kF8iF3TSbUlugDNI9cJ5q/kwi0PT/6KAA76VH6GNxCAzsKcM3IIBd1ALNBnEnovXfzB3P6yBiazqKnidf2VTsbAEdzfx99eiuuJ1OklzwmNG1yp4fkCDWo71Qtje5Z7pQpEgLSlI9JgroUh2rgzADfllMKMOP4QcGu02SbxordjNaqHsJ/YN2uWKaiZk/3o9tgI0JpuOLeAOQla/8EooUVEvNdoJn1sVaEx3XCwaZuP4885rKw1s+HsyCyoFMz7xYVmSO3HGP/x/NpdHEFo9PJhccUhA1adkzfB+t575VE7KAgs4d0MDUAYccqcnGAiXsQWZFok2D5NlW6u/oHkCzQXcbSMW/TTgLw7GJNG+nw3O61YIxNmuPLYlwpdXcyLyIPmOUR1bOQh5yYms0I9FKOGh3VnTsTSS1v1Ih5VwtoLK58nPAJ02YivpedmNKOAyb4Z7Pz3HNgAa182/dh43OwnYPa2j/CfjiMtecjgQvNwjOGGoWB/SHBHyD6hrf1TlfvS5hxrDVbADp18QD+rW6ugiAktgb/JFvLUGCJQP50nPyuLuAkDdv0yztZvRD4Pc3PXBL9mbF1DrKfLgWUq9UFlS98YjwYq4H1TakyWLMerq0wSsFvGApzWPpNLlfmy+VQyOdMVWMeqQFbkJTlf3P+WF43xIVBLH74qkDRpy1JEmpUkNLtJrop2+vfXyFne7QCgt2uuKnp0HXhqzdWgxF3WS5QYNmGdoQrcXinqscz8Tkf1QnPtjDr6S3B6/ZiYCnLk6VP7d5AwLEY4hfTVtGLeIsj1nwDW/dOj6dvUbriV7kuyRxvh1jdLKS0i3mFF45iLyCvahVw/v8ASGoTwQTfdrVWYbZ8/wCJn7P0jaZEbvMiRqHvWOEg2mHNUfMbik0P7ps989gIEEQpERMnKDm+OojtSP/+e+6HAFt8ZMukhsOs7kpVWp2wLSBvPiSJMlhvdT9N0TXvQahw+xHyO9Pb7huDsGYIvE5YoKT2CAIvM8x0EmyB+m3mxhDE3XUOs19ySHggm0RpREjF11gMcgukBOJaWOUqeFyQZ7gfJnF0qxAs6L0aN9VqILtQ7UGZzZmIrquJ/Z09vnBDr92PTxxpUAaT+rmAgqtSCTMewPrMN2upvd8py/Rz5u1q5O4ZOjF6cUVs6gO79bZYnJ0cUjKk+KUG1m7Sqp0jW4/easnKudaUEwFw0wc0ZEwqK44JuK1NGZFJGFvlL2PaZO1V8avYs8hTjzTHh7OL//qaZDgjfaCAgnXsUMXqm2fr0FbBSaxN1c2dLNZrvTUvetNUhDbyWiZaM3XM5AeikFPZymHUz4HjCHolBrSR/7PW5aiP6Dk4zjutOPWdzCjWIUTmigycBvttr7ED+n2NwkzLz5TRiePFQLs/0aMXMEvpUn3kT5kgQeQV3jZ3xMvhvEllZZfC+4RGhFIu/qZ9whBuj0fnp6te1j2xyrGpzthfmHQ0Moxxzahj0UbAhnBB4ItG5lwBpGHQjxjqGR9fhkjoUpOXxqP15I2CeEVZoyf3cs6fmemuta4KW1XVkOnzQJwWfZVa7N7aX3Uge8AkQX16PB5350U3X7AD136qoyUbIamnH6xAQTlpcBi0E7mmiKdNnl4qJmblurPstn3h7v6WqejbGQ3+GGGeS0lV3z2LDvcSEtf7DzzFuIiiCf+RLasliFzHu3E9Fevb6qdvLjLF8wnUVMznvjIoZTvqhrZQCaZA8TMRQIcRuEzJzMpJxoaHTzXqnaLaQNy1RjK2xmK4G1BdHc72O+u2VTS7p2Pq3Ck1Zn6xgXvFNUxc0hXvJcpaubbjv+P6C5MJ1Ocv4khxdIualdrkzxXRKr3eErPcM7G4fgNmtX9frj+lwSyMY7cjQfxLV1Rs8Q0SbBDKKJ8npTMv1KPLWyemHffhhuPbjhD7Uzjh9/GEe2Ml1+INeLYLawrPQY8f2TaNW2ZCozMlaTNteZfRs+qtpoyzQu8pHEUZr/EgyGt/St8gXvcgGM8rJT+KXUKzvdZhC8/J8+8BFySvrWsy1YZxgxfjFoPTfnPC5gLS9eTb7zx0W1i1feKKK12LiGIthbuqvmj9c2CbPy5rLF5x54oW/upMVMZyVP1uts0yuJYmkQ41Ezg1w/ENLwqrsM7w3EPlqEkJ7bbjer8pivW9F0nk8H6L/BKs2/hPCfYOUhw3PUkxofqmkA8X4aaSnrJ0eh9ShdgpNwyGtxlc/hT0ZqchnSqTRpHC5rD9uAYpqZeYG7f8o8Mn1RoKqRJpPJMuYaic+svSdmX6cgTg/qmKa0/g4TgirfaClG04J2Ha5nOcx9Ex6DI368q960SvI6xKIcyNJ1z0MvE8Wqoc7IKbjDtOP5kxwGKYaEJuI8eSMW7DG8+ji6BnH2rvkS4JfENTFmgVRhASTWOpJ/nTUhFvfPIWPtkPynXmYz6JMitZ7l+rjt5xX2OOUPARZ/1ntRXSDUMaUaDBM2KV/OxfY7b9H5xuvnEB13ZkHHq4ellz1WIjpSxqnFxSOzSp/aGHYVBj8aRC/EZwDKHPINC4gngPacWTUlYCsDIb/dZJiy2myNA+MHkMESBvqIgzTwihrzldPcyZ7Ug+fdGLQzKxXv/eteygoR/3GBDwDlMcMpc2AR46yrlisUkRMAEO8/LWSVeWxi7Usv3zGXJcnrl1/3midTcZMpegzAbVNN25IeSO8VHXPd+nWsawc5OknCgxdL4EWSpdn57s8kxW0Pe36BfCZGeXYfSOwILpD7CPOxzf7alS6PHr84H6L7iYpgVri6XVtHumLcJQxbhiAeMmZRieTQzOmLrhF4/2Xa7PDS8jSLvFauG+gazAthYWtHYK/N25BPywUaUiCMXaU3HBP86Xe03Ii886PhocPXOEpkWBAEdMTrr3uMwOUFftxPekhpvowy2rbjPir7HFuQHSFrdwZ5e5XqUpanHtxmPphf0dPLZ8U66cO5H9ywbaqO3CKfqbRVPlymYXkmZ3BJ+Cz8c+Yt6BvpusdPRVfcRfgdPFEYm+p32WZuUwXtC+hUnESpdxKQvt60fvbBoqZ4h8WeQkfaAdAO9Tik9whX5rBF0Rvx07vZiuIUavrVI7xfTebXxbo7EMD9fEYd+TAYjiaNAsQ01P1rXqOjwHd8fR9b/kL9UwxllMRx73mubWO0YW+69yKfTdLkYIlNSMHNlk87KsF2sd3qO0Cs7xGsr+sRVLXYPyl3DAYBn1OIqmhtZpqHQrO8nQSBKNPGtIPb4pcnkeNIbTXqy0UN4BZVq6xRMCT2LVD51hTY3UOy0yU7UkgsU5Vi1FG51+d+k+O9hW5MqIjA+HHDjSW7DxF7CvtUKbV88oFQRy4THH1BbS5oZovnDVrdpah+VlBaa++6hHdk5NWhkD+Mcg5JYbNZ1QY1C/Jh+UaD6gBo9W+JIZD+lA7qewhzm1DmOLXszzLamb0pGI//a/c764ZUiS7x1+XjvsdXdyW+jzLFHFZEQcITgWNl3LhLkZYY1mDEj4hWneiA+Divs/IX+nQw9W0sDORXXIUF5feb5eb+c5ntSSDyC5MS5V5ZB/N90J3ID9hcrgVdM8xMS6ZHEVdeb3sAp6TVDjbkfBB1HtSAfnobc03hhc/uFCKrzHVxp3WwTE+KS8IlUKd5iNY3/f+D8p1+mWunOXRflhTd42dysz80O0PvV6yCnFNRAulb9hcwKDR3JMIjBZ9O5eY6O/ntoGsQ01DuWuqKN6gXekCqXyy3Wh3HwXO2Zag89utt83SDb61r+OE4lUxA6dKrmwdLvpOCVPmYp5GzpAEaGEChVVpxRjteQsZXxfjJk2hTOSctfLNpBziAKx9Mg9lehFqM/OXLEdAfDaBwTwCA+sckUlwRI7eXHvP8gudklbYNh/IJfAzsB/THhmxnl5e4EayzpG+YsFdSWI2L5nUPi15/ma75fv/SUGqrwJ8XE3gVmz7JwH7JWunQvysPDL7tAN8UpJljc4SVRMMpnwVYRwbLfsYVfIBQLEA+BpomB4uW+IMwjSD/iL0sscLifB1uk5N/BgKlNhspON1Q+JEtY9XiswJcPU5YymWvqU95McSwwX9hOaMgQh4KfcFzhFt7WZSHCO6rtEjeS/9SRHNaVxYBiYkMnbyixTC1UZE6F8Dz7YZ5L++IyLcX2HdhPRnDfNKy4jHaBRJbioj5OumpLX901jFJiEldYy/xoKVxLpW31f7KQeLN/qhJgUT+YzhVCN0RMOzrmEyrPO9cbTA1Dx+bNtTzNfYKVLxUygRlm32Mv3vhJ7B9pt5aNa98Pgn+btk8lTJVfMmO1cF7BQn0RyCaQiNnL66ijykOeTaiM8HFwLuUSX3M5ZuCY8rT4cHXBFg7xtP/Fzf6D2bIMZodU4z0Dby9oVJP6SeS9xERldhr2id5q8jpzKbWkpw8DNWClzpvqW+wEM6ikZd8fMQYOTn+ZVr6gZGRQAnXCtnOBVrp+evRmppVS+L92HWSmmbGA7arYnHcdGZBOrZ+yqCA7kDfVtjV7nsW99QE8pzkTTirgGOS8InPtOeqAZSbBXIxxh5zgcNQwsKyKqpo0lTGxRgAS6zGTJRxgM6jpkPGcavALtUd8y/rK3N2ELM4FlBzJ4FBPrVg38MB2uan3RtNPhHHqyveV+V1VvWwJBnc7Ow7+kwP0ppXfWa5xnBWs5MwWl1GSd2RcTVaKrinUkIuwcw2iiAbJLolvrBhiDtFqdjSG38Cd8Ap3ERyqaY7bg40RYTFlzoeDj1b+PisCKcz06euQD2uatLrCyUWWtF8GBbuHs0SoxNO0c1zQfrwm1heD5hKT/dvvsjcH/ISV5XKSC8iRtt2GHMkyKBCulxH3E7Eto+eo/iG58BcdAX/8aRgU3M3iv/kLBZGM1WWl8gPaNxuUOiqrt1Z4o43lgg+MmJPWQY7vG5LASu6YGOEstDiq+e5k0YaUQSXo38yGyFmlKbxZzpjH4Ehf2BTYTFtfEinCOo8d2T7g9utKMheHvU4W4AJ/+I4AvKy7M2Gl9czga0HlbyGhpNRE9zJSeHEwxxbd3sjv3M0I9BqCuVaM7zc+4Wg6wNZDdXQ6XGVog6kpsj1XuS0Fv8F8nTIh0j9w7rbZl8KQeGSi++5wN0HSz64Vnglw4lZweRrzAI3+jbj+R46tn8WoN915EYuTQ2xRukxLNy/mj2HhvFy24sziCiuK57NrhC3CsP9mQ/oTu7IadQmUoKzxFo6oLmeZqdzLqzZkCmxXmHpqCyTLQQiSWFDMlsd4qSAiv2fPKExO72V1QgHyS/GAYuEm0hMTLSdaZJcDNOhPVv79MluZbZrBIlK+HKJfwO31kbJ4CquUDo2nC672Ks9tAQE+ftCeIWWDIEM+D02E9oAny76RHfS6NH/+lLcPB8kQOZmrXNvguH4/Vdt5tLmSeZdBS89kHlGck027uNb0iy9j72Z7ipa7t5znp69pw3w0Odal6MpiEHJsenzXM4EgLf/iRaTHtEqaBzZf5R9z0nb+neNU85LBuo1Oaf949i3p7LA0YHzki1XQaNV/SRCvzp0VriEtJkdldidlQyw9TXxyjZxPAkQVHLVdxai727VxvwDuyz2kD2GYQiwn7SxShTKemQs4s1s+4Vpsf/y7U0OAdohx6et+K5aBduwAQstmgRY4chsCJiJ85Qp0A43nxXjiu1fjvL/QNoS9B1cvTfd5pZTcTa7VZ6Q5h5oBoUVJB34V3ib/Oxw5rJDPkJ6QJGz4DJkUYH2TmSDlriDNLPid/YzfO/xqfkv0+DBNq6TAQscQDpvArzw7XHrzZUFdA8pRzINcm9JqmJdY3RGXBnCpml4xcYZ9R6zbAk3YqzBXiMa7FPePDlnbrCG1qIqN8mdr7rzZvDWH3jAgHNUtGcYcy9Fko8ZZ7QziRtdN0W9tHZ+7BLkh24aLYymKj1bkkwDMwiM0HIBIgwBZX76y2EM7ZU7zJMbgIM+FKI3J+UUQdDpa/Mflhuz7Y8qwvemRziteE2cP/RShVlshWNl8zQ/WkwLdbd+2OcNVHUtSklze/UH7AIuj5Jnf9GD6WjJQtXZYpgbyYQYLDpddMgBC5Boi7hwJL4mvIpK8F8uCtQlilMrLo3znFwI11BShMOoMZVMw0Gb/HR1/6ryeIWfeZw5Kf7IdliE/MQuJaPplHTbiAsldOuPQn1E0PqzmTP7DnRoW06+MlcpTaPt0XTosZdg9pFuDttpzQwFVOZXj3BUvZ9afyf5LwZiiGaYtqiN8l9ts8pKyGd++oei+yzfEf/qPlsz6sfdq98WzoXKM/G9XA5YQhWuV9L8VeT8+EisawSHOL+Sj6gIG2xjK5qCQV253uTJGlXVWETpznTkL4JMScL3MGzkXOn7arju8gX+86+xnfBUaZNtucsSM8m+gvyOJQEn46M+xeTu6q0NFyEb2ykRbstG0uNU2WWUpKaQowr1aWOXoMNtXw9qovNhPAJOPv0ItbpxsMe/WebuMLEgZNrLBcChWxm8XkWrmOanoARQrEyBxJ/SA7h0BjCUKL9cG5hqjwd3pl31YtmxGRaYOrE9Un09iJ0I3JVuZLiXK9gVHj5DuSlZoaE+LxeqrxGyEUi0jNftqCDVcFjfuA/KlNHHnx+7+IPE0TOMEfkAZnETkBXycU4F9DGHSLWOG/xDyEsd8JShjRnOuR+H5IhEfdw0YH4Ev8wr3i5H/EdZcevoNkDVQKoX0cryDYPez6n/2no+6niER9EWLjGnP7RagSpGnGxfotv7OdzLW8S/p1X7nOT8XlUG80OtFcGkbEP8k8s5oNpXmCHHDFj6Lgp/BcF0IjEDICYBniQplA4Mooh25NzzWgtlJH+LSZAYFe599X1bLVZOs1P3sgjOs1xeRMFtWVdSeFq8ge6GJCJ+/7L3lNbTuQt73+5Q6QrvGieZPKG69yFMFCkj1yDffHykD9JSkjqzFiZ761hier23WDb0rvdBewkQLHcP2+mdgGAUQ4czuHzg4fH541jjmFPUp4GxjL4gGXSbES9NZhQSOHmQijQ3yzFWY+RR27BDFDvt7eE3s1+ceclLNuQq3LTERAPbx4A8FXVuI13k4t5nbMg+4ms2vOxwe++ZrqZU5ck0JFCFp6jIZjkrVorDXEGPYU7jHV9dvFmXQVqAxo8d3G+sDZqxk+GEvoVR3iyLm1Irne3gwnZYDKhIG3gpGy187xzhrhaGylSptuZ0FwmG0Ng7V7QwmX2BSDG2zQsHJKLMvEK+c3JDlwwuukY3vN31EvESMyExmYl3Zmep29TzzIJpamtf8RGO+LYMAwH9aUG6wjg4Ik6MDLRSMsRRV1WKYo78nBDHybY2whAQoKVteQjecbXHzcNo/iktEhK+0E2bSnKyurw2Qx7Bnw2HsHC1aLIDUSqq8rWmKADn9XOvpMRCF9oWZta/+srJvHLapErZZWVL39e+4dpd/d3WEGfxX/vvByaWiPBNUzt1dMb3i31ftMEOqMcEYxN2jSXtoE3xuSRMwEnfiojUZjQXCrp9NKsCPnLz0gGOOTIYUDm4LEfE92NZ6UxTVkSyLys4gTth6dYAOh3sIy+MGMQrF3WCL5i4rXLJFfHNmsrnO8whAbQNYMox5QZkEfE+1O2KsYaFXPML2tcRnEz5ax4AY7Iy0valxPFhGHHLnHfoRdVBh+wkhKzQq/dOawj6ynxdNCrm/IhKk/r8qzVC3tUPFLfh4zjQbzK177anZ0Ihmnx/igd53Ya9cNcG2c6jZiBN9s7/UD1OcapyP5Vn0ekkKc0szOfjfOAXMUd7m8o4r/Y1tMdgyDBEC378lNTvguunsL/F4gCzHdu/OwiokQ652vcOlYenqjAPVa+6XY/bD3qF78oJldah4MiemjEYpEauqzZBv2eXXzBRDB3aAV6bitD1llF8JPeJkFUBP65HzendlViNtobQzRPl3DXBhrBdxB8MjFDM1Ocxc0MIFYixXHQ+YOBycF5oS2RUkvagGNqZgG7wh6scUDeeocU6CSh7dfAZPzUOU5NCoHRAp9mZl7RwUDLSVsy8xoQxsToTClRWCwEMbhiGpeODPp7N0TrwhGeq2Obe9EogzvluvHjKECbyM9M1c2/XcMvD5VipzJ60dlEAMyjU7lms08SN08xoSq28kDZtUwRrBUbtpiJI8myi9hLIXFCoXvrmU9IDJ3Dx926G58FftmTI/UT0vQoY8Q0/nuS/CG+GnqCG4VTq5Cf72O0PlcqOGEowqXZNUEm2bNn4SqMjYqVyIQmOCgvPvpcWDWPL3h0xY3QvxdTTAQS/vvlQ2Q3UYnVjyAOOderGE7v3CLXZC1WXv6Ne93CAhPiKENBhF28rKY1X9Og1pRGTT9Y1JLEdKf1+JVXkOmaPcBgyEuZfSx3imXoyIKyekPGQOF9HFi5DGV81fis8iuGh4YsU/9WhZFl77YD04zgdIWf+519bUSUauNgHH6O7fZ7BmBzMG0D2ZHiaysU0W75QLOcuRi5aBw6rTPX4IBmcVUJO+g2gQmZcSyF5t3MSieLaPrqZxVa4HdEqopS2tBe/8ywHz2yoZo5ig/lZvyt9OCfFzMD452iSTp2zpc2CPNzImE0HubXP6jcp/8X9iHf+6C5xSVvy2TqjSG9Db2z+0J6vZhUwFOej8TxQd81N8/TW62ngDXpADdeQHAt8lNRo4JywOXtOtqOYRo1Di3FShpyXdsGE+vE0bePTtGduKJO8FtASml13cp5DMG0VnEGhWfUq7uGCSrSD3PIex6FdpE16dDq/g6LILVu6u0f/mrNuQtgOjpbpZdv+DNtx4aTBKiF4lGq8YzwhoZHUFjKMRCzQw4ooUT5TpWImuHZsIxjKfeNQ/8f2439YbF4K8+UI2fxgT5P8vD4/YS8At8NZzq21VsL+32KQk2XZlLazY5ZYYEFzgGCCfZbKdCb6mawli2T8ozvZM9t0p/idLgxWXCNbjzbqF5zWLfOtWDBhNIsn5J4GopecVkgAVoj01Ne6Lpk3mgX6y6ktxW/Slm1Gp0MJodOSxhmwnaSMw8VFabfVy4+oLWUYX0EFE9dhhfcf1jF9iMxZngtvTCsFeWsgZJcEY1O48ceaGGd2KeoMiNvExrzHeX5bksakWdL97yApxNoqSJnVPD3vl1p7jq5xUbLwOEhVbpy/BBmfFa7cfKkThz6ffHuh0w9asCK+5fLFmp95obqbH+N6H9p9bWd88vpPxvYBGtZ07fdw5y6nt83pfbuCIERi8cu++1HgoMhpsm2KcDuiZFCCrAI72rnFuilpnrJTkB6zLyUqbJk+hWc/wBOoxThK74GdXyHOsTGJkkur2Oj75PzI6ObvVnKpnN2vjd8cwK1xsu9yP0PPSeUAvvjik7k94ts6Oy8Sme1+yR7vXQRX5P+Xn8zEyCKrJhrwyBxC4mJm6p9G37jzEFn6K+xc5hVFAKsaUNP3qlFI2yI8DYOBcw9LSqk7v4HXLgqIgHSKWKUdW639IzW4odu19a/GV3HHkRPQSkzPC3BqyDIcKZEmqoIjhPcK/Q/h1EBb+8Ngj+7jK54q5zZS2sECSlnjFQeXJIsfFLfr4VPGV06TDXOra95ind8T5op4xgRrySoyPw9pd0CJUnkV8ZZ8ZJ4owzrHgxqVvdP/NmFCgJiX7WQvCZdlYGmJ8LIO0b2I4WOrUtLUx5tSXGgjOMLlrwMFOEXkQ8BMl4xLhFfOTRBUJyBnSFHeIpnyMhfon4Hzw1dTVFOk3oLMdjAKrfnyGQNkaO3Pew6R4XAvRHfwvBH57ufVrmJZSKwGYgOExVYdsvbM2BfBXjzq6O72lCfk18lZ/jSHekK17zwIXbLkn0S+6gZ9eybODxrIRMFGfKUKyfwtNFMxVApEL6L3l4NZm+5s1oqPrSpScNt5O3QCETbxDTHge3a0i/95VURA8ApKtf5gaDxQKmnv8m0EIGIws3d24EeH1wTnaQP/kemVd7nm2Ti+vc2m+a3FHvwHBDbIvF8Qhh98wWk7Wxb7XMA8r8VdjH8t3jvx4MTRSUOjbFlu08P0659NEtPdw3/f0dzouqsndx05NQMIrx206Ji9qYWL55Y7x7p5wxcRVzQXjVDzLZ5CSbFCgM3sBgzAFmhcCEy7MkJP/oJ/iScdhjn9xw00HI2kW0pPIf/MjXSubEsqG8ERdugCqxw0RsGUCpeXSCdvphEgQb+ACnl7rmOZ0cbbbCW4teii4M40h4VPS1ypyL8xoVoUPh+XneK/EnL8Dv2kQNtjcAAv6aV2FXn7hcmuO/ieH/cxiedErlPVAjkMukXmXuuZCzochVAHX3HCSjGFK/SZUqI4bBrmpxMhWQywPMva1dDpL2oVPgS1+B6WztX31xGd9Q8bE2tAbaBTly5qfDdFXzzk7Zy265CTFTrT/ImjGjnkhPrFFTRZGGAWDCcAZ33gB5D/ZMz6GdfN6KK8ZLqaf6KG0f6xPnvMuA2fEcfncVSQBM3o6ZewujE8fh2mByEigHQHeVyCHtrr/KzwUpUevtHO0YbhLHosXOmzZJwAtyLQoOLgxZhjnSF4M/CUGH7TZvznCgi5JMEMe9UcC8W/KrGluq19Zva1jNdYgHpHg1uUVEsB2HtdpJJZ8PBdqPhxmilH5cwvn4c/B35n8m5rOcB569/nkIvS3Nv9Sj7rrA+3Gh2WPs24+D0RujJ/ELrNB1XOr7ZyvG+3Ukp8DLTvaFq0TI2Zo6V5+UUSmXQpksQqenlvIU4TVs1BLl7BnZZE7mUKOSPTlsTWLo12cDXGkN2vwlI1wi57/UZZd5FWdENLUpt4Wic7Koxc5PN48nT1vSmIHtl8VyiNXtP7OF2rCDtlasrsbpLmcmlSE14hWohkZBMyAqZqoAgmGLmvo8Lxq2VeXH3luTU2rYlHtqKYDf0fju0mpTVSMoTxDv2+V5Bs80Ytlb/TlnHR9tLEeVapC+E3c9/UeYO56+MXVerwGO+Kz5EatURrtgy2iSfSAy+2uaNLbi0AFU5RKDUYEnX43d/905ZMZfmRL1JSMe44QY5QQivnmN11oaYP7r7DmN6Blldgeuzot5mM+F9NY03jk2KhjwR+Uk8P7r5uQVYvgYAD1vxUgvfNQVqPH/dw+yH4YrHvQxPaimAiOLw2BtOYoB4c8yUEVpdBjCMmNSbvgsg1WvpU4YGi5q8b5m1t+HEyuHhUYTQRdMHk3Kyq3mKFzi4QIf5LbFT0IhOLPD7gA2jB315OaZy2SOi/BKoPt62AuQyzL/Uy4GuA6WdEfSTRnfOXbc9+rNZ7SY8vo4SP9F1wWuobFjPMay9ZarydOqCZl1MnAKa1+TIFWwEZbQmA1CLFPyTYK2iXnI93J42Difg/BF181U6YR8Cr0H60Rf/WqZh9zVH+nczmtcAmbHfmMoxjk2hoo41W4vUsvC22vcI+QrZS0LBU6KsOdoZxvL+PjNOKt7VFG+eq2IibJUMCHtObYSLR5bU2LgOv6Ylxc/73DKt5jjl8lUMPAEK/sLDE5cdjMCDOAMsB+kZTbw//d4biBcXaDNFxItYMjHE+8WvZ8gHdbhmCDOnVnJh25Zo/fQ8r6RrytD689VKS29u4U4T0XLTcVGTBFSv9IMtcQvfskn+PTbu0y1+8p1e5w7MPctnS6mretLFGYVfRleAQQsLXYFX6rS7IcUaEOL0cEecUdCI4O9sk1Gt+VsXTjCHGBnAco9nTf3D81g4ksBdSgIwywTIiZlE29OQAFy2J95iS5vtoWWNGTVM/+0U1/ksD+n7wTcTIGDWYrMFzpEOLaqK289i3PI7z4Qm8AJ1FXNn9DTs2PD336TlBkKepaAwn9/H1EP1aJ+2l0cMqC4DP8f6USFxw7QsW6VEajKsFhUPpVbYDkkWBQyqHNie2JK63vpOR+YQZ4wTmzNHlyMjxVg932nZK02IL1ntoMRZSNUtcPIStfXyzI59nevCL6UGY9cqPsrfrrxLwEQ5VGaci5E9Yd4D++VX6EBvNKXdi5wdNTrmk3Uml82F3edB2c3hzpK9Ds+A8tCHv1z3SGJs0WOQQv4et9C9peRh335sBw4HD119m1MiBjvk1fmVSSUwEr9vo7ErQSDOEyj6EKifO/r18iev4q6JCjctDy+D+eQlAkx/zk3MbQIJHt+r0xMi3sTvIiHQv2WkfJMCsK74hR21NbrPR6wVdtBKGB6VmbHlNrTK/xXnhfeTEGniD3zEtOt9lCRKWLbKk19M1guo57UBU+S+Q/rTmxcFpmcXZF0WGVTPd6vs1k7t1coXPvWRMsnx5k8+bosKN8RuvNPyRMUJCnuZGCzc+BCjV8/li/Vloul67bVY9bN1KYCeo9HqdeWbedVqJBY7uSutk1p0LLe50RSZ8n9d2utQlmd9o79n58ofFQoM4KN0zL/BMi0QxeO/oCB/zqiNPDYV+AYpGdlOMFuwWjhvK0zpKa56mhGBhK5yM3yPWigfy4nK/FNpFsFlZItBVKigrJ9/hX/no7a3KeTKTmpRd+iBdRPWV3c69ZQ7Y8GvsJScn+JdFmlkF9AvUoUJk9V8hGWp3vLHPi4BZ+fIvPrMVRtxEckCWl/2wnm1M76Wl53zHmtAyMCZWkl2kDRnwOzwhWXf4/Nua6Om4R/GzoJn0IYHYPIMkg7/OW0OYxEnlLd4dzZRUtyLbrKYlBpgcajM3dEOQQ9yAcRR2UBqFj9N7gNUxZyxf9rX2lemohOExe9ZmORmAJ616W4uZ+eMR3ZCm91in81x0C9dBHt5evywikM2PlmBnLRmLstR1Nvf4kPGt2RNMkPen8h33ubaxJEoJx2kg7hD5gAIdddvATcWuk3w9H7WkFRAOdlpX5ea3yydcQ5JtEUOkd5XeXUz0mcLBc4WW6duXmtaclmvJVvqSWBjvSVoZ40LOnprfNeIlQmGeOZazFcySx4W9X/TfzGVmmVPbYrjwv1TOmiQHfEvHKRgR69fycY81vXomwM9HzNB6zl6wLjyRi/CkwmPX4od+ZdHXYiS0r8iBCYHNZehEhTb7DWszREZoRg3oRN9thJ7FhJIgmDWnp3+d0qa4LbksTiAsreYszOBde0uCQrx0MRUhbPPwD35HzFB+aa1zCG7rWhtnA76mEeRtSM4xikjqf5ZeWAX2L7Fi78AkbqYbOHAubjQ/+YWk1LIqmhy5QRotkHt5qFO0G7797hDEvUdkMPCpcgQC4g8pE92Meoi2AHGfUDtRXecMd9ip7Qf5hA0SVZ1QQbuzhqKii/dSCj+DN1pNntv/O7/7Kaq+sWZjnnZEKfulpYHc98NRdkOgpsdgEfek+NYeLkHEOcRZR6XytU2ip/MS2PPspwk4Z0EV+9nWdVr1VAEk7NX/OXuDGE1yghQ9bbw3OHhyafPqXb56nZNUqhOU8sumVWYAz5RcgRphe54DGZAB1UL2u7rSC5/7Omu0R8B+r1ix6sVqcPkpw3Fr2tsJiiuuRu8uko5if9UAiETaxXK23bdcduHHWJ+fBpza9DpBSGornpoUgC07gZv3yI1lHKAIJGp1JtUU6bMtN2XbxcSDO8//u1F7b8CQ/5MygieZzk2aefVw4vIdsBAtMVbCzWItPcypKXVW81jNOzPnP65Oygja3iUkSB8xHmuPGbGnkslpxHG9rPlv2MQTGnFVQhFg/Qmw5HYhzek8OPCBxN0fwf+iMmm8wvQIX0c9u58TopIsIzzmY0eUI1bNTr0u8G0Tzklv9lIrm2sz+ztPQWLvyGnlDJ7V3zZZ5kslbof3JUwrbNEv8m0gfI4upOSRSdOcQfYSeWi9xVRn3eOJrk304UsoN3a1lUYeyW8hPjfqc/5UVwy7yjKQhNmTbHz4XTlVzpkYOpFSyKlOVOe167OoMtsDE0lIF3fUu/2+xWvBRNwFDRakXw/wYbT/x9vdeevVGLVvtE6Rc0e0vniAIkskaPjGEQKaie6trwxP5T2rT2ZKg9emLRMQ+3WqdStR1qUym3j/3s9Y11AMuFuaNSipItWnQBlv99dMbnf2LrJ0/fnyX9+kXxQypUrrBshUP7zRLIKvjKN+Qva5/jkvH/4edVEp1SLztb11o36UTU4+JD6US76DMsNhZc9UcnvTsXQ1LzxbjRYU33/gotiZb8g2kplBSSTArkrmex9WHxQsXGwVeTU7I+xZ6R6drqL9cjewsk93TbTNCTRFEw9n4QsFsiHvSlGy/kSLzt5cTr8NKooA/NF+zVAhcCnoXmVMcAxPhIkxqfQZh3Znq2ccPg+c4JeGXkK2G3/ijf6b+J3nCZSM6qYxPDzajv0K0CEBiUjoqlbmn4pQP7wVxGmBNwNhh1z+p0TbmMCFN0knlKhaFClp6feyqt8hERcZvcxXwQqRb8BdAa5wb/+Ssa90nFCEkmnUgi5KZF2yYe/dfIgjv13N5iWMsXbFrW9N5jqJ4wU7w+fK/I7vO0UfAy4fcSx+7kwKcY539S7gA1A3hXKpJlDGbybXGwtoi89qJuC9/Fcpf9eEPr7+H6SsjB/2053Lr72TuXjUfhYM11m60OuNKeWy9hMUvS/vNWcXaPKWnx3jY3hY5bJgwbuv9JEB7AwcHpUIqNBD/hd0TbNf1c2rJMtSOL5ALnIxbWNyqTTkN/V5a4IZpV4HN/fYP/fDFQvX/OzTXvubbvpIlv8zRTChiJG6kA2XV47/2HlLD8EXbsLMCV8ZjQouJnEYAJMd20bJg99k5Oaj1lqErQnf71bAU9TrXmwlnKtXTD6xVMRDSosy8kDWf+ILeqm/AyIFQ6kFARR++umig0iPqavkuLMdNEcRcaMOYeRyiNOqXB8uGGNO+NIfXY4Riivh3Oqv5+3qgqxaeQ4w1uGWB8HJGtnj9RXQ9BgEMF8dOL5snzjPLpAtcHdmLevCD3hrOGEXFbZSvH83H+dWQvuGWCvXcuzTgLA1PO0jqeFjeZJR8nTPDWp5ff3BdxuYX9CckrW/OPPqa2TYPGDYgMwFnkznogAPVsLmvB1MvizmA/YwA57J6QqCN+7MLhnxvEz1QXH7CgtvQ+QuzsgRBZocStumjbJ0TqAPz0IO+kGBfxnOb8j4dXdYXwjTf8WNkK5iINHROMxkWY5YXIlxcy8gf+/7ByQDXE9qTL3XZzGKHdmWTaNu3auUn0nZwRv/sZ/N9+IdS/rKAvdDz3ZH4/vFd8TWfXD9/ZDajor037j88UtfTHxCzBmGaXDCWNN+QDyzucjUhxS7rfLicoVYkUW7jnxqKEeSMcX0kpccdgTn16IDnFmHe5m7ENV7SkTimZbofq7K0F/U3YVW1HJ6HSueUZAfQkcTqf3BZhJDJVBcGBxbeHcotPL93LSLcMgL4DyKkLKOFwsPl5bPmklg+spwt+iStwCRvhf2fjbl7PPDKjBMxSxBG9Ak+gEqJ2NNGlGjHB2AwVqk/teoUjD26qF1reeZeejKeZJoyg9Lcq1s61Jp5RNN2bSBpZ3NmJm+BYX+GWsvnvUJ+rfaHZw0nNGx+VSOjrzTm7IDJLqfR6LCbaKUu+eqUaEu/6VQI1jdZBSFdAmbMrkgB1H4cJNmucfS71A8vv85TXkNNRqh64OtT04PRZYFZyzHf7DSNBXu1qJzzCCwgYT5KLtirsPL7pmtJwIRpdaVoL2whP995Nd3dl/QkSqYECCp/VcWcckpmeUxf+lvF3oEUmb5iKuWFx0LxUrjJWACFVO+KZK16fC8Y8dZL2fu9rFztb8QuJ0IBiqAf8PqqRs8GcvOMDuFbfrF1xztOYxbjal9U4STKs8lhntmoB1hm7F9xqWsm1i73OfH7J6JoxsEU+D8Q9Yiasz7ttAGcLkQHWwhFugGwHTDdXnmls9ME+idtusQEj4g2U/qK8gpHpSXZz3qtSynVu3MGQoNg/95T16OGaUp65BOGl2pey+VK0zicUT/9hWNjhA8JLk/quAU7JM1g9KNGcEk7dNrogAhxLGjDQj//M09jtXnEJobSLc+JAnGTH3nzD38xnKLMDNk5WQTuDWEABGaMKojupzyWsuD7baUe3kMBpLqGkSM331TqR15nARpeWRXu7WVIi7Ms8MMB8MR+WJXxutaUpt4ep0q9LcIlMUJE7/tCKOD+m0AGq+Jcd51HXDqneko0t8W1gTwhgEGUl5U4xtvFUrbK/KkB7AFKm7hS47bPk0T+MF1gO1foYdIKsQY4gyIY7pmqYjXPki9fEVu90hjb+8lpp5cAmXFg5Nr3UZTJW88gwt7FKPGGbxTL/U6Gtw2/7i/ZtTXtdg5A74LeEuvThzP38oV3Hc7PGAmXCOPUERioHthao9nfrpSGuI0YSrbOkKWnT7bt6tia7HtZmxWhLgH+Oz6ptH1dP1nwXe+vEpq82Eb6h7ovc0iXhSydI+XTtkWBoQh5uv7jqD89oj5P6XlL0I/xZ4ih0Db5kof5Erl+8+vJ16bOKmhz19jxk/NRU25OGhf6E+akDB7tsOIDtKQCHO0jvv4pQdxuqnDhtGz4kQN04tJlrBBK8OAC0UIBQprMIUGmBCotSgXK6rcFi5oamb2+3FP74y9Iw3hMPn4gLT7GodRhwPCqwNQcEsP7ro2XVornQYvpSYKTxqB+dmKFcRmn7eb6/vUNFZJqf0Gyn08qKGc1vmCimJ9mrTE74sfUI7rhs4cm798YN/TlXBmJ5E2NfH4W4fLxMtn7XPwPQYFrOc/ABeDDe4FXBeM2hFWl+GJlAk9c6FqOsINRBOWCYfCaeod0fWPla48ZI9PYLBbdSHYjtXT5vTQc5osfCohIZeaOj0W0/sE8MnvyimAsvL1ol+fusNkVfGKA9bOhsxOwQoCsRe9g/VKS0jBzca0rsSOQVlLmwpjuuSopTyIM/Obx6PCSdYskgjiMlX39j/Y74ma57VN51OP451sIa18uj1DKvPbBc5ijrt//7jEITHi/plm46X8SDX7/kSWy2s1T6pE/9LDRJ9xUFgD0aqb8y2kRZixEKOcOeeCtR4dwyRBgxnm8ahSrgGMCeBAqY8YT8Ce1zhkCTdDKkreGuhFj4j86le1f6niOL5VQ731faG8OlpyzxHF//EloRgrwPibI0G3r9hiVrReVgh9RL7Qp1lyANIqsHVUXwqGFinF343AeRWPrJfHp2VZbrLzKa3kF0vZMQg4c1SZiajgPspCqN/0KmCRsNbn6hDYPDtip6r8jw7lqPw6MnTNwmxwv696LqBA0O1/temiMpS//eJKFTQipk5OKJzKz0r/nFgHeK/thtQU6ZY9btw8gypbegb4lo8Km3mmUoGaMd53Cq/gAR/FPdKT4RsJhs3BGNX3QK6RLGZUbV0ALXGgw/RLjg3iMEu6DLmXfmC+/BPzmL4cxwPCk+e3UcQUz3w6572JrSKwMeoz6f8TcH/2b5nfGOsYXBEXTakGJM/RFBDoLURApJT1W4bbisxBA80hcgZ2HyoNaeOYuhP6tTzsksmR+BTxd3j3XnZ5mXbYIfOd+ZAMykhQ/6NybceE5cWy3XgLZXO6M0J7GoeSfAPMjGp+hLnD65lqCvOZRjM6+aQFT5Tqg3CWs8PbUVUQVhkXhP9sGyB47ULR0lrgsZitl9tEh3o09T7LnOLdxedThmsaQKf4XzwoF3vhxthxMpsawYlHS5hCxmIKAOXXDDCy0WB3K940qZPCxLSDToasY03ad24AhcP1By+qw+iqHOi0SB2xblRH+KbkbyVV+36nkqKLFanTOhIfaHHl2Rt5QGatEGvC3tx3cJHkUksKuj/MF6aBbrH7SuAGCURjkwim1L43fbssYugIKpKEQqhA18S7GwjogomNbwYNYS27WO4gB2K29tf/g5zFq89AK/njC6ipdEGYKXIR0/6/5REHvgS3mm3DJ5qewEysLyet2dBxVRjiwQIhKe44hufFUkJB8EFDK1eHiJqMzCM+wh1qcBw5D1AWNeNZYP4YyGjqIL1OpdrKY4k/DGZcb4RbgCJrrl3iYHIEhVcCPGVN4FMFVUqidf3hu0aA7s7lcmB2mf90C6PXPcoZXiATxstXBRu9wUMRwHr7W++QVdPfZ23X9goLhGpa5vaQeodms477itP4zLvf+eevwOhSWPRGyNLgypnpw2ElFGRsrAye3sz3JlgTeBSxHK5ZrXvC4mQyFbeScFyOlEfbfuAd3PQ7crzkibf8BkH4duXc/rOHYZy2eHs9mv1hd88yh+eISSvLzzcT0ZhPr9J4ztjykk4hIryKZLlYr0MPV/arZtWyeeJSPEx7qjYuc3lQQKExFiGDbzwMyErbpVuc+R6Pdd81IRJ/t+dUOaCtGt+UdHmR8MN8UevXeBNsBb43iQg8vrSC4PY0nlvgprK/aFXVEhV9B799RXoYzhpiHhXmCgs8OWBfDTCktIeD9s5w01S9I3uAnBx/TDi4I5HhqHT74VbIysXbpJeIzchkdlI34XhPdwOkcVqsrb++kESuFmiEbcmr31HT2d8mrto4axJp3plPQpXtjOp3VLG2uthMyeQHUBAy4aGINzeUNFCgcjCh+vm1uZVgLzzCGnAb3SHJXv1eWzaxbdUo0iSm9iALCkHx45YedTn0vyhobPe+XN5Iojl9XV3QvSy+H8Cep/KNoWil/RWC+fC6l9Q/aAhfBk/0DLPwzoOnHmPnd1+sUHOz2qvHEtKMftUiQGHhSl8sai/lXFA6SGrX+nngbBlXrm0bbeIoh8ZOKpA9bfQXixcA1hLJwqAL84pWvo4Q+lKkqDMUN6Ql+aNFzuIgzEGtl78M6o0fTkNcCpcHJwq8Hpoog6/A0y4E6hvgwkQ2cRBhJrtONiXyQ/flbPYAeedwsH/dkhidkYQQLDmmkBgXWPJzb68ip2Sbhxgi++aVplMRK7vH62zo7Jaz4FfzUHUG0Ew+s9tmMaAizn0BE3utbWFQwNtzGI4DKIflhQowUN9w+gqpWOhZf8LX5upKA2PfVykFZlMkVmhxc8wgoJp7AmWYZzXBKWNH1HehUzGow7V5YqoNiIj1ibj40kV/0z2DWmM/otj77cMMKYax9P006dyKSGjua9+frkOUNv2oUY1wjUMkARW6y5gxyU3OuJLTLFbFh0OQvIN1AQ20tkug5UwEZf2PI05Tbvtn4FgclCC/t91HS2fEiKreX8ERNWrBmaPZzLWC7zrvHZhmwCiy0Q0HCFY3EGHfzhQ9fKlY7le8m6MlNU4W+5m2Jhq5I27hzTl61V7mX/79n09fVfF3gwvN++g9kIqLdLbPIl+CegKp+5W28teKURE0prJPG84hF0UEifFsEvCbSBUcLDuXP/tqTIwPI/HEo5rj0s++tDwIu8Yu1bedcd9v3Ya9eHbPZJjlwySoKfjbqKZK51x5r3vwjG+xtLAxYfK76U5nNRVjjX6ze8lUwSZQ98zbDNXxIs9Sl5KKTSoMHg3kgyqzkEmuC5Ckd43oRu3yZN98HMxKB+ojtJLVJaLpF+zzFDajrSBpA3QbxsOnJBtCvJ2CYLUqzCLR2IWl45fisnUwiH2d8GGIhZKAbto7ZOOPOCB74FpPbNCShY/muFWk/6oWHp1kUA2CpZ+5FZXCNM5bxsp9uln20qresRESb+jk3pRtuUOAyO2rIIzyWSoQFS+U66RYX5Z7zGRv858b0oV8jm9Pl/HTzFLS1NsgjbbOot+gu0Y1qBIBA/bgnd0Ku6R5ep9SCmteWEi3e7uwV7TT5R2FqWGEXJoV0BHA5mgSccSj0vuNw5EeIPjeop3Ji99Dg1OnKREaVLKtaF4Es9QCUnoqQjGy8Wl9bHxv4VlOkJ5ySHl5od2aHr6gzC3PmZgH/l3QOxroTPdlmbI3wFdsF5pXUdbHXQxbkNTmkbEMFvs5HX3RRjGc+/R0NKWKRcbkEMHSx4CJA17MoHLjRrB2gqlyq7ziInQdDVBZAHM0Qhnupb6uU9fo+NmknUmOHbE5tjzkECNw+oClD5TR8vH3nXKibx4NAqU423PgyspcI3bY/e0LQnVRPnGaqhJY1KtpOU0C1/L3kYtpOpOZPPDGxejtUhS37Qv0WyJQvORLcDV3rlEVgFsNOuUVznitqOZJgpm8xlEEyXJtLDqnc+N1DdC0eNRnpOA9VfN8Y7ksiQ0j535gUJUXi2LvHuRTS3iLqkIp8V1JJk4H3dok47VT+BoH5L7onLSmjNBUbdXP4gELPII/YgEiC/AyrNnisC9O2z0GgU12d5EAy6OWlWPN3wc2sbP4+1/+MCQnhZezbarH4DZFiwVVBrPDgTSTQC6DnWwSGjZntBYI314PE3viHenhTskuD8D6RYqs8BD3/jcIdOOpuqBqJQc19/21Pp9N/uSiGsTlFT1Cr5ffFg3xSBpeXy2k0rrwgvJ1998QIkPnXd0SM/RUyQUZOlP7P0Ui+Uy9I8eI0KTQjomoZoOUuvjaiceRwAES5HXy/DAvXR2LIY5wWArsJQT34dT4ALc8k+tonVkPbspAiVBltmICWdtDqEou/hwUt3180yD/GwMUiyG7/SFf7Ap3YsCcCyP0DE2r/KHpXavan+xUSXBKPQ6+Cs9hxwtoVmFdXkI9h7VnzGszwJxGY9wB/FpoKCqIYY24tT3qHGzkq2SB/Ni1tNZpXehlmBn+0a05AlfTV+ARO7fp/FkUV3JfbreYoeKCHrxdrTuhg2vytQ2Kb3LLfp7fldxa+KAa3gwbLGifO/EcPhvHRzp/jQRHVtYGwoxuySNUVk8KR5CwLFuHQpbrSaIKpAvDY/6TKFB/LKzwyss8MYx46mzD9L3oLOUdoaqroz8vx+RM2Utd4Y3Jvf2rbub1RW5iYT/mJj10bqf7W2jkupPoaBNfFmpPzb0LV+Z2NMw3e1SnkaHDlHkJmf74DoXsf9iLeKGNOrtbT/cFzOhuk5FaE0f1buH2T0SlpN8gZfE+NpMlSDugkSgcajWV9RpT32pk8dBLvIQt8qVP71XLSJXCUj4P2NHcnqwqzObLZO9CuMGw+WhFihbPWsORjO7hRmYMHqPCbgnKnwx4Eynn9+srAVPIA/hegEu2LAhWPCLWmJ5zkc1St9kCJPgOt+55J69iQqsuBNfp+5gCnR85Ebih/kN0aQD9jk86IEN8jNQ1loN1oBMbL+GR0HBS58y68vNgSivtWtkTQZay9bhw74XMQBgnH9VOpX9GpSmsgqDc3RAEFsZFhRXohs2hpLBOnEnzdDcC/0RAp0Y3saGgfHOvIWKwC2Gte6MMu64MMsWztyAOS6jK/kam30OwWjMv/ss+4AKK7PcdkFhdNG46/b3E7jxfc2ff2BEGFc5gJn4O9zSnueupPq/7k9AEnokFbZVpIBsOhqXJOGQLkFHFgzPdjrFFcMmN8XQiOJoQweMnn4n9jIUalwjKofSi/hXJOn7R/hKpSueq1K5WUbI7TNPXFrqUhMzpbrE9NxAPUSJuRLvINB8Aa0VBFRZ/Uo5INtm90dckQb5NqlaUvnvmu/wMj4BWLZeM5tExHp3075GEYQS8dd8mbkXNU6vT5iPr5NriJts3hndXwO+medbeKl3inPePYtpGnPgnCLoVJchLZitydcgHjtjLjO7PfB47RBdsr5igmm4n+szTpB6d0mhiP7CGt/AT2/CHdMrGYn/73nBDlqZWsBrf+G7BDAjrU7pMvk02MpbLd8n/4ppqQxGXLd7ZkGUAdkQlocXUyR+gm2zt5B83ks1/dTjJSasVhUZczBPsyuHgYTjK7qqkSrzZnRR1US5Kc8+YJqcz0n/1pu6obbR2fgN7WKQZJ4b82dkedprBY7bE2NT1MJ/+6iEiBrzuLvjqercy2QRrrxt+Y4aR5gnzyildO1tlXnzxdW3tJoWhP0QpqUwlvEPWgDd6Bbp0y8YFtps41c3otFCcX4iY7Mcvc7lJZ4/vhivFVa6TwfYDjUtvd5GzBDYldBg/wnhUW+a3kDlyobNbngEYFCsd3TDHoNfkOoNebE06W3ja2DkQdifJsQxY9w6ZGRPKXYjPz1R25exZ6H/AO9DLdMOXDT4NqNmGerpSwVhEeE/eJ/mAIdYp9gvUFFSLU32VzFv5Mr5Rm4l2K8Z83HvZxdJwSf/BU4eNfZP9MHAigZV7GESfbfzDN2+engyL6Jyll3AarUaXptbilnknziygFcboC5Piu1ZG7iDx5Vicktr/FnzwQ63j6mKVDo3gMbiwOLbBlkK4Fc/17ojcBedvQribXuUsU0sup3o6MGeaPq74PqbZ7Bbd2DEoorA/jmE/G84YkTLov/QJU7sa/EcfPjQIMwr2mfZQHQ3NKtgesNsM0zkQ3CWI+B1X8H0iXgw0Vt6ojkvgSqTgQ4fjuzp6DMEmvO9pqIwADCWCtuzkdJ8iyyUWlNMU2rVkL1i3pe2R+XgHujiMoWtjiXrf5ppUC1VVCFwYIyGLxIdzPhOVVyAys8foWfZf4q092TmBFBCshwBSBHJcTzO/L95SIf/vEaMupbCBbiyuyMx2Q/JFE7BpMUp1xHTNkFY7dfTsrhM1jTrH3b8nuXt1jMRqIA0NuCc4NYYzv3GI4KZjUGWXSEp15v3cTgamsiW3JBt1ZW/rBhyxHGj73pcheIk+WTM1U8mD38ep2BiN5NQac+Bd+9KRHiGYtWNxUofEt48ZExiB4o5TyVRqa0QipGW3JxzhVHJvVMLuwI06VnBdW2zgpg+SooFD0GgTkHQTdnGNWE+Sx1d0y8YgN2wYUIjN2uq85Bf0ybMKV+bbMN+C+PHIzZDjsDtK1YLPzETiX3oqxmsuIl/eErszHPsF/go4NaV4xSqvmSHN3S7IFUeZnxeawwabqo2qN/M90kTlQhMmhpqc35ZNByewz+XBXC7WjFFqM05EZI2cejGsxJLJ3jX6J/MJBUst/ggXsy/PeQe986c7tEy32jjeRXcRwjZozvqY39E4HgfsQL87DZlu5hHm1JLzB6xXJh92slcqXJW5T+6tPdTeTSnPEbuRpYuOLT3QLTu59a+bFv7WxyMKBh5lnclAzvH4s0tVTDEB/tDbSTTymrV84shy/oLY+DOJ4ZjtVXSvvDHW3SGciQt7k+RPhM0JW/WmggUnYnAs+NPwQ//xaEZU3CZCxANDhcbeiYadC26vtDd67+KQsdAQ7fGCEYSXfAtO/deOTp9ywoEkkXkBFBHCfO2e4BNQRgbCPl/4bOwDbfToUZMUf8bbEpjhmDEIWQReUq+K8wsv47FBdDgydKi+CmoWw/bMU8+yULG5Ebi9HsTTZiaRToyLio87N4cIYeKDFVxofzIWVmdWrTzoIZBU1x+7KmwXkoxGu695IjgWq/1KdOHcmFIfuV9DH9IyEw7pLele9fUonFD9Xwi3E8+HRNazUPY777sTEdR1HV45TABsgoHFo+L/83LO1E1itSiTM24S9t5jGRGA+p7MVGCD1gnHdNu1ftdfer1fK9bS1VD/eEnV0bNdZvJEXuQLj5enxcYCVBuL02PjczsG1YyoLjvSnaDCKUYl7HJ+gEZtmmlnXs1vOlfYwih5GKY5qqemm2iUoxUDMBzpdxD6dRr7Q4v4oszPss0uxZVgytIHHrEHwBPRlHAgms1+1NykPmbpdczQt000E1OQMro5MTjv6ZuhtguYIFOR2yehQBrLY06N3Z6oNBOx2CXST32IujUm973hVuzm4h+7+mdh3umwTiGJYW8mB8rm7FcEArIh28FMILQaxdpPsLpoSmp4w/CWgFdnX/mIfQamgV24F/i4tOtA7GGBAP48M5FayKUS9FVbnZuOa1ba7CBqI7RyF84MJNaGHJpDMxTuTSUwMq4Bdbez2va1eOQnIZW9tdeM+CNrIGwe2vPKLJc7grXvM+l5HWKvjlBby5y8203X9s9muln2FyPZPQtjdc2/7n+aXPpxq9jCVDUbC8uurustq/eaNZ/GlEl/ZIkyr7bSlJSRZdpqU27+4O4VADw4e8C6vH5kfEDLZGeOl8h5tQGjq/c/j9dT2f0b5UTeF2Xn1H+aSY4VRlPYekXzFiTtaYYiry1hJgXwCtGGM8NH+cqKtPJ6OnFJK7Nds0NXV5G+MbKFekskWEvehqXU2oKFxDWGbQ/BeYtcmBWWV4QnV4jT+3tp/Uc2cGTY/qsVMcoKrLysV3xggetstVGwJZ0yDf5ELjmgWjPie7xkyANChxynVHv9OyRItZe3tem4isy4M0O+EllPc/9YvGMjnZSTVVr06cZ4zXAo2QaG4D2rnlxNQ9n24foF6ZycoQcP69gMZ5xBZpkE8o6VRdtnCcOsLUv14VeS0Mtp0otDTtZHrJm8OEwC3A9epVfRIdXzN3JrUwwKLW7rgNV3VFqYGMia1qtuU+I7jPI/i/XlXAR1iOLghCghAl3B9wNhEU/f9FOqu61cYJauzMj2I26ZjqCik+LzXd2lI/TgBJLYptU3wCTv0a6FYKCNFw/+VJGLkDtBlHOEov7P7bAg6Fxo7GqIqJZiYNrTdn6fSS6ou6OPr7gOzb6zcpbTljWfz9Jf8JapOF0RC1pQivf3+MlZRY8W6cTbFcTCSpEVZrFTAqglZnUxw/rh2IdBbPoz1sz49Z/qvsJx2OhTeA6WjxaK4Ko1+BHHThSUomLbJ7SnZwEes7V8uAisXTar5XKPQ7B9OVTjXfAm7DBRyoUeBVhWiF2QUccb5kEhqc7iY4k5oJOmHVgZ71iw+2dQKB3rcGeKs5gB25c5q9lwJLKL7cWv7NlUMU/PYzAODunWLMyq47si27XFY6keyZkT/fZX5K2pPyynXx6gAB8BDGOwTRUHSD9D2M8f5lLjPfZ4w9erQhFc/Djq8t07Fi9b0v7lGkAqoXMdaiaRlVe+BloK/KsMyLlzQOJzk/Umo6Eb9Oybugn30SaXNONIlMEQMkesv5vZY2ynFGZrvMNbk9z7dpXHxE93Ez9KGSS9GoWsH2dx7iP/ds5gK38IoVspGMcjTH2wAx3sTnLBUJNm9wm8+uRKCGJdDva+NgU37O7EIz8Ui6h5ELH/0TcPnM2xiJ+y05s1/l7e4FncospxjGKKrm6xGrheS977VfqDecylJYr3zZOV+9yu73V3TvqMCpDDp9D7tauBdfWCi77OMNF3FojY9fuq2y4WZ1rPyrg6QMXdX5kX8WjueNm5NNuklRT/06BCgxzlBEbFNrREXSb/XC8Hlsemv5o6Dv/YZhNLXbtYlkSnXOrcMZmR9zz/m/5QIJQadG3oDSTbPblPNKG96HC1H1de6BQrIDZMzbN87Uya4gLe+wOvzM5OHupBXioAw6oZhBwyTLS42IK4ENXJsfdsZKgBDLGeUkFCCCkcjr7aO0DCoXReG9gy6/D6um9fUW6BUB9NrUl6uYoMNzM7IQwcLRFmfJ7I7STDPh9LumfXHeBlym6yqMtrUsd25/BWE3X613m8HYaZcFXDxBqP6YLjcNsUwM69nlgjS6QOMe3eEnyF5FRwchMxyH0smMhCBp+xGbbEmbnaTT9C3cByG56KcoRk2ZRpiAnzOxmg5RzWX50gw/yCmd83sH7jAKGzLcEAIGwPnkrzpB24QPl0jGgUuqqrl6/AUJAl3efZkUq+KUJCqijQSL1H6uu2lCFmL/n6WdtvErzD31s+eXoFSpUWQJRbS7UdZF9MI8rbbazyb3UgoaFFviMli+WbUmh3+aAzayp7oBrpdDiJMizdghc47Mhpmbt7+3UbJBTlj8NE/siEVLQxsR56chJJlFWDYiynY15HRurwBqAxXiGoLi3Rnkk0kdd4gudII7rwaL12jyo73bpnwLsTo2/FP+/1nnc68LFyJT5RwI0njc9wmoW6KikuZynp/w6o6OIyGwPrEX4960cIBM59mvGWlbuhz7Qr/zTDPinGzKwqv2za5QM5L2wp5eDspiWgPZTA06HuIQTukS/OeHl1lxaD1ILZ65liav4MaTJaEuQTCWB+dGW7FNSpZzD6IE/oy5cDWqOjr4CiDHY0PVIXVK9ip4hBkSQHBigiJA+lmxGTgY9gFdG7DtAdcmIc1xxPzQ1kn1zJxM1oWlnSG47sEwwJhj8clyuk/2+uKk4PbRCNzc4r7E8xwbPJ3zO+OWMhMRBofUpWFL+Vnj3THH8loGrz7F0HtzlXQZaJ9ccUx8AJNamWjre8otWk1AwSe023+pOXEauQGsgUIhdyahZFnKNrU/bZiztw/eTpGW0SQLNcn6B+/9YsBSCfyIWmcfl96R+DG3uxQYS0ZSu8hb7eKHk8fqxOF9cxBEtGuDdx7HcASXbSDNoeeYUvsxvhOaQWSTXyOhc0X70o6XJbfDR19Jq//ePd/C1GXCZdZ4A3TWIewoC+qse6RhsxiHWPxtwDpD3Mo0F+wLe4dmkeAvIC9V11dONgmZo9M6fXjdlVLf14z+jDKiMKlm82/ka0v6Wx9hsFGKQo/TD9LVEWPf9AD+1fimk9OkX0jRQxPrpT++FXF3wg+EPuih6BuhlrrURBUI9+KTE6LciufF4g5p1J40qVZ5uU78Pjq74JyXP2hl388KGsOqa/ViINtLdzFyhx0UC1tn8VjRoSm9J29N1/ZDhWJBHCNkHJ8aZgH8zjqIC2xjEvhcSL+0aHGXLUv3PXQaWNUaRK1YP9S2NiDc4oAFuqMrc+7+Jpk4q0bZXQgFDCUFZTc6grg2Ptif2pqavODCIvcYDUm9IR6EvNuDpvjqRXovX8NsjdqQDyQWjKdR4Z6RsVMvywJXkH9mqlLDN7x6/Iy4/yAFV2G2/jsNR45S6yVSUv8uSloL90eOYw+kZ7Tl20z1QOnmuyUHmmyRhv5aBfhtFwyaCLyPrIbUdjvmh0Jl0CwSOIi/QUyQ6IsiwFj8BPmrTRZfx4fLy1+g0QEyldQah0Dnxv6DmJcJr1wo6Q8bEQ2ZEGpTb+XdP8IYztTkvvCCg1JgLHWBnVrzVUzRBcyqeUbfK70G1x0vAj5029mdUvyG0OEGeVYrRYXQhHI6DPzCndBrO08utTRdNUSx302/9Yhthe5OlIagmDkBJx0aiGWwQJgxUrRhLc55nrDWjB+wP6cqvGGUCKvWeyBv3XStf68qJELI/QPEkI5vmOLTIPHVb84dEmDPDnepDQOzMkmIvCzqhh02K+6CuTb546M8Gj98tQ4mUDORV2KMnDIzjGNbS69K/YYBRtHcLWJ7iMowRt9xBZ/3l0MOi5vIHdpH1WaydZZOolUT2jEZ03tFv93Y/6A9IsEbAXrUETZWmoE8dayTztv22VLtjkBVLCFAxXGYzIYdzzzT89+qWDXoH82IvYXT+I8M9/kldfn5ZxHmZ9qAdNXjmpCNsdaaRD0kre1fG1fKWyXaDtIZB5WNrZESohQVAWhBFVXxaOaLnaXbHElAjeaawwakWDqJIhNvCR74n6H+dmAliKT5HzqRbdxRe4zk/25gKVv9ZB5Q147/LWz+wdELqaGwc6Cp1ItoIdyqK8wi+wIwNb0+Rb7ZYxTFScUHm55m2UcEeQva6JpZwsPrLqe1/NYP8bzlDGaGJQS9GKE3/KbVph7c+UVbi/iT94C/YcmyondbQZPCu6Zj0yIY7mKaZOGZTH1UJNKR6dGqWa04pMFCFQekLIl0KlhTYJrW0GzU+Q26fJEsFYPXiCUKk3uinSYwMPosXUTAxkMq4dsm9G5IbPjTzO2GNCCi8+e7U+TUBslER16Ex1VVcFr0zq/rLhzOixgwqwJ7WL7exZHpSyr3NndrBQapGCQfnQS8p3CxsYCdJ/u61jqkYzmJa1CcVAvqT7QKLrYlcC8oMcJDSfeHL27XtzCSB/IynfDaHK/SP9+8hPZtgW0MrfSmTJasa6vjzA2L1vT8zcYWPl54rW++3eJW2h5s8TszY0HlmgFgXLNuPb5bSEAIPNMlYZKOaZdLUwsgI0NRHv1cB2K5JK2c9CBacg4abMsXNKXm9T3i9p4qbxAJlICnqcIBXuTRIQOA/DniAyQIjvR8jlIqNg/rZLECGRLfiestavqCmvy0L6ZuHlVPGuOgwBrpevGcgtimo1kn3CTb9n91hM7RtgsDFHcYoQWUyIuQ9zfZiwSaIrfEU4Ov/bU7sfEpr1zGVopPHMGlYOUn6/k4hYR7ZmSvkOeTnBjtdzC8nBsfrDa0Ovg2FqXR/ngop1RHL2wdRD8ljQ1gLdoAykJLDnUgAulim5Ge0GaOHeACmkpt2Y88N8bLswisVRq3uUhGBJagjta9I0UEApq2u+GwMwo9SCTnRQzeCkaPp++DaFEIMk/6+PNxLta2lytFXpGRjMN6DDxRFVNCkGiFf91tLLtQHO7kqqzSnzg7hbDaZPBvfbKeBQyoCUfBnLdXKMgZCPDv5U90IC3JutXyhT3necQTk2fXAi/3QWfwTJCsJ6z1DwxAEEPl62yW0IRiHk8x5SdbqlrcukDrUtWaPbNEEUSRCEeoPJJmdeTBRRwuc5dUJtUIpuw04j34m0GhxD/ARx8MrjW9LVUyvw5ChXun1nWpdprJtJ/vf4TlPOGO6VOqat5/GMZyqMTwGQe2d5J+alRfHb9sZWO7J+61itfp+EZJEtZv00YiDcahqF6kpoJ0iU4fZF5h1ppA6w2ErbjlQ5ZP4H4IUPbSrIh/KEMJbf0tBEdmFt4WlpEzLKvQ/I7HXJFZDGSnnPyur1ptg3RrfWqughXRJ+qtdBlhizcLiQWu/bwFDcNkR8LJWmGmYggmRq2NUT89Ez3w7wfFyXb/st2zjmNBPqloyfEZWmqATU0l7NsOSTPWs4V6sZeA9isUT17ynxhxu3tNScyebt4T4Hqyu/vSEW/X76x8VRif1Z23RNeXEyyexGcxrQTCKzdo2AJewB2ise5QA4va8NRA5NqdL3JW1pNaLrxifTikhv+ak/eSITS76jkZbWHSRtj0XXnS4afJzEJyHR8kLymtRhUYQ99ZyJcrVn4yLLFfBAeM5KOg1U46DRcj4qs9vYVqCYXY5UICwh6HTn2KgndtMpF8mA4UkaRSFSu9+pqrDERl3/SXOd4MfKuk0zXOjj5FmdfyhF7SDiSlnMVFU4aafqwZXAMOCjPIzvOwxEf2mtE8VZILVOOr3IfLv3gPsJo6eFeE2VkgM3MIw18w=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62684" y="1243781"/>
            <a:ext cx="4581368" cy="548644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067" y="6028267"/>
            <a:ext cx="3064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Note: Federal source includes GLX federal funding.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7705" y="1411619"/>
            <a:ext cx="44227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Sources highlights: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Federal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funds continue to be the single largest source of capital for the MBTA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GLX Full Funding Grant Agreement: $996M overall; $828M in FY19-23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FTA formula Funds: $2.7B in FY19-23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Other federal: $116M in FY19-23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MBTA Bonds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, including Sustainability Bonds, support the 20% match for Federal projects, as well as MBTA-only funded projects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State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funds include Rail Enhancement Program special obligation bonds for GLX, Red Line/Orange Line improvements, and other projects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Pay-Go/Lockbox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reflects an assumption of $150M/year, plus prior year carryover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Other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funding sources include municipal contributions and other reimbursements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768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4" y="779217"/>
            <a:ext cx="7751547" cy="466344"/>
          </a:xfrm>
        </p:spPr>
        <p:txBody>
          <a:bodyPr/>
          <a:lstStyle/>
          <a:p>
            <a:r>
              <a:rPr lang="en-US" dirty="0"/>
              <a:t>Major Reliability program goals and objectives for FY 2019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548101"/>
              </p:ext>
            </p:extLst>
          </p:nvPr>
        </p:nvGraphicFramePr>
        <p:xfrm>
          <a:off x="462684" y="1377471"/>
          <a:ext cx="8332524" cy="49077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1945">
                  <a:extLst>
                    <a:ext uri="{9D8B030D-6E8A-4147-A177-3AD203B41FA5}">
                      <a16:colId xmlns:a16="http://schemas.microsoft.com/office/drawing/2014/main" val="1203100348"/>
                    </a:ext>
                  </a:extLst>
                </a:gridCol>
                <a:gridCol w="1007434">
                  <a:extLst>
                    <a:ext uri="{9D8B030D-6E8A-4147-A177-3AD203B41FA5}">
                      <a16:colId xmlns:a16="http://schemas.microsoft.com/office/drawing/2014/main" val="3841340425"/>
                    </a:ext>
                  </a:extLst>
                </a:gridCol>
                <a:gridCol w="5653145">
                  <a:extLst>
                    <a:ext uri="{9D8B030D-6E8A-4147-A177-3AD203B41FA5}">
                      <a16:colId xmlns:a16="http://schemas.microsoft.com/office/drawing/2014/main" val="3149723288"/>
                    </a:ext>
                  </a:extLst>
                </a:gridCol>
              </a:tblGrid>
              <a:tr h="300189">
                <a:tc>
                  <a:txBody>
                    <a:bodyPr/>
                    <a:lstStyle/>
                    <a:p>
                      <a:r>
                        <a:rPr lang="en-US" sz="1100" b="1" dirty="0"/>
                        <a:t>CIP Program</a:t>
                      </a:r>
                    </a:p>
                  </a:txBody>
                  <a:tcPr anchor="ctr">
                    <a:solidFill>
                      <a:srgbClr val="008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FY19-23</a:t>
                      </a:r>
                      <a:r>
                        <a:rPr lang="en-US" sz="1100" b="1" baseline="0" dirty="0"/>
                        <a:t> $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008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FY 2019 Goals and Objectives</a:t>
                      </a:r>
                    </a:p>
                  </a:txBody>
                  <a:tcPr anchor="ctr">
                    <a:solidFill>
                      <a:srgbClr val="00800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627406"/>
                  </a:ext>
                </a:extLst>
              </a:tr>
              <a:tr h="581861">
                <a:tc>
                  <a:txBody>
                    <a:bodyPr/>
                    <a:lstStyle/>
                    <a:p>
                      <a:r>
                        <a:rPr lang="en-US" sz="1100" dirty="0"/>
                        <a:t>Revenue Vehicles</a:t>
                      </a:r>
                    </a:p>
                  </a:txBody>
                  <a:tcPr>
                    <a:solidFill>
                      <a:srgbClr val="008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dirty="0"/>
                        <a:t>$1,287M</a:t>
                      </a:r>
                    </a:p>
                  </a:txBody>
                  <a:tcPr>
                    <a:solidFill>
                      <a:srgbClr val="008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Implement near-term fleet investments identified in the Integrated Fleet and Facilities Plan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Exercise option contract for additional 194 hybrid buses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Advance planning for Green Line Type 10 vehicle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Receive </a:t>
                      </a:r>
                      <a:r>
                        <a:rPr lang="en-US" sz="1100" dirty="0" err="1"/>
                        <a:t>LoNo</a:t>
                      </a:r>
                      <a:r>
                        <a:rPr lang="en-US" sz="1100" dirty="0"/>
                        <a:t> pilot buses for testing to inform future fleet </a:t>
                      </a:r>
                    </a:p>
                  </a:txBody>
                  <a:tcPr>
                    <a:solidFill>
                      <a:srgbClr val="00800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43315"/>
                  </a:ext>
                </a:extLst>
              </a:tr>
              <a:tr h="581861">
                <a:tc>
                  <a:txBody>
                    <a:bodyPr/>
                    <a:lstStyle/>
                    <a:p>
                      <a:r>
                        <a:rPr lang="en-US" sz="1100" dirty="0"/>
                        <a:t>Track, Signal, and Power</a:t>
                      </a:r>
                    </a:p>
                  </a:txBody>
                  <a:tcPr>
                    <a:solidFill>
                      <a:srgbClr val="008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dirty="0"/>
                        <a:t>$938M</a:t>
                      </a:r>
                    </a:p>
                  </a:txBody>
                  <a:tcPr>
                    <a:solidFill>
                      <a:srgbClr val="008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Begin Green Line D Branch Track and Signals project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Continue Orange Line Direct Fixation (track) repairs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Award Green Line Grade Crossings construction contract</a:t>
                      </a:r>
                    </a:p>
                  </a:txBody>
                  <a:tcPr>
                    <a:solidFill>
                      <a:srgbClr val="00800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12942"/>
                  </a:ext>
                </a:extLst>
              </a:tr>
              <a:tr h="631593">
                <a:tc>
                  <a:txBody>
                    <a:bodyPr/>
                    <a:lstStyle/>
                    <a:p>
                      <a:r>
                        <a:rPr lang="en-US" sz="1100" dirty="0"/>
                        <a:t>Bridges and Tunnels</a:t>
                      </a:r>
                    </a:p>
                  </a:txBody>
                  <a:tcPr>
                    <a:solidFill>
                      <a:srgbClr val="008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/>
                        <a:t>$544M</a:t>
                      </a:r>
                    </a:p>
                  </a:txBody>
                  <a:tcPr>
                    <a:solidFill>
                      <a:srgbClr val="008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Procure professional services for inspection/rating of bridge inventory 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Award “bridge bundle” design-build contract for six CR bridges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Begin Orange Line Tunnel Repair project in downtown core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Initiate design for Lechmere Viaduct rehabilitation</a:t>
                      </a:r>
                    </a:p>
                  </a:txBody>
                  <a:tcPr>
                    <a:solidFill>
                      <a:srgbClr val="00800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579994"/>
                  </a:ext>
                </a:extLst>
              </a:tr>
              <a:tr h="442612">
                <a:tc>
                  <a:txBody>
                    <a:bodyPr/>
                    <a:lstStyle/>
                    <a:p>
                      <a:r>
                        <a:rPr lang="en-US" sz="1100" dirty="0"/>
                        <a:t>Stations</a:t>
                      </a:r>
                    </a:p>
                    <a:p>
                      <a:r>
                        <a:rPr lang="en-US" sz="1100" dirty="0"/>
                        <a:t>(includes parking)</a:t>
                      </a:r>
                    </a:p>
                  </a:txBody>
                  <a:tcPr>
                    <a:solidFill>
                      <a:srgbClr val="008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/>
                        <a:t>$428M</a:t>
                      </a:r>
                    </a:p>
                  </a:txBody>
                  <a:tcPr>
                    <a:solidFill>
                      <a:srgbClr val="008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Complete Wollaston Station reconstruction project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Initiate comprehensive station needs assessment 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Advance design for Winchester Center Station</a:t>
                      </a:r>
                      <a:r>
                        <a:rPr lang="en-US" sz="1100" baseline="0" dirty="0"/>
                        <a:t> Improvements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Award Alewife Garage repairs contract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800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336719"/>
                  </a:ext>
                </a:extLst>
              </a:tr>
              <a:tr h="795708">
                <a:tc>
                  <a:txBody>
                    <a:bodyPr/>
                    <a:lstStyle/>
                    <a:p>
                      <a:r>
                        <a:rPr lang="en-US" sz="1100" dirty="0"/>
                        <a:t>Facilities</a:t>
                      </a:r>
                    </a:p>
                    <a:p>
                      <a:r>
                        <a:rPr lang="en-US" sz="1100" dirty="0"/>
                        <a:t>(admin and maintenance)</a:t>
                      </a:r>
                    </a:p>
                  </a:txBody>
                  <a:tcPr>
                    <a:solidFill>
                      <a:srgbClr val="008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/>
                        <a:t>$343M</a:t>
                      </a:r>
                    </a:p>
                  </a:txBody>
                  <a:tcPr>
                    <a:solidFill>
                      <a:srgbClr val="008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Advance planning for new or expanded bus maintenance facility, consistent with Integrated Fleet and Facilities Plan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Begin Facility Roof Replacement project to replace roofs at 13 facilities 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Award construction contract for CR Iron Horse Park OCC </a:t>
                      </a:r>
                    </a:p>
                  </a:txBody>
                  <a:tcPr>
                    <a:solidFill>
                      <a:srgbClr val="00800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249150"/>
                  </a:ext>
                </a:extLst>
              </a:tr>
              <a:tr h="299414">
                <a:tc>
                  <a:txBody>
                    <a:bodyPr/>
                    <a:lstStyle/>
                    <a:p>
                      <a:r>
                        <a:rPr lang="en-US" sz="1100" dirty="0"/>
                        <a:t>System Upgrades</a:t>
                      </a:r>
                    </a:p>
                  </a:txBody>
                  <a:tcPr>
                    <a:solidFill>
                      <a:srgbClr val="008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$245M</a:t>
                      </a:r>
                    </a:p>
                  </a:txBody>
                  <a:tcPr>
                    <a:solidFill>
                      <a:srgbClr val="008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Implement MBTA enterprise asset management program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Implement MBTA cybersecurity programs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Begin procurement for systemwide radio upgrade project</a:t>
                      </a:r>
                    </a:p>
                  </a:txBody>
                  <a:tcPr>
                    <a:solidFill>
                      <a:srgbClr val="00800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849932"/>
                  </a:ext>
                </a:extLst>
              </a:tr>
            </a:tbl>
          </a:graphicData>
        </a:graphic>
      </p:graphicFrame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</p:spPr>
        <p:txBody>
          <a:bodyPr/>
          <a:lstStyle/>
          <a:p>
            <a:r>
              <a:rPr lang="en-US" dirty="0"/>
              <a:t>FY 2019 Capital Program Look Ahead</a:t>
            </a:r>
          </a:p>
        </p:txBody>
      </p:sp>
    </p:spTree>
    <p:extLst>
      <p:ext uri="{BB962C8B-B14F-4D97-AF65-F5344CB8AC3E}">
        <p14:creationId xmlns:p14="http://schemas.microsoft.com/office/powerpoint/2010/main" val="3104426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4" y="779217"/>
            <a:ext cx="7751547" cy="466344"/>
          </a:xfrm>
        </p:spPr>
        <p:txBody>
          <a:bodyPr/>
          <a:lstStyle/>
          <a:p>
            <a:r>
              <a:rPr lang="en-US" dirty="0"/>
              <a:t>Major Modernization program goals and objectives for FY 2019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188603"/>
              </p:ext>
            </p:extLst>
          </p:nvPr>
        </p:nvGraphicFramePr>
        <p:xfrm>
          <a:off x="462684" y="1377471"/>
          <a:ext cx="8330184" cy="4984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1475">
                  <a:extLst>
                    <a:ext uri="{9D8B030D-6E8A-4147-A177-3AD203B41FA5}">
                      <a16:colId xmlns:a16="http://schemas.microsoft.com/office/drawing/2014/main" val="1203100348"/>
                    </a:ext>
                  </a:extLst>
                </a:gridCol>
                <a:gridCol w="1007151">
                  <a:extLst>
                    <a:ext uri="{9D8B030D-6E8A-4147-A177-3AD203B41FA5}">
                      <a16:colId xmlns:a16="http://schemas.microsoft.com/office/drawing/2014/main" val="3841340425"/>
                    </a:ext>
                  </a:extLst>
                </a:gridCol>
                <a:gridCol w="5651558">
                  <a:extLst>
                    <a:ext uri="{9D8B030D-6E8A-4147-A177-3AD203B41FA5}">
                      <a16:colId xmlns:a16="http://schemas.microsoft.com/office/drawing/2014/main" val="3149723288"/>
                    </a:ext>
                  </a:extLst>
                </a:gridCol>
              </a:tblGrid>
              <a:tr h="315206">
                <a:tc>
                  <a:txBody>
                    <a:bodyPr/>
                    <a:lstStyle/>
                    <a:p>
                      <a:r>
                        <a:rPr lang="en-US" sz="1100" b="1" dirty="0"/>
                        <a:t>CIP Program</a:t>
                      </a:r>
                    </a:p>
                  </a:txBody>
                  <a:tcPr anchor="ctr">
                    <a:solidFill>
                      <a:srgbClr val="0033CC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FY19-23</a:t>
                      </a:r>
                      <a:r>
                        <a:rPr lang="en-US" sz="1100" b="1" baseline="0" dirty="0"/>
                        <a:t> $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0033CC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FY 2019 Goals and Objectives</a:t>
                      </a:r>
                    </a:p>
                  </a:txBody>
                  <a:tcPr anchor="ctr">
                    <a:solidFill>
                      <a:srgbClr val="0033CC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627406"/>
                  </a:ext>
                </a:extLst>
              </a:tr>
              <a:tr h="624093">
                <a:tc>
                  <a:txBody>
                    <a:bodyPr/>
                    <a:lstStyle/>
                    <a:p>
                      <a:r>
                        <a:rPr lang="en-US" sz="1100" dirty="0"/>
                        <a:t>Red and Orange Line Improvements</a:t>
                      </a:r>
                      <a:r>
                        <a:rPr lang="en-US" sz="1100" baseline="0" dirty="0"/>
                        <a:t> Program</a:t>
                      </a:r>
                      <a:endParaRPr lang="en-US" sz="1100" dirty="0"/>
                    </a:p>
                  </a:txBody>
                  <a:tcPr>
                    <a:solidFill>
                      <a:srgbClr val="0033CC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$1,566M</a:t>
                      </a:r>
                    </a:p>
                  </a:txBody>
                  <a:tcPr>
                    <a:solidFill>
                      <a:srgbClr val="0033CC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Award Red/Orange Line Signals Design-Build project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Introduce new Orange Line cars into revenue service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Receive new Red Line pilot cars for testing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Complete OL Test Track, RL Test Track, and Wellington Track</a:t>
                      </a:r>
                      <a:r>
                        <a:rPr lang="en-US" sz="1100" baseline="0" dirty="0"/>
                        <a:t> 38/39</a:t>
                      </a:r>
                      <a:endParaRPr lang="en-US" sz="1100" dirty="0"/>
                    </a:p>
                  </a:txBody>
                  <a:tcPr>
                    <a:solidFill>
                      <a:srgbClr val="0033CC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331768"/>
                  </a:ext>
                </a:extLst>
              </a:tr>
              <a:tr h="677434">
                <a:tc>
                  <a:txBody>
                    <a:bodyPr/>
                    <a:lstStyle/>
                    <a:p>
                      <a:r>
                        <a:rPr lang="en-US" sz="1100" dirty="0"/>
                        <a:t>Commuter Rail Safety and Resiliency Program</a:t>
                      </a:r>
                    </a:p>
                  </a:txBody>
                  <a:tcPr>
                    <a:solidFill>
                      <a:srgbClr val="0033CC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dirty="0"/>
                        <a:t>$630M</a:t>
                      </a:r>
                    </a:p>
                  </a:txBody>
                  <a:tcPr>
                    <a:solidFill>
                      <a:srgbClr val="0033CC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Achieve Positive Train Control milestones 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Award North Side Automatic Train Control DB project  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Initiate Commuter Rail resiliency program</a:t>
                      </a:r>
                      <a:endParaRPr lang="en-US" sz="1100" dirty="0"/>
                    </a:p>
                  </a:txBody>
                  <a:tcPr>
                    <a:solidFill>
                      <a:srgbClr val="0033CC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353033"/>
                  </a:ext>
                </a:extLst>
              </a:tr>
              <a:tr h="624093">
                <a:tc>
                  <a:txBody>
                    <a:bodyPr/>
                    <a:lstStyle/>
                    <a:p>
                      <a:r>
                        <a:rPr lang="en-US" sz="1100" dirty="0"/>
                        <a:t>Accessibility Program</a:t>
                      </a:r>
                    </a:p>
                  </a:txBody>
                  <a:tcPr>
                    <a:solidFill>
                      <a:srgbClr val="0033CC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dirty="0"/>
                        <a:t>$265M</a:t>
                      </a:r>
                    </a:p>
                  </a:txBody>
                  <a:tcPr>
                    <a:solidFill>
                      <a:srgbClr val="0033CC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Enhance</a:t>
                      </a:r>
                      <a:r>
                        <a:rPr lang="en-US" sz="1100" baseline="0" dirty="0"/>
                        <a:t> system-wide accessibility through investment in station upgrades, replacement and redundant elevators, bus stop improvements, and removing other barriers at stops and stations</a:t>
                      </a:r>
                      <a:endParaRPr lang="en-US" sz="1100" dirty="0"/>
                    </a:p>
                  </a:txBody>
                  <a:tcPr>
                    <a:solidFill>
                      <a:srgbClr val="0033CC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43315"/>
                  </a:ext>
                </a:extLst>
              </a:tr>
              <a:tr h="663188">
                <a:tc>
                  <a:txBody>
                    <a:bodyPr/>
                    <a:lstStyle/>
                    <a:p>
                      <a:r>
                        <a:rPr lang="en-US" sz="1100" dirty="0"/>
                        <a:t>Risk Management and Mitigation Program</a:t>
                      </a:r>
                    </a:p>
                  </a:txBody>
                  <a:tcPr>
                    <a:solidFill>
                      <a:srgbClr val="0033CC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/>
                        <a:t>$178M</a:t>
                      </a:r>
                    </a:p>
                  </a:txBody>
                  <a:tcPr>
                    <a:solidFill>
                      <a:srgbClr val="0033CC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Advance Green Line Train Protection</a:t>
                      </a:r>
                      <a:endParaRPr lang="en-US" sz="1100" baseline="0" dirty="0"/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Support</a:t>
                      </a:r>
                      <a:r>
                        <a:rPr lang="en-US" sz="1100" baseline="0" dirty="0"/>
                        <a:t> OHSA implementation with priority capital investments</a:t>
                      </a:r>
                      <a:endParaRPr lang="en-US" sz="1100" dirty="0"/>
                    </a:p>
                  </a:txBody>
                  <a:tcPr>
                    <a:solidFill>
                      <a:srgbClr val="0033CC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579994"/>
                  </a:ext>
                </a:extLst>
              </a:tr>
              <a:tr h="464754">
                <a:tc>
                  <a:txBody>
                    <a:bodyPr/>
                    <a:lstStyle/>
                    <a:p>
                      <a:r>
                        <a:rPr lang="en-US" sz="1100" dirty="0"/>
                        <a:t>AFC</a:t>
                      </a:r>
                      <a:r>
                        <a:rPr lang="en-US" sz="1100" baseline="0" dirty="0"/>
                        <a:t> 2.0</a:t>
                      </a:r>
                      <a:endParaRPr lang="en-US" sz="1100" dirty="0"/>
                    </a:p>
                  </a:txBody>
                  <a:tcPr>
                    <a:solidFill>
                      <a:srgbClr val="0033CC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/>
                        <a:t>$169M</a:t>
                      </a:r>
                    </a:p>
                  </a:txBody>
                  <a:tcPr>
                    <a:solidFill>
                      <a:srgbClr val="0033CC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Award Design-Build contract for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equipment installation</a:t>
                      </a:r>
                    </a:p>
                  </a:txBody>
                  <a:tcPr>
                    <a:solidFill>
                      <a:srgbClr val="0033CC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634304"/>
                  </a:ext>
                </a:extLst>
              </a:tr>
              <a:tr h="853460">
                <a:tc>
                  <a:txBody>
                    <a:bodyPr/>
                    <a:lstStyle/>
                    <a:p>
                      <a:r>
                        <a:rPr lang="en-US" sz="1100" dirty="0"/>
                        <a:t>Customer</a:t>
                      </a:r>
                      <a:r>
                        <a:rPr lang="en-US" sz="1100" baseline="0" dirty="0"/>
                        <a:t> Experience and Tech. Improvements Program</a:t>
                      </a:r>
                      <a:endParaRPr lang="en-US" sz="1100" dirty="0"/>
                    </a:p>
                  </a:txBody>
                  <a:tcPr>
                    <a:solidFill>
                      <a:srgbClr val="0033CC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/>
                        <a:t>$107M</a:t>
                      </a:r>
                    </a:p>
                  </a:txBody>
                  <a:tcPr>
                    <a:solidFill>
                      <a:srgbClr val="0033CC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Improve</a:t>
                      </a:r>
                      <a:r>
                        <a:rPr lang="en-US" sz="1100" baseline="0" dirty="0"/>
                        <a:t> wayfinding and lighting at Top 10 stations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Launch Customer Technology Capital Program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Support Better Bus Project through targeted capital investments in partnership with cities and towns </a:t>
                      </a:r>
                      <a:endParaRPr lang="en-US" sz="1100" dirty="0"/>
                    </a:p>
                  </a:txBody>
                  <a:tcPr>
                    <a:solidFill>
                      <a:srgbClr val="0033CC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336719"/>
                  </a:ext>
                </a:extLst>
              </a:tr>
              <a:tr h="624093">
                <a:tc>
                  <a:txBody>
                    <a:bodyPr/>
                    <a:lstStyle/>
                    <a:p>
                      <a:r>
                        <a:rPr lang="en-US" sz="1100" dirty="0"/>
                        <a:t>Process Improvements and Innovation</a:t>
                      </a:r>
                    </a:p>
                  </a:txBody>
                  <a:tcPr>
                    <a:solidFill>
                      <a:srgbClr val="0033CC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/>
                        <a:t>$25M</a:t>
                      </a:r>
                    </a:p>
                  </a:txBody>
                  <a:tcPr>
                    <a:solidFill>
                      <a:srgbClr val="0033CC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Launch Project Management Information System (PMIS) Phase 2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Begin FMIS upgrade and business process redesign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CC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249150"/>
                  </a:ext>
                </a:extLst>
              </a:tr>
            </a:tbl>
          </a:graphicData>
        </a:graphic>
      </p:graphicFrame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</p:spPr>
        <p:txBody>
          <a:bodyPr/>
          <a:lstStyle/>
          <a:p>
            <a:r>
              <a:rPr lang="en-US" dirty="0"/>
              <a:t>FY 2019 Capital Program Look Ahead</a:t>
            </a:r>
          </a:p>
        </p:txBody>
      </p:sp>
    </p:spTree>
    <p:extLst>
      <p:ext uri="{BB962C8B-B14F-4D97-AF65-F5344CB8AC3E}">
        <p14:creationId xmlns:p14="http://schemas.microsoft.com/office/powerpoint/2010/main" val="2194317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4" y="779217"/>
            <a:ext cx="7751547" cy="466344"/>
          </a:xfrm>
        </p:spPr>
        <p:txBody>
          <a:bodyPr/>
          <a:lstStyle/>
          <a:p>
            <a:r>
              <a:rPr lang="en-US" dirty="0"/>
              <a:t>Major Expansion program goals and objectives for FY 2019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604563"/>
              </p:ext>
            </p:extLst>
          </p:nvPr>
        </p:nvGraphicFramePr>
        <p:xfrm>
          <a:off x="462684" y="1415179"/>
          <a:ext cx="8264757" cy="21469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8347">
                  <a:extLst>
                    <a:ext uri="{9D8B030D-6E8A-4147-A177-3AD203B41FA5}">
                      <a16:colId xmlns:a16="http://schemas.microsoft.com/office/drawing/2014/main" val="1203100348"/>
                    </a:ext>
                  </a:extLst>
                </a:gridCol>
                <a:gridCol w="999241">
                  <a:extLst>
                    <a:ext uri="{9D8B030D-6E8A-4147-A177-3AD203B41FA5}">
                      <a16:colId xmlns:a16="http://schemas.microsoft.com/office/drawing/2014/main" val="3841340425"/>
                    </a:ext>
                  </a:extLst>
                </a:gridCol>
                <a:gridCol w="5607169">
                  <a:extLst>
                    <a:ext uri="{9D8B030D-6E8A-4147-A177-3AD203B41FA5}">
                      <a16:colId xmlns:a16="http://schemas.microsoft.com/office/drawing/2014/main" val="3149723288"/>
                    </a:ext>
                  </a:extLst>
                </a:gridCol>
              </a:tblGrid>
              <a:tr h="300189">
                <a:tc>
                  <a:txBody>
                    <a:bodyPr/>
                    <a:lstStyle/>
                    <a:p>
                      <a:r>
                        <a:rPr lang="en-US" sz="1100" b="1" dirty="0"/>
                        <a:t>CIP Program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FY19-23</a:t>
                      </a:r>
                      <a:r>
                        <a:rPr lang="en-US" sz="1100" b="1" baseline="0" dirty="0"/>
                        <a:t> $</a:t>
                      </a:r>
                      <a:endParaRPr lang="en-US" sz="1100" b="1" dirty="0"/>
                    </a:p>
                  </a:txBody>
                  <a:tcPr anchor="ctr">
                    <a:solidFill>
                      <a:schemeClr val="bg1">
                        <a:lumMod val="85000"/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FY 2019 Goals and Objectives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1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627406"/>
                  </a:ext>
                </a:extLst>
              </a:tr>
              <a:tr h="581861">
                <a:tc>
                  <a:txBody>
                    <a:bodyPr/>
                    <a:lstStyle/>
                    <a:p>
                      <a:r>
                        <a:rPr lang="en-US" sz="1100" dirty="0"/>
                        <a:t>Green Line Extension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$1,227M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Introduce new GL Type 9 vehicles into revenue service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Bridge replacements at Broadway, Washington Street, and Medford St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Complete the Design Packages (DP) for all of the Early Release Construction (ERC) aspects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Start Construction of critical retaining walls, track work, bridge work and corridor drainage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  <a:alpha val="1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331768"/>
                  </a:ext>
                </a:extLst>
              </a:tr>
              <a:tr h="581861">
                <a:tc>
                  <a:txBody>
                    <a:bodyPr/>
                    <a:lstStyle/>
                    <a:p>
                      <a:r>
                        <a:rPr lang="en-US" sz="1100" dirty="0"/>
                        <a:t>Expansion</a:t>
                      </a:r>
                      <a:r>
                        <a:rPr lang="en-US" sz="1100" baseline="0" dirty="0"/>
                        <a:t> projects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dirty="0"/>
                        <a:t>$62M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Complete Blue Hill Ave Station on the Fairmount Line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Award construction contract for new Chelsea Commuter Rail Station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1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353033"/>
                  </a:ext>
                </a:extLst>
              </a:tr>
            </a:tbl>
          </a:graphicData>
        </a:graphic>
      </p:graphicFrame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</p:spPr>
        <p:txBody>
          <a:bodyPr/>
          <a:lstStyle/>
          <a:p>
            <a:r>
              <a:rPr lang="en-US" dirty="0"/>
              <a:t>FY 2019 Capital Program Look Ahead</a:t>
            </a:r>
          </a:p>
        </p:txBody>
      </p:sp>
    </p:spTree>
    <p:extLst>
      <p:ext uri="{BB962C8B-B14F-4D97-AF65-F5344CB8AC3E}">
        <p14:creationId xmlns:p14="http://schemas.microsoft.com/office/powerpoint/2010/main" val="3707842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13758" y="2047875"/>
            <a:ext cx="3607368" cy="4152899"/>
          </a:xfrm>
          <a:prstGeom prst="rect">
            <a:avLst/>
          </a:prstGeom>
          <a:blipFill>
            <a:blip r:embed="rId3"/>
            <a:srcRect/>
            <a:stretch>
              <a:fillRect l="-40904" t="-28440" r="-150385" b="-28748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838035" cy="466344"/>
          </a:xfrm>
        </p:spPr>
        <p:txBody>
          <a:bodyPr/>
          <a:lstStyle/>
          <a:p>
            <a:r>
              <a:rPr lang="en-US" dirty="0"/>
              <a:t>FY19-23 CIP Reliability Programs: Revenue Vehicles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Capital Program Update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684" y="1514856"/>
            <a:ext cx="34584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FY19-23 MBTA CIP Reliability Programs Total: $3.8B</a:t>
            </a:r>
          </a:p>
        </p:txBody>
      </p:sp>
      <p:sp>
        <p:nvSpPr>
          <p:cNvPr id="15" name="Oval 14"/>
          <p:cNvSpPr/>
          <p:nvPr/>
        </p:nvSpPr>
        <p:spPr>
          <a:xfrm>
            <a:off x="1011294" y="5013752"/>
            <a:ext cx="2266950" cy="8399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81450" y="1447799"/>
            <a:ext cx="4829175" cy="2428876"/>
          </a:xfrm>
          <a:prstGeom prst="rect">
            <a:avLst/>
          </a:prstGeom>
          <a:solidFill>
            <a:srgbClr val="008000">
              <a:alpha val="14902"/>
            </a:srgb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FY19 Goals and Objectives: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safe, reliable, and resilient operation of revenue vehicle fleets through replacement, overhaul, and capital maintenance projects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 near-term fleet investments identified in the Integrated Fleet and Facilities Plan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 project milestones: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Exercise option contract for additional 194 hybrid buses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Advance planning for Green Line Type 10 vehicle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Receive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pilot buses for testing to inform future fleet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81450" y="3940873"/>
            <a:ext cx="4829175" cy="745427"/>
          </a:xfrm>
          <a:prstGeom prst="rect">
            <a:avLst/>
          </a:prstGeom>
          <a:solidFill>
            <a:srgbClr val="008000">
              <a:alpha val="14902"/>
            </a:srgb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FTA TAM Performance Measure: Rolling Stock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Percent of revenue vehicles that have met or exceeded their useful life benchmark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81450" y="4750498"/>
            <a:ext cx="4829175" cy="1374077"/>
          </a:xfrm>
          <a:prstGeom prst="rect">
            <a:avLst/>
          </a:prstGeom>
          <a:solidFill>
            <a:srgbClr val="008000">
              <a:alpha val="14902"/>
            </a:srgb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Significant projects underway in FY19: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1450" y="5033096"/>
            <a:ext cx="4829175" cy="127727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194 Hybrid Bus Procurement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 Overhauls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Commuter Rail Locomotive Overhauls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Commuter Rail Coach Overhauls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 Line Type 10 Planning/Design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 Line #7 Overhauls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0426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13758" y="2047875"/>
            <a:ext cx="3607368" cy="4152899"/>
          </a:xfrm>
          <a:prstGeom prst="rect">
            <a:avLst/>
          </a:prstGeom>
          <a:blipFill>
            <a:blip r:embed="rId3"/>
            <a:srcRect/>
            <a:stretch>
              <a:fillRect l="-40904" t="-28440" r="-150385" b="-28748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838035" cy="466344"/>
          </a:xfrm>
        </p:spPr>
        <p:txBody>
          <a:bodyPr/>
          <a:lstStyle/>
          <a:p>
            <a:r>
              <a:rPr lang="en-US" dirty="0"/>
              <a:t>FY19-23 CIP Reliability Programs: Track, Signal, and Power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Capital Program Update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684" y="1514856"/>
            <a:ext cx="34584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FY19-23 MBTA CIP Reliability Programs Total: $3.8B</a:t>
            </a:r>
          </a:p>
        </p:txBody>
      </p:sp>
      <p:sp>
        <p:nvSpPr>
          <p:cNvPr id="15" name="Oval 14"/>
          <p:cNvSpPr/>
          <p:nvPr/>
        </p:nvSpPr>
        <p:spPr>
          <a:xfrm>
            <a:off x="923924" y="3794846"/>
            <a:ext cx="2390775" cy="8399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81450" y="1447798"/>
            <a:ext cx="4829175" cy="2019301"/>
          </a:xfrm>
          <a:prstGeom prst="rect">
            <a:avLst/>
          </a:prstGeom>
          <a:solidFill>
            <a:srgbClr val="008000">
              <a:alpha val="14902"/>
            </a:srgb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FY19 Goals and Objectives: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safe, reliable, and resilient operation of core infrastructure through replacement, renewal, and capital maintenance projects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 project milestones: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Begin Green Line D Branch Track and Signals project 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Continue Orange Line Direct Fixation (track) repairs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 Green Line Grade Crossings construction contract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81450" y="3529225"/>
            <a:ext cx="4829175" cy="680825"/>
          </a:xfrm>
          <a:prstGeom prst="rect">
            <a:avLst/>
          </a:prstGeom>
          <a:solidFill>
            <a:srgbClr val="008000">
              <a:alpha val="14902"/>
            </a:srgb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FTA TAM Performance Measure: Infrastructure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Percent of track segments with performance restrictions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81450" y="4283773"/>
            <a:ext cx="4829175" cy="1469327"/>
          </a:xfrm>
          <a:prstGeom prst="rect">
            <a:avLst/>
          </a:prstGeom>
          <a:solidFill>
            <a:srgbClr val="008000">
              <a:alpha val="14902"/>
            </a:srgb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Significant projects underway in FY19: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1451" y="4547322"/>
            <a:ext cx="4743450" cy="166199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 Line D Branch Track and Signal Improvement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 Program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Commuter Rail Track, Ties, and Switches On-Call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Track On-Call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Franklin Double Track and Signal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Track, Signal, and Power Capital Maintenance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81450" y="5824594"/>
            <a:ext cx="4829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Red/Orange signals upgrade is now reflected in “Red and Orange Improvements” CIP program</a:t>
            </a:r>
          </a:p>
        </p:txBody>
      </p:sp>
    </p:spTree>
    <p:extLst>
      <p:ext uri="{BB962C8B-B14F-4D97-AF65-F5344CB8AC3E}">
        <p14:creationId xmlns:p14="http://schemas.microsoft.com/office/powerpoint/2010/main" val="171525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2018 Recap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MBTA Capital Program Update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98175"/>
              </p:ext>
            </p:extLst>
          </p:nvPr>
        </p:nvGraphicFramePr>
        <p:xfrm>
          <a:off x="462684" y="1476756"/>
          <a:ext cx="8204199" cy="4682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0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5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Program FY18 Goals</a:t>
                      </a:r>
                    </a:p>
                  </a:txBody>
                  <a:tcPr anchor="ctr">
                    <a:solidFill>
                      <a:srgbClr val="3AA6B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FY18 Accomplishments</a:t>
                      </a:r>
                    </a:p>
                  </a:txBody>
                  <a:tcPr anchor="ctr">
                    <a:solidFill>
                      <a:srgbClr val="3AA6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21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3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Execute approved FY18-FY22 Capital Investment Plan (CIP)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Invested $1.0B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capital program ($875M cash + $150M accrued work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 93% of FY18 Plan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Awarded $2.1 billion in capital contracts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Awarded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$639M in SGR construction contracts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00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 startAt="2"/>
                        <a:tabLst/>
                        <a:defRPr/>
                      </a:pPr>
                      <a:r>
                        <a:rPr kumimoji="0" lang="en-US" sz="13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Lead the development of a FY19-23 Capital Investment Plan that helps advance the MBTA’s strategic priorities and achieve meaningful outcomes for customers</a:t>
                      </a:r>
                      <a:endParaRPr lang="en-US" sz="1300" i="1" kern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 and funded  $8.0B 5-year Plan 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Tied programs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specific strategic imperatives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447"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</a:t>
                      </a:r>
                      <a:r>
                        <a:rPr lang="en-US" sz="1300" i="1" kern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 project controls, reporting, and processes and implement enterprise-wide project management information system (PMIS)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i="1" kern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 </a:t>
                      </a:r>
                      <a:r>
                        <a:rPr lang="en-US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project is in PMIS as of 7/1/18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~150 FY 19-23 CIP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 in PMIS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592 total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users in PMIS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372,000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documents uploaded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~140 </a:t>
                      </a:r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</a:t>
                      </a:r>
                      <a:r>
                        <a:rPr lang="en-US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sessions</a:t>
                      </a:r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held</a:t>
                      </a:r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791" y="2162556"/>
            <a:ext cx="521318" cy="77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791" y="3627672"/>
            <a:ext cx="521318" cy="77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791" y="5092788"/>
            <a:ext cx="521318" cy="77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94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13758" y="2047875"/>
            <a:ext cx="3607368" cy="4152899"/>
          </a:xfrm>
          <a:prstGeom prst="rect">
            <a:avLst/>
          </a:prstGeom>
          <a:blipFill>
            <a:blip r:embed="rId3"/>
            <a:srcRect/>
            <a:stretch>
              <a:fillRect l="-40904" t="-28440" r="-150385" b="-28748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838035" cy="466344"/>
          </a:xfrm>
        </p:spPr>
        <p:txBody>
          <a:bodyPr/>
          <a:lstStyle/>
          <a:p>
            <a:r>
              <a:rPr lang="en-US" dirty="0"/>
              <a:t>FY19-23 CIP Reliability Programs: Bridge &amp; Tunnel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Capital Program Update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684" y="1514856"/>
            <a:ext cx="34584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FY19-23 MBTA CIP Reliability Programs Total: $3.8B</a:t>
            </a:r>
          </a:p>
        </p:txBody>
      </p:sp>
      <p:sp>
        <p:nvSpPr>
          <p:cNvPr id="15" name="Oval 14"/>
          <p:cNvSpPr/>
          <p:nvPr/>
        </p:nvSpPr>
        <p:spPr>
          <a:xfrm>
            <a:off x="1133475" y="3143250"/>
            <a:ext cx="1933575" cy="5810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81450" y="1447798"/>
            <a:ext cx="4829175" cy="3009901"/>
          </a:xfrm>
          <a:prstGeom prst="rect">
            <a:avLst/>
          </a:prstGeom>
          <a:solidFill>
            <a:srgbClr val="008000">
              <a:alpha val="14902"/>
            </a:srgb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FY19 Goals and Objectives: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Ensure safe, reliable, and resilient operation of bridge and tunnel infrastructure through inspection, repair, and replacement projects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Major project milestones: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Procure professional services support for inspection and rating of bridge inventory 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Award “bridge bundle” design-build contract for six Commuter Rail bridges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Begin Orange Line Tunnel Repair project in Downtown core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Initiate design for Lechmere Viaduct rehabilitation to accommodate new Green Line fleet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 professional services for North Station Draw 1 Bridge Replacement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81450" y="4550473"/>
            <a:ext cx="4829175" cy="1526477"/>
          </a:xfrm>
          <a:prstGeom prst="rect">
            <a:avLst/>
          </a:prstGeom>
          <a:solidFill>
            <a:srgbClr val="008000">
              <a:alpha val="14902"/>
            </a:srgb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Significant projects underway in FY19: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1450" y="4842596"/>
            <a:ext cx="4829175" cy="14436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Gloucester Drawbridge Replacement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Orange Line Tunnel Repairs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East Street Bridge Replacement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Inspection and Rating of MBTA System-wide Bridges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Bridge Bundle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3587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13758" y="2047875"/>
            <a:ext cx="3607368" cy="4152899"/>
          </a:xfrm>
          <a:prstGeom prst="rect">
            <a:avLst/>
          </a:prstGeom>
          <a:blipFill>
            <a:blip r:embed="rId3"/>
            <a:srcRect/>
            <a:stretch>
              <a:fillRect l="-40904" t="-28440" r="-150385" b="-28748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838035" cy="466344"/>
          </a:xfrm>
        </p:spPr>
        <p:txBody>
          <a:bodyPr/>
          <a:lstStyle/>
          <a:p>
            <a:r>
              <a:rPr lang="en-US" dirty="0"/>
              <a:t>FY19-23 CIP Reliability Programs: Stations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Capital Program Update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684" y="1514856"/>
            <a:ext cx="34584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FY19-23 MBTA CIP Reliability Programs Total: $3.8B</a:t>
            </a:r>
          </a:p>
        </p:txBody>
      </p:sp>
      <p:sp>
        <p:nvSpPr>
          <p:cNvPr id="15" name="Oval 14"/>
          <p:cNvSpPr/>
          <p:nvPr/>
        </p:nvSpPr>
        <p:spPr>
          <a:xfrm>
            <a:off x="1133475" y="2638425"/>
            <a:ext cx="1933575" cy="5810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81450" y="1447799"/>
            <a:ext cx="4829175" cy="2428876"/>
          </a:xfrm>
          <a:prstGeom prst="rect">
            <a:avLst/>
          </a:prstGeom>
          <a:solidFill>
            <a:srgbClr val="008000">
              <a:alpha val="14902"/>
            </a:srgb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FY19 Goals and Objectives: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safe, reliable, and resilient operation of passenger stations and parking facilities through repair, reconstruction, and capital maintenance projects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 project milestones: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 Wollaston Station project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Initiate comprehensive station needs assessment 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 Alewife Garage repairs contract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design for Winchester Center Station improvements.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81450" y="3940873"/>
            <a:ext cx="4829175" cy="745427"/>
          </a:xfrm>
          <a:prstGeom prst="rect">
            <a:avLst/>
          </a:prstGeom>
          <a:solidFill>
            <a:srgbClr val="008000">
              <a:alpha val="14902"/>
            </a:srgb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FTA TAM Performance Measure: Facilities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Percent of facilities rated below 3 on the condition scale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81450" y="4750498"/>
            <a:ext cx="4829175" cy="1374077"/>
          </a:xfrm>
          <a:prstGeom prst="rect">
            <a:avLst/>
          </a:prstGeom>
          <a:solidFill>
            <a:srgbClr val="008000">
              <a:alpha val="14902"/>
            </a:srgb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Significant projects underway in FY19: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1450" y="5033096"/>
            <a:ext cx="4829175" cy="141577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Wollaston Station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Quincy Center Garage Demolition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South Shore Garages (Braintree/Quincy Adams)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Ruggles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Station Upgrade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Parking Lot Paving – On-Call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Alewife Garage Rehabilitation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Comm. Ave Station Consolidation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5320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13758" y="2047875"/>
            <a:ext cx="3607368" cy="4152899"/>
          </a:xfrm>
          <a:prstGeom prst="rect">
            <a:avLst/>
          </a:prstGeom>
          <a:blipFill>
            <a:blip r:embed="rId3"/>
            <a:srcRect/>
            <a:stretch>
              <a:fillRect l="-40904" t="-28440" r="-150385" b="-28748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838035" cy="466344"/>
          </a:xfrm>
        </p:spPr>
        <p:txBody>
          <a:bodyPr/>
          <a:lstStyle/>
          <a:p>
            <a:r>
              <a:rPr lang="en-US" dirty="0"/>
              <a:t>FY19-23 CIP Reliability Programs: Facilities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Capital Program Update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684" y="1514856"/>
            <a:ext cx="34584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FY19-23 MBTA CIP Reliability Programs Total: $3.8B</a:t>
            </a:r>
          </a:p>
        </p:txBody>
      </p:sp>
      <p:sp>
        <p:nvSpPr>
          <p:cNvPr id="15" name="Oval 14"/>
          <p:cNvSpPr/>
          <p:nvPr/>
        </p:nvSpPr>
        <p:spPr>
          <a:xfrm>
            <a:off x="1123951" y="2276475"/>
            <a:ext cx="1943100" cy="466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81450" y="1447799"/>
            <a:ext cx="4829175" cy="2466976"/>
          </a:xfrm>
          <a:prstGeom prst="rect">
            <a:avLst/>
          </a:prstGeom>
          <a:solidFill>
            <a:srgbClr val="008000">
              <a:alpha val="14902"/>
            </a:srgb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FY19 Goals and Objectives: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safe, reliability, and resilient operation of administrative and maintenance facilities through repair, replacement, and capital maintenance projects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 project milestones: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Advance planning for new or expanded bus maintenance facility, consistent with Integrated Fleet and Facilities Plan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Begin Facility Roof Replacement project to replace roofs at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facilities 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 construction contract for Commuter Rail Iron Horse Park Operations Control Center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81450" y="4788598"/>
            <a:ext cx="4829175" cy="1374077"/>
          </a:xfrm>
          <a:prstGeom prst="rect">
            <a:avLst/>
          </a:prstGeom>
          <a:solidFill>
            <a:srgbClr val="008000">
              <a:alpha val="14902"/>
            </a:srgb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Significant projects underway in FY19: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1450" y="5071196"/>
            <a:ext cx="4829175" cy="116955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Facility Roof Replacements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Charlestown Seawall Rehabilitation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Iron Horse Park Operations Control Center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Fenway Portal Flood Protection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 Maintenance Facility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81450" y="3978973"/>
            <a:ext cx="4829175" cy="745427"/>
          </a:xfrm>
          <a:prstGeom prst="rect">
            <a:avLst/>
          </a:prstGeom>
          <a:solidFill>
            <a:srgbClr val="008000">
              <a:alpha val="14902"/>
            </a:srgb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FTA TAM Performance Measure: Facilities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Percent of facilities rated below 3 on the condition scale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24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13758" y="2047875"/>
            <a:ext cx="3607368" cy="4152899"/>
          </a:xfrm>
          <a:prstGeom prst="rect">
            <a:avLst/>
          </a:prstGeom>
          <a:blipFill>
            <a:blip r:embed="rId3"/>
            <a:srcRect/>
            <a:stretch>
              <a:fillRect l="-40904" t="-28440" r="-150385" b="-28748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838035" cy="466344"/>
          </a:xfrm>
        </p:spPr>
        <p:txBody>
          <a:bodyPr/>
          <a:lstStyle/>
          <a:p>
            <a:r>
              <a:rPr lang="en-US" dirty="0"/>
              <a:t>FY19-23 CIP Reliability Programs: System Upgrades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Capital Program Update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684" y="1514856"/>
            <a:ext cx="34584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FY19-23 MBTA CIP Reliability Programs Total: $3.8B</a:t>
            </a:r>
          </a:p>
        </p:txBody>
      </p:sp>
      <p:sp>
        <p:nvSpPr>
          <p:cNvPr id="15" name="Oval 14"/>
          <p:cNvSpPr/>
          <p:nvPr/>
        </p:nvSpPr>
        <p:spPr>
          <a:xfrm>
            <a:off x="1123951" y="2000250"/>
            <a:ext cx="1943100" cy="361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81450" y="1447799"/>
            <a:ext cx="4829175" cy="2428876"/>
          </a:xfrm>
          <a:prstGeom prst="rect">
            <a:avLst/>
          </a:prstGeom>
          <a:solidFill>
            <a:srgbClr val="008000">
              <a:alpha val="14902"/>
            </a:srgb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FY19 Goals and Objectives: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safe, reliable, and resilient operation of non-revenue vehicles, IT systems, and other equipment through replacement and renewal projects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 project milestones: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 MBTA enterprise asset management program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 MBTA cybersecurity programs 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Begin procurement for system-wide radio upgrade project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81450" y="3940873"/>
            <a:ext cx="4829175" cy="745427"/>
          </a:xfrm>
          <a:prstGeom prst="rect">
            <a:avLst/>
          </a:prstGeom>
          <a:solidFill>
            <a:srgbClr val="008000">
              <a:alpha val="14902"/>
            </a:srgb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FTA TAM Performance Measure: Equipment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Percent of non-revenue vehicles that have met or exceeded their useful life benchmark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81450" y="4750498"/>
            <a:ext cx="4829175" cy="1374077"/>
          </a:xfrm>
          <a:prstGeom prst="rect">
            <a:avLst/>
          </a:prstGeom>
          <a:solidFill>
            <a:srgbClr val="008000">
              <a:alpha val="14902"/>
            </a:srgb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Significant projects underway in FY19: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1450" y="5033096"/>
            <a:ext cx="4829175" cy="110799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System-wide Radio Upgrades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Infrastructure Asset 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Non-Revenue Vehicle Program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MBTA Security Modernization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 High Street Data Center Upgrade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403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05559" y="1809903"/>
            <a:ext cx="3099666" cy="4419447"/>
          </a:xfrm>
          <a:prstGeom prst="rect">
            <a:avLst/>
          </a:prstGeom>
          <a:blipFill>
            <a:blip r:embed="rId3"/>
            <a:srcRect/>
            <a:stretch>
              <a:fillRect l="-182031" t="-28719" r="-92969" b="-29523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838035" cy="466344"/>
          </a:xfrm>
        </p:spPr>
        <p:txBody>
          <a:bodyPr/>
          <a:lstStyle/>
          <a:p>
            <a:r>
              <a:rPr lang="en-US" dirty="0"/>
              <a:t>FY19-23 CIP Modernization Programs: Red / Orange Line Improvements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Capital Program Update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684" y="1333881"/>
            <a:ext cx="34584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FY19-23 MBTA CIP Modernization Programs Total: $2.9B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1450" y="1447799"/>
            <a:ext cx="4829175" cy="2428876"/>
          </a:xfrm>
          <a:prstGeom prst="rect">
            <a:avLst/>
          </a:prstGeom>
          <a:solidFill>
            <a:srgbClr val="0033CC">
              <a:alpha val="14902"/>
            </a:srgbClr>
          </a:solidFill>
          <a:ln w="952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FY19 Goals and Objectives: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Deliver vehicle, facility, and infrastructure projects to achieve the program goal of 3 minute headways on the Red Line and 4.5 minute headways on the Orange Line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 project milestones: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Introduce new Orange Line vehicles into revenue service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 design-build contract for Red and Orange Line Signals Modernization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 Orange Line Test Track, Red Line Test Track, and Wellington Yard Track 38/39 improvement projects</a:t>
            </a:r>
          </a:p>
        </p:txBody>
      </p:sp>
      <p:sp>
        <p:nvSpPr>
          <p:cNvPr id="9" name="Rectangle 8"/>
          <p:cNvSpPr/>
          <p:nvPr/>
        </p:nvSpPr>
        <p:spPr>
          <a:xfrm>
            <a:off x="3981449" y="3962476"/>
            <a:ext cx="4829175" cy="1521433"/>
          </a:xfrm>
          <a:prstGeom prst="rect">
            <a:avLst/>
          </a:prstGeom>
          <a:solidFill>
            <a:srgbClr val="0033CC">
              <a:alpha val="14902"/>
            </a:srgbClr>
          </a:solidFill>
          <a:ln w="952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Significant projects underway in FY19: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10804" y="4486276"/>
            <a:ext cx="2266950" cy="1003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1449" y="4314358"/>
            <a:ext cx="4829175" cy="116955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 / Orange Line Vehicles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 / Orange Line Infrastructure Improvements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Signal Program - Red / Orange Line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Wellington Yard – complete upgrade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Cabot Yard – complete upgrade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3037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05559" y="1800378"/>
            <a:ext cx="3099666" cy="4419447"/>
          </a:xfrm>
          <a:prstGeom prst="rect">
            <a:avLst/>
          </a:prstGeom>
          <a:blipFill>
            <a:blip r:embed="rId3"/>
            <a:srcRect/>
            <a:stretch>
              <a:fillRect l="-182031" t="-28719" r="-92969" b="-29523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838035" cy="466344"/>
          </a:xfrm>
        </p:spPr>
        <p:txBody>
          <a:bodyPr/>
          <a:lstStyle/>
          <a:p>
            <a:r>
              <a:rPr lang="en-US" dirty="0"/>
              <a:t>FY19-23 CIP Modernization Programs: Commuter Rail Safety and Resiliency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Capital Program Update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684" y="1333881"/>
            <a:ext cx="34584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FY19-23 MBTA CIP Modernization Programs Total: $2.9B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1450" y="1447799"/>
            <a:ext cx="4829175" cy="2428876"/>
          </a:xfrm>
          <a:prstGeom prst="rect">
            <a:avLst/>
          </a:prstGeom>
          <a:solidFill>
            <a:srgbClr val="0033CC">
              <a:alpha val="14902"/>
            </a:srgbClr>
          </a:solidFill>
          <a:ln w="952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FY19 Goals and Objectives: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 the safety and resiliency of the Commuter Rail network through investments in systems and solutions to mitigate risk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 project milestones: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Achieve Positive Train Control milestones 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 North Side Automatic Train Control design-build contract 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Initiate Commuter Rail resiliency program</a:t>
            </a:r>
          </a:p>
        </p:txBody>
      </p:sp>
      <p:sp>
        <p:nvSpPr>
          <p:cNvPr id="9" name="Rectangle 8"/>
          <p:cNvSpPr/>
          <p:nvPr/>
        </p:nvSpPr>
        <p:spPr>
          <a:xfrm>
            <a:off x="3981449" y="3962476"/>
            <a:ext cx="4829175" cy="1521433"/>
          </a:xfrm>
          <a:prstGeom prst="rect">
            <a:avLst/>
          </a:prstGeom>
          <a:solidFill>
            <a:srgbClr val="0033CC">
              <a:alpha val="14902"/>
            </a:srgbClr>
          </a:solidFill>
          <a:ln w="952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Significant projects underway in FY19: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5800" y="2873087"/>
            <a:ext cx="3000375" cy="8832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1449" y="4314358"/>
            <a:ext cx="4829175" cy="75405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Positive Train Control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ATC Implementation on the North Side Commuter Rail Lines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System-wide tree removal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770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05559" y="1809903"/>
            <a:ext cx="3099666" cy="4419447"/>
          </a:xfrm>
          <a:prstGeom prst="rect">
            <a:avLst/>
          </a:prstGeom>
          <a:blipFill>
            <a:blip r:embed="rId3"/>
            <a:srcRect/>
            <a:stretch>
              <a:fillRect l="-182031" t="-28719" r="-92969" b="-29523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838035" cy="466344"/>
          </a:xfrm>
        </p:spPr>
        <p:txBody>
          <a:bodyPr/>
          <a:lstStyle/>
          <a:p>
            <a:r>
              <a:rPr lang="en-US" dirty="0"/>
              <a:t>FY19-23 CIP Modernization Programs: Accessibility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Capital Program Update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684" y="1333881"/>
            <a:ext cx="34584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FY19-23 MBTA CIP Modernization Programs Total: $2.9B</a:t>
            </a:r>
          </a:p>
        </p:txBody>
      </p:sp>
      <p:sp>
        <p:nvSpPr>
          <p:cNvPr id="7" name="Rectangle 6"/>
          <p:cNvSpPr/>
          <p:nvPr/>
        </p:nvSpPr>
        <p:spPr>
          <a:xfrm>
            <a:off x="3971925" y="1438273"/>
            <a:ext cx="4829175" cy="3200400"/>
          </a:xfrm>
          <a:prstGeom prst="rect">
            <a:avLst/>
          </a:prstGeom>
          <a:solidFill>
            <a:srgbClr val="0033CC">
              <a:alpha val="14902"/>
            </a:srgbClr>
          </a:solidFill>
          <a:ln w="952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FY19 Goals and Objectives: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Enhance system-wide accessibility through investment in station upgrades, replacement and redundant elevators, bus stop improvements, and removing other barriers at stops and stations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Advance priorities identified through the Program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Accessibly Transportation Infrastructure (PATI)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 project milestones: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 construction of Downtown Crossing Phase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elevators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Complete design for Newton Highlands Green Line Station Accessibility Project</a:t>
            </a:r>
            <a:endParaRPr lang="en-US" sz="1200" b="0" i="0" u="none" strike="noStrike" kern="1200" cap="none" spc="0" baseline="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design for Natick Center Commuter Rail Station project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design for Symphony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Station Improvements project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1449" y="4714951"/>
            <a:ext cx="4829175" cy="1521433"/>
          </a:xfrm>
          <a:prstGeom prst="rect">
            <a:avLst/>
          </a:prstGeom>
          <a:solidFill>
            <a:srgbClr val="0033CC">
              <a:alpha val="14902"/>
            </a:srgbClr>
          </a:solidFill>
          <a:ln w="952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Significant projects underway in FY19: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15604" y="2457450"/>
            <a:ext cx="1770496" cy="5599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1449" y="5066833"/>
            <a:ext cx="4829175" cy="1585049"/>
          </a:xfrm>
          <a:prstGeom prst="rect">
            <a:avLst/>
          </a:prstGeom>
          <a:noFill/>
        </p:spPr>
        <p:txBody>
          <a:bodyPr wrap="square" numCol="2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Elevator Program (multiple locations)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Forest Hills Improvement Project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Oak Grove Station Vertical Transportation Improvements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Newton Highlands Green Line Station Accessibility Project</a:t>
            </a:r>
            <a:endParaRPr lang="en-US" sz="1100" b="0" i="0" u="none" strike="noStrike" kern="1200" cap="none" spc="0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Downtown Crossing Vertical Transportation Improvements Phase 2</a:t>
            </a:r>
          </a:p>
        </p:txBody>
      </p:sp>
    </p:spTree>
    <p:extLst>
      <p:ext uri="{BB962C8B-B14F-4D97-AF65-F5344CB8AC3E}">
        <p14:creationId xmlns:p14="http://schemas.microsoft.com/office/powerpoint/2010/main" val="2641637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05559" y="1809903"/>
            <a:ext cx="3099666" cy="4419447"/>
          </a:xfrm>
          <a:prstGeom prst="rect">
            <a:avLst/>
          </a:prstGeom>
          <a:blipFill>
            <a:blip r:embed="rId3"/>
            <a:srcRect/>
            <a:stretch>
              <a:fillRect l="-182031" t="-28719" r="-92969" b="-29523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838035" cy="466344"/>
          </a:xfrm>
        </p:spPr>
        <p:txBody>
          <a:bodyPr/>
          <a:lstStyle/>
          <a:p>
            <a:r>
              <a:rPr lang="en-US" dirty="0"/>
              <a:t>FY19-23 CIP Modernization Programs: Risk Management and Mitigation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Capital Program Update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684" y="1333881"/>
            <a:ext cx="34584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FY19-23 MBTA CIP Modernization Programs Total: $2.9B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1450" y="1447799"/>
            <a:ext cx="4829175" cy="2428876"/>
          </a:xfrm>
          <a:prstGeom prst="rect">
            <a:avLst/>
          </a:prstGeom>
          <a:solidFill>
            <a:srgbClr val="0033CC">
              <a:alpha val="14902"/>
            </a:srgbClr>
          </a:solidFill>
          <a:ln w="952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FY19 Goals and Objectives: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spcAft>
                <a:spcPts val="60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risk management initiatives as well as proactive efforts to improve workplace safety and system security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 project milestones: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Advance Green Line Train Protection project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 OHSA implementation with priority capital investments in MBTA facilities 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 access control and security cameras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1449" y="3962476"/>
            <a:ext cx="4829175" cy="1521433"/>
          </a:xfrm>
          <a:prstGeom prst="rect">
            <a:avLst/>
          </a:prstGeom>
          <a:solidFill>
            <a:srgbClr val="0033CC">
              <a:alpha val="14902"/>
            </a:srgbClr>
          </a:solidFill>
          <a:ln w="952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Significant projects underway in FY19: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21917" y="2229282"/>
            <a:ext cx="2266950" cy="3896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1449" y="4314358"/>
            <a:ext cx="4829175" cy="100027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 Line Train Protection System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OHS Implementation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System-wide security upgrades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Climate Change Resiliency Vulnerability Assessments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289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05559" y="1809903"/>
            <a:ext cx="3099666" cy="4419447"/>
          </a:xfrm>
          <a:prstGeom prst="rect">
            <a:avLst/>
          </a:prstGeom>
          <a:blipFill>
            <a:blip r:embed="rId3"/>
            <a:srcRect/>
            <a:stretch>
              <a:fillRect l="-182031" t="-28719" r="-92969" b="-29523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838035" cy="466344"/>
          </a:xfrm>
        </p:spPr>
        <p:txBody>
          <a:bodyPr/>
          <a:lstStyle/>
          <a:p>
            <a:r>
              <a:rPr lang="en-US" dirty="0"/>
              <a:t>FY19-23 CIP Modernization Programs: AFC 2.0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Capital Program Update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684" y="1333881"/>
            <a:ext cx="34584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FY19-23 MBTA CIP Modernization Programs Total: $2.9B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1450" y="1447799"/>
            <a:ext cx="4829175" cy="2428876"/>
          </a:xfrm>
          <a:prstGeom prst="rect">
            <a:avLst/>
          </a:prstGeom>
          <a:solidFill>
            <a:srgbClr val="0033CC">
              <a:alpha val="14902"/>
            </a:srgbClr>
          </a:solidFill>
          <a:ln w="952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FY19 Goals and Objectives: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spcAft>
                <a:spcPts val="60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a new reliable and convenient fare payment and collection system, integrated across all modes, to replace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CharlieCards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/Tickets and their supporting hardware and software</a:t>
            </a:r>
          </a:p>
          <a:p>
            <a:pPr marL="228600" lvl="0" indent="-228600">
              <a:spcAft>
                <a:spcPts val="600"/>
              </a:spcAft>
              <a:buFontTx/>
              <a:buChar char="-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 project milestones: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 design-build contract for equipment installation early 2019</a:t>
            </a:r>
          </a:p>
        </p:txBody>
      </p:sp>
      <p:sp>
        <p:nvSpPr>
          <p:cNvPr id="9" name="Rectangle 8"/>
          <p:cNvSpPr/>
          <p:nvPr/>
        </p:nvSpPr>
        <p:spPr>
          <a:xfrm>
            <a:off x="3981449" y="3962476"/>
            <a:ext cx="4829175" cy="1521433"/>
          </a:xfrm>
          <a:prstGeom prst="rect">
            <a:avLst/>
          </a:prstGeom>
          <a:solidFill>
            <a:srgbClr val="0033CC">
              <a:alpha val="14902"/>
            </a:srgbClr>
          </a:solidFill>
          <a:ln w="952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Significant projects underway in FY19: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34654" y="1987388"/>
            <a:ext cx="1599046" cy="3271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1449" y="4314358"/>
            <a:ext cx="4829175" cy="109260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lvl="0" indent="-228600">
              <a:spcAft>
                <a:spcPts val="600"/>
              </a:spcAft>
              <a:buFontTx/>
              <a:buChar char="-"/>
              <a:defRPr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AFC 2.0 project designs underway – hardware and software</a:t>
            </a:r>
          </a:p>
          <a:p>
            <a:pPr marL="228600" lvl="0" indent="-228600">
              <a:spcAft>
                <a:spcPts val="600"/>
              </a:spcAft>
              <a:buFontTx/>
              <a:buChar char="-"/>
              <a:defRPr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user testing</a:t>
            </a:r>
          </a:p>
          <a:p>
            <a:pPr marL="228600" lvl="0" indent="-228600">
              <a:spcAft>
                <a:spcPts val="600"/>
              </a:spcAft>
              <a:buFontTx/>
              <a:buChar char="-"/>
              <a:defRPr/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spcAft>
                <a:spcPts val="600"/>
              </a:spcAft>
              <a:buFontTx/>
              <a:buChar char="-"/>
              <a:defRPr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Design-build team to commence design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6057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05559" y="1809903"/>
            <a:ext cx="3099666" cy="4419447"/>
          </a:xfrm>
          <a:prstGeom prst="rect">
            <a:avLst/>
          </a:prstGeom>
          <a:blipFill>
            <a:blip r:embed="rId3"/>
            <a:srcRect/>
            <a:stretch>
              <a:fillRect l="-182031" t="-28719" r="-92969" b="-29523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8500340" cy="466344"/>
          </a:xfrm>
        </p:spPr>
        <p:txBody>
          <a:bodyPr/>
          <a:lstStyle/>
          <a:p>
            <a:r>
              <a:rPr lang="en-US" dirty="0"/>
              <a:t>FY19-23 CIP Modernization Programs: Customer Experience and Tech. Improvements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Capital Program Update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684" y="1333881"/>
            <a:ext cx="34584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FY19-23 MBTA CIP Modernization Programs Total: $2.9B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1450" y="1447799"/>
            <a:ext cx="4829175" cy="2428876"/>
          </a:xfrm>
          <a:prstGeom prst="rect">
            <a:avLst/>
          </a:prstGeom>
          <a:solidFill>
            <a:srgbClr val="0033CC">
              <a:alpha val="14902"/>
            </a:srgbClr>
          </a:solidFill>
          <a:ln w="952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FY19 Goals and Objectives: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 the customer journey through investments in technology and other systems and amenities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 project milestones: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Launch new customer technology capital program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 wayfinding and lighting at top ten transit stations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 Better Bus Project through targeted capital investments in partnership with cities and towns 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1449" y="3962476"/>
            <a:ext cx="4829175" cy="1521433"/>
          </a:xfrm>
          <a:prstGeom prst="rect">
            <a:avLst/>
          </a:prstGeom>
          <a:solidFill>
            <a:srgbClr val="0033CC">
              <a:alpha val="14902"/>
            </a:srgbClr>
          </a:solidFill>
          <a:ln w="952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Significant projects underway in FY19: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1449" y="4314358"/>
            <a:ext cx="4829175" cy="149271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System-wide Wayfinding Improvements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Park Street Wayfinding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 Service Plan Optimization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 Line – Real Time Tracking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 Digital Service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Customer Technology Program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6133" y="1751955"/>
            <a:ext cx="3116089" cy="3598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67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4" y="833583"/>
            <a:ext cx="7751547" cy="466344"/>
          </a:xfrm>
        </p:spPr>
        <p:txBody>
          <a:bodyPr/>
          <a:lstStyle/>
          <a:p>
            <a:r>
              <a:rPr lang="en-US" sz="1500" dirty="0"/>
              <a:t>In 2018, the MBTA invested $875M in its capital program and achieved 93% of FY18 Plan.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FY 2018 Capital Program Recap</a:t>
            </a:r>
          </a:p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397475C-2F15-419F-B6BB-425964B8E6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786157"/>
              </p:ext>
            </p:extLst>
          </p:nvPr>
        </p:nvGraphicFramePr>
        <p:xfrm>
          <a:off x="109653" y="1407437"/>
          <a:ext cx="8886825" cy="3914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58061" y="5343197"/>
            <a:ext cx="5065295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Total MBTA capital investment FY14-18: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$3.8 billion</a:t>
            </a:r>
            <a:endParaRPr lang="en-US">
              <a:latin typeface="Verdana"/>
              <a:ea typeface="Verdana"/>
            </a:endParaRPr>
          </a:p>
          <a:p>
            <a:pPr marL="684213" marR="0" lvl="1" indent="-22701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latin typeface="Arial"/>
              </a:rPr>
              <a:t>$2.9 Billion for State of Good Repair</a:t>
            </a:r>
            <a:r>
              <a:rPr lang="en-US" sz="1400" b="1" dirty="0">
                <a:latin typeface="Arial"/>
              </a:rPr>
              <a:t> </a:t>
            </a:r>
            <a:endParaRPr lang="en-US" dirty="0">
              <a:ea typeface="Verdan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MBTA projected capital investment FY19-23: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$8.0 billion</a:t>
            </a:r>
          </a:p>
          <a:p>
            <a:pPr marL="684213" indent="-222250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Arial"/>
              </a:rPr>
              <a:t>$6.7 billion for State of Good Repair</a:t>
            </a:r>
            <a:endParaRPr lang="en-US" sz="14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7134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05559" y="1809903"/>
            <a:ext cx="3099666" cy="4419447"/>
          </a:xfrm>
          <a:prstGeom prst="rect">
            <a:avLst/>
          </a:prstGeom>
          <a:blipFill>
            <a:blip r:embed="rId3"/>
            <a:srcRect/>
            <a:stretch>
              <a:fillRect l="-182031" t="-28719" r="-92969" b="-29523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838035" cy="466344"/>
          </a:xfrm>
        </p:spPr>
        <p:txBody>
          <a:bodyPr/>
          <a:lstStyle/>
          <a:p>
            <a:r>
              <a:rPr lang="en-US" dirty="0"/>
              <a:t>FY19-23 CIP Modernization Programs: Process Improvements and Innovation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Capital Program Update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684" y="1333881"/>
            <a:ext cx="34584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FY19-23 MBTA CIP Modernization Programs Total: $2.9B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1450" y="1447799"/>
            <a:ext cx="4829175" cy="2428876"/>
          </a:xfrm>
          <a:prstGeom prst="rect">
            <a:avLst/>
          </a:prstGeom>
          <a:solidFill>
            <a:srgbClr val="0033CC">
              <a:alpha val="14902"/>
            </a:srgbClr>
          </a:solidFill>
          <a:ln w="952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FY19 Goals and Objectives: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spcAft>
                <a:spcPts val="600"/>
              </a:spcAft>
              <a:buFontTx/>
              <a:buChar char="-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productivity or quality of MBTA services and capital programs through targeted investments</a:t>
            </a:r>
          </a:p>
          <a:p>
            <a:pPr marL="228600" lvl="0" indent="-228600">
              <a:spcAft>
                <a:spcPts val="600"/>
              </a:spcAft>
              <a:buFontTx/>
              <a:buChar char="-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 milestones: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 Management Information System (PMIS) Phase 2 launched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Begin FMIS upgrade and business process redesign 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1449" y="3962476"/>
            <a:ext cx="4829175" cy="1521433"/>
          </a:xfrm>
          <a:prstGeom prst="rect">
            <a:avLst/>
          </a:prstGeom>
          <a:solidFill>
            <a:srgbClr val="0033CC">
              <a:alpha val="14902"/>
            </a:srgbClr>
          </a:solidFill>
          <a:ln w="952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Significant projects underway in FY19: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1449" y="4314358"/>
            <a:ext cx="4829175" cy="116955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 Management Information System (PMIS) Implementation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FMIS upgrade and business process redesign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Lean Strategy Implementation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 Line Lean Study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Commuter Rail Vision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4916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Capital Program Update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96033" y="2000631"/>
            <a:ext cx="2166217" cy="4171570"/>
            <a:chOff x="462683" y="1819656"/>
            <a:chExt cx="2166217" cy="4171570"/>
          </a:xfrm>
        </p:grpSpPr>
        <p:sp>
          <p:nvSpPr>
            <p:cNvPr id="5" name="Rectangle 4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 title="Mekko Graphics Chart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462683" y="1823198"/>
              <a:ext cx="2166217" cy="4168028"/>
            </a:xfrm>
            <a:prstGeom prst="rect">
              <a:avLst/>
            </a:prstGeom>
            <a:blipFill>
              <a:blip r:embed="rId3"/>
              <a:srcRect/>
              <a:stretch>
                <a:fillRect l="-383768" t="-29155" r="-25087" b="-29961"/>
              </a:stretch>
            </a:blip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466344" y="1819656"/>
              <a:ext cx="0" cy="41680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00784" y="1371981"/>
            <a:ext cx="34584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FY19-23 MBTA CIP Expansion Programs Total: $1.3B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81450" y="1447799"/>
            <a:ext cx="4829175" cy="2428876"/>
          </a:xfrm>
          <a:prstGeom prst="rect">
            <a:avLst/>
          </a:prstGeom>
          <a:solidFill>
            <a:schemeClr val="bg1">
              <a:lumMod val="75000"/>
              <a:alpha val="14902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FY19 Goals and Objectives: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Extend the Green Line 4.3 miles into Somerville and Medford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Green Line #9 vehicles introduced into revenue service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Begin bridge replacements at Broadway, Washington Street, and Medford St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 the Design Packages (DP) for all of the Early Release Construction (ERC) aspects 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Start Construction of critical retaining walls, track work, bridge work and corridor drainage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1449" y="3962476"/>
            <a:ext cx="4829175" cy="1521433"/>
          </a:xfrm>
          <a:prstGeom prst="rect">
            <a:avLst/>
          </a:prstGeom>
          <a:solidFill>
            <a:schemeClr val="bg1">
              <a:lumMod val="75000"/>
              <a:alpha val="14902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Significant projects underway in FY19: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1449" y="4314358"/>
            <a:ext cx="4829175" cy="61555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 Line Extension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838035" cy="466344"/>
          </a:xfrm>
        </p:spPr>
        <p:txBody>
          <a:bodyPr/>
          <a:lstStyle/>
          <a:p>
            <a:r>
              <a:rPr lang="en-US" dirty="0"/>
              <a:t>FY19-23 CIP Expansion Programs: Green Line Extension</a:t>
            </a:r>
          </a:p>
        </p:txBody>
      </p:sp>
      <p:sp>
        <p:nvSpPr>
          <p:cNvPr id="16" name="Oval 15"/>
          <p:cNvSpPr/>
          <p:nvPr/>
        </p:nvSpPr>
        <p:spPr>
          <a:xfrm>
            <a:off x="500784" y="3629025"/>
            <a:ext cx="1477529" cy="10502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3902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Capital Program Update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96033" y="2000631"/>
            <a:ext cx="2166217" cy="4171570"/>
            <a:chOff x="462683" y="1819656"/>
            <a:chExt cx="2166217" cy="4171570"/>
          </a:xfrm>
        </p:grpSpPr>
        <p:sp>
          <p:nvSpPr>
            <p:cNvPr id="5" name="Rectangle 4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 title="Mekko Graphics Chart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462683" y="1823198"/>
              <a:ext cx="2166217" cy="4168028"/>
            </a:xfrm>
            <a:prstGeom prst="rect">
              <a:avLst/>
            </a:prstGeom>
            <a:blipFill>
              <a:blip r:embed="rId3"/>
              <a:srcRect/>
              <a:stretch>
                <a:fillRect l="-383768" t="-29155" r="-25087" b="-29961"/>
              </a:stretch>
            </a:blip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466344" y="1819656"/>
              <a:ext cx="0" cy="41680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00784" y="1371981"/>
            <a:ext cx="34584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FY19-23 MBTA CIP Expansion Programs Total: $1.3B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81450" y="1447799"/>
            <a:ext cx="4829175" cy="2428876"/>
          </a:xfrm>
          <a:prstGeom prst="rect">
            <a:avLst/>
          </a:prstGeom>
          <a:solidFill>
            <a:schemeClr val="bg1">
              <a:lumMod val="75000"/>
              <a:alpha val="14902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FY19 Goals and Objectives: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Deliver targeted capital investment projects to expand the existing transit or commuter rail system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 project milestones: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 Blue Hill Ave Station on the Fairmount Line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 construction contract for new Chelsea Commuter Rail Station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1449" y="3962476"/>
            <a:ext cx="4829175" cy="1521433"/>
          </a:xfrm>
          <a:prstGeom prst="rect">
            <a:avLst/>
          </a:prstGeom>
          <a:solidFill>
            <a:schemeClr val="bg1">
              <a:lumMod val="75000"/>
              <a:alpha val="14902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Significant projects underway in FY19: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1449" y="4314358"/>
            <a:ext cx="4829175" cy="830997"/>
          </a:xfrm>
          <a:prstGeom prst="rect">
            <a:avLst/>
          </a:prstGeom>
          <a:noFill/>
          <a:ln>
            <a:noFill/>
          </a:ln>
        </p:spPr>
        <p:txBody>
          <a:bodyPr wrap="square" numCol="2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Blue Hill Ave Station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Silver Line Gateway – Phase 2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1100" b="0" i="0" u="none" strike="noStrike" kern="1200" cap="none" spc="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838035" cy="466344"/>
          </a:xfrm>
        </p:spPr>
        <p:txBody>
          <a:bodyPr/>
          <a:lstStyle/>
          <a:p>
            <a:r>
              <a:rPr lang="en-US" dirty="0"/>
              <a:t>FY19-23 CIP Expansion Programs: Expansion Projects</a:t>
            </a:r>
          </a:p>
        </p:txBody>
      </p:sp>
      <p:sp>
        <p:nvSpPr>
          <p:cNvPr id="16" name="Oval 15"/>
          <p:cNvSpPr/>
          <p:nvPr/>
        </p:nvSpPr>
        <p:spPr>
          <a:xfrm>
            <a:off x="1745817" y="1864424"/>
            <a:ext cx="1283134" cy="6903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7953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capital goals for FY 2019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684" y="1540042"/>
            <a:ext cx="8534400" cy="41857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Execute approved FY19-FY23 Capital Investment Plan (CIP)</a:t>
            </a:r>
            <a:endParaRPr lang="en-US" sz="1800" b="0" i="0" u="none" strike="noStrike" kern="1200" cap="none" spc="0" baseline="0" noProof="0" dirty="0">
              <a:latin typeface="Verdana"/>
              <a:ea typeface="Verdana"/>
              <a:cs typeface="Arial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Invest </a:t>
            </a:r>
            <a:r>
              <a:rPr lang="en-US" dirty="0">
                <a:latin typeface="Verdana"/>
                <a:cs typeface="Arial"/>
              </a:rPr>
              <a:t>over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$1B on the capital program 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cs typeface="Arial"/>
              </a:rPr>
              <a:t>FY 2019, including $850 million in SGR project</a:t>
            </a:r>
            <a:endParaRPr lang="en-US" sz="1800" b="0" i="0" u="none" strike="noStrike" kern="1200" cap="none" spc="0" baseline="0" noProof="0">
              <a:latin typeface="Verdana"/>
              <a:ea typeface="Verdana"/>
              <a:cs typeface="Arial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Award </a:t>
            </a:r>
            <a:r>
              <a:rPr lang="en-US" dirty="0">
                <a:latin typeface="Verdana"/>
                <a:cs typeface="Arial"/>
              </a:rPr>
              <a:t>up 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 $</a:t>
            </a:r>
            <a:r>
              <a:rPr lang="en-US" noProof="0" dirty="0">
                <a:latin typeface="Verdana"/>
                <a:cs typeface="Arial"/>
              </a:rPr>
              <a:t>1B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 in new state of good repair construction contracts and vehicle procurement contracts to ensure project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cs typeface="Arial"/>
              </a:rPr>
              <a:t>pipeline that will drive future investment</a:t>
            </a:r>
            <a:endParaRPr lang="en-US" sz="1800" b="0" i="0" u="none" strike="noStrike" kern="1200" cap="none" spc="0" baseline="0" noProof="0">
              <a:latin typeface="Verdana"/>
              <a:ea typeface="Verdana"/>
              <a:cs typeface="Arial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Improve project controls, reporting, and processes and implement enterprise-wide project management system</a:t>
            </a:r>
            <a:r>
              <a:rPr lang="en-US" dirty="0">
                <a:latin typeface="Verdana"/>
                <a:cs typeface="Arial"/>
              </a:rPr>
              <a:t> </a:t>
            </a:r>
            <a:endParaRPr lang="en-US" sz="1800" b="0" i="0" u="none" strike="noStrike" kern="1200" cap="none" spc="0" baseline="0" noProof="0" dirty="0">
              <a:latin typeface="Verdana"/>
              <a:ea typeface="Verdan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Lead the development of a FY20-24 Capital Investment Plan that helps advance the MBTA’s strategic priorities and achieve meaningful outcomes for customers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0170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684" y="1540042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Verdana"/>
                <a:cs typeface="Arial"/>
              </a:rPr>
              <a:t>Appendix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43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2.1 Planned Processes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49992" y="381000"/>
            <a:ext cx="7309716" cy="228600"/>
          </a:xfrm>
        </p:spPr>
        <p:txBody>
          <a:bodyPr/>
          <a:lstStyle/>
          <a:p>
            <a:r>
              <a:rPr lang="en-US" dirty="0"/>
              <a:t>PMIS Update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D1E92B-1029-44C0-8737-0FD92123BE4B}"/>
              </a:ext>
            </a:extLst>
          </p:cNvPr>
          <p:cNvGrpSpPr/>
          <p:nvPr/>
        </p:nvGrpSpPr>
        <p:grpSpPr>
          <a:xfrm>
            <a:off x="696226" y="1525320"/>
            <a:ext cx="7751549" cy="2137058"/>
            <a:chOff x="449983" y="1525320"/>
            <a:chExt cx="7751549" cy="213705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8DAA33C-1C09-4305-A3FE-D01A509C0AD5}"/>
                </a:ext>
              </a:extLst>
            </p:cNvPr>
            <p:cNvSpPr/>
            <p:nvPr/>
          </p:nvSpPr>
          <p:spPr>
            <a:xfrm>
              <a:off x="449985" y="1813907"/>
              <a:ext cx="7751547" cy="161509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 following processes are currently undergoing e-Builder design analysis to begin configuration shortly: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0E90C04-EF29-4D10-BF66-73945FC222B3}"/>
                </a:ext>
              </a:extLst>
            </p:cNvPr>
            <p:cNvSpPr/>
            <p:nvPr/>
          </p:nvSpPr>
          <p:spPr>
            <a:xfrm>
              <a:off x="449983" y="1525320"/>
              <a:ext cx="7751549" cy="30189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Phase 2.1.1 Processes </a:t>
              </a:r>
              <a:r>
                <a:rPr kumimoji="0" lang="en-ZA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Targeting e-Builder Release in January, 2019</a:t>
              </a:r>
              <a:endPara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B61CBC5-9364-483F-8358-995D8DB5AC89}"/>
                </a:ext>
              </a:extLst>
            </p:cNvPr>
            <p:cNvSpPr/>
            <p:nvPr/>
          </p:nvSpPr>
          <p:spPr>
            <a:xfrm>
              <a:off x="462685" y="2115801"/>
              <a:ext cx="7500007" cy="1546577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Contractor Invoice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Professional Services Invoice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Work Directive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Change Order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Proposed Change Order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Professional</a:t>
              </a:r>
              <a:r>
                <a:rPr kumimoji="0" lang="en-US" sz="105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Services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Amendment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Project Intake and Approval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E2AD4B7-7D56-4DF7-8334-0B47EF828A90}"/>
              </a:ext>
            </a:extLst>
          </p:cNvPr>
          <p:cNvGrpSpPr/>
          <p:nvPr/>
        </p:nvGrpSpPr>
        <p:grpSpPr>
          <a:xfrm>
            <a:off x="696225" y="3864143"/>
            <a:ext cx="7751551" cy="2993730"/>
            <a:chOff x="449981" y="3864143"/>
            <a:chExt cx="7751551" cy="299373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60AF5DB-1406-4550-A00B-E9A5CC4AD02F}"/>
                </a:ext>
              </a:extLst>
            </p:cNvPr>
            <p:cNvSpPr/>
            <p:nvPr/>
          </p:nvSpPr>
          <p:spPr>
            <a:xfrm>
              <a:off x="449985" y="4168175"/>
              <a:ext cx="7751547" cy="192598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 following processes are currently beginning functional analysis: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DAAE0C4-E28C-4359-AE85-8E91162D2BF5}"/>
                </a:ext>
              </a:extLst>
            </p:cNvPr>
            <p:cNvSpPr/>
            <p:nvPr/>
          </p:nvSpPr>
          <p:spPr>
            <a:xfrm>
              <a:off x="449981" y="3864143"/>
              <a:ext cx="7751549" cy="32014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Phase 2.1.2 Processes </a:t>
              </a:r>
              <a:r>
                <a:rPr kumimoji="0" lang="en-ZA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Targeting e-Builder Release in March, 2019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1F92032-619D-4B46-9E5C-6EAC3DC87705}"/>
                </a:ext>
              </a:extLst>
            </p:cNvPr>
            <p:cNvSpPr/>
            <p:nvPr/>
          </p:nvSpPr>
          <p:spPr>
            <a:xfrm>
              <a:off x="449981" y="4485749"/>
              <a:ext cx="7512713" cy="2372124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ZA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Design /Specification Change request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Construction Deliverable Review Submittal Process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Design Deliverable Review Submittal Process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Design / Specification Review Submittal Process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</a:t>
              </a:r>
              <a:r>
                <a:rPr kumimoji="0" lang="en-ZA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equest for Information (RFI)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Schedule Progress Review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Independent Cost Estimate Submission 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Inspection Report (quality, vehicle, site)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Notice to proceed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CIP Change Request (budget / project consolidation / separation)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087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685" y="829056"/>
            <a:ext cx="8346035" cy="466344"/>
          </a:xfrm>
        </p:spPr>
        <p:txBody>
          <a:bodyPr/>
          <a:lstStyle/>
          <a:p>
            <a:r>
              <a:rPr lang="en-US" dirty="0"/>
              <a:t>In FY18 the MBTA Capital Program awarded $639M in SGR construction contracts*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FY18 Recap</a:t>
            </a:r>
          </a:p>
        </p:txBody>
      </p:sp>
      <p:sp>
        <p:nvSpPr>
          <p:cNvPr id="2" name="Rectangle 1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WYMZBw004o71Xrc6R1lRYDJQHSlQlPFTiEeURFsGy+aqA3M03A4oFawx3EMiPp/TcKSzbTJ2f8I/Af45AfAhqfXYR2wHm54GLWFmmohwJLKThPfNOtr881N95hlj+tZQGtlxsqud2/VCR9qF0oJD6r1RVMao6RH6+fQU7A3tqIeXOHvDvsz1fnKhAjWC5N8nm5igD/U6jukb1aAvQvOzfg7oVu04hkUqMPecYai4db98oZitpty+UZapmGz7rhnDADUKWERucGdZj9fedgQGbCHOp84Ob1dFIwchPEWgPJ0WwE2Wa5YM3Ts3kJK714CkPYAk9tBQfKNqawYV2VRlxy4ZeEF79r52Sg7Rf8FwKai4gHyyZdenfCGjyEYDRgc5SlHW/ZYSapTHBCE/kB9ZTK0HCERGsGRDenPHEkMncyjtXoInb8b9aRv+Hfe59nSm0P8cerlIwWMRkes76A6s5jpkk895NqTIvJkPpTfpDkNOoOsjOvRz8qPvQbQaDWtr2n6fh5L2Yb5vC4A+zfLtkY2d/v/YTnZ+Z4oSTsSJQPuK4jqb3PEID70CqBPNO9+cpKkE4/bbiOoNMABhXiXYtviHC5v43d5mrS3irAH3RgCh7uXzpxDjiy5NjfPVXSpH5+w0+KNDGedW1bBYIWOnl0Ciadc/gvtFLDaLJr7mrq7FMyPd9QKw4Xc6rnteTOAmspQa7OntTzf2VN1ZXTN34WSQVasJ24re8eLTtO46pbZRPx7ibL84CmNt2GaRdk9l3QoIw2XOH8ygTTXZ+9Rcx19oFGOO0u7jIXAXcSZ/RQNDxIQIzoILB+ql2q8LP1w1HCD5fWuOK3+5aAsfY94gcLUcS6+M9El7bcgAofvd1hK7N6TfzAIfWiJmVjzfPTofVQ+e2P0lIzUGXaqkfS9Qi+0V86BCW+xDnYvbgYukEKjXYA6zHUTIDacRkVfBQLEjGfuGG37r5+3Uc9xPSgBICJw7nui/E/APp1keE/zmhxG+xQ19QhQQg33sKJWz5xyt+PdIgAq4yLvDnKkNMkcIbsHUg3dUVm2y7NljJqZzk5C3Aur1ASE9IAr8VXgYyZYh1GIzIdB0l5SnLBA8Aw3DD/cJyXZX/f5AfzfPfc4+4401cjbao7VqRt00Uk7mTbNW0OY3oPhvJVICyW4ECEAXpJyAoQeHVY3ug6ZKDuoXp/5x2T0nV5WhsoNVMJAxfTa9VVft95ncPCQpbWTvKy9zfvQjmP/+r/N81WyWp0mJiOmPQklBHmfEQCG6WP1T6MP5o96y9/mjRT+ciAfTSxwCbArs4KCOLSfxYlhIEFNckYl96IulCiMXyeiYYIBYxvKgorTe6kOADCS80mxVijLsn0mC5xdllAkTfXQClPxMYBNkP1y/wM5uN+yHyGx+sXbF7bspo3JNU+k/dAuMam2ww7L/GIEdPcWM6TR6TPl+f80HOX9kdgW3F1/Xlsbzcbv30OPPAOoiA+ARv2EEPIzSWSEKpTJE86hIEqF90dwjBozV3xPm8NH10RGpnmulvOfn3CsDsmsl72PPLrO5Wdk0p18qCV90f+aTg5YpetevKci5rQMV47Qwc+Wo5qbbDn9Q2rfPRRBWgP5pw0TpY9UIx0J+yPPwf0R/LHsWOfWveA/LgcJALCXd4ZDcXGBZ6I+kDORrQ8Z69fySmmCbOZw+9Ok6sx7lhpBIX+60nyS+HROx2XKUDTQLV0OrBOBbgjUmIQ762jG0pD5b6SCfnzepgnGIvuiN/1p3KnNQHPIL0FJpshxqGBxmUMASrGS8YtIImSu1uBNr1xnkrqUooTplPxr5VXvrvL4J/wGOEO37jUuMNdWdhqK6ZdxofjdKpDiPCe4fyTZ0hRMKLIY9wLhJHlL1f9pwjVii3pNuwfT5t19dlH9SadQhzm09RUZ8BJoVj76lTkiw6AXDxbnKkHZ6Lm0c001rg7uMKsOhP+X3SMflkLVKLJ9WNf+aGOEHDC1ELmxgKA/vjYb7ZXQlUJztmNQfCR3Nzr/TrUiy+ac5gXNRGVfiC3/zOLp6CtqUIZSFn40uaMlqTCFMGZGXbJm6AHXbXsa+gjPI2vDBuHjI7SrH3F8a7k+bCdDnci1Sx3PwWlX2YF48/OyQYL/v7gtU+eV7eMwOzc15yXNv8NaF4MEys7PB4LSif22APq4vBQFsbM0NUDer9G4rJkVxb+1x7othkGehXR2Rtg875TY9boC8Lnqti9eJ+A1rH/TZ0+gp0W16NcM+HBReR2YQuNrtTpPUR7RTn94tS01Y6Uq5hsL9mUO+B3UjEiTYcNf9CLgDtmLeopZpOXLrYmNKlA47wH+I0D6wI+jgc2fUCbyClAOtsfmJ/1uimZr9v2dPrx90b6uSPV7w8x3VXgAub7vZTKZ+RdN+Vo2/DKi5n+3yzjXShLvbppzgbePeMNXusP5wLERRTfA0s/8n49myFJ7FWr+0PTv/n2wfKtrNaJ+pq0TEiKaYIWeUQ/ZFMQdYUPCy8g5A867mor4IyXi9in28WzdILsaoc7CN82eXIY6KCCwj1kW8gUtM1coPWKf/tt5py8LHWQMc74Agpk1MONNjki3pi6U782qta+KZO1ux6ALfGGO+widVPACphqFCsLTus201q5seFN+kzv2RSKP9VhPcBaN1WcXWjsCY2s6o2oivFORPdaclrWvueHYIhS/nPhzTLwwwGACgTKWY9RnH5u5j93gT038FigZHwcKPKBZNdL3NAFX2J2QfIt4OUFZGO++YbzSzkPG9yd6yuLGar7sYPQTKKj6zmapxgVS98ww99X5OYxot0YnBBdLC37FW7l/37pXV8/6VeP+jYBsvE9681lkS5A2lVx1RodBkDMi4dfzPjhGV7Qyu3bZwnMfITS6j3ktNBaqqW775h/1acRjuI75uVTGXqTgW+CC8/O7aGBo0L9AA4t51aOl/pa1Oux98/cKHOw83aN/INWuHjtoxFxGlviLOFnfJZyDXZ3ijm1CiXaHhOQSfDc8jLC0OpfUzvtnWwV8oljjSC9WuP0hPMiB1D0H6Wxt0XcYFfvqubSzea57I60TaxVKcEycZIV23qqZT3BcWATbcGSQ2uCGJueSk3oAL3LPmMc47wnfbX1ntdBAJh8ZNNJvYTM6Qz2XOy0G+FwD5wcINLDawQk7R8Juvlgx2MlDRRM7AqLKWg+pK3Ea1iCVcAwIS+HYVuMX3oSsOqvZV+VEGwChy3Cw0kLXXVuz393GadCYKSohNC6/SDkFF/05VMXc0ba8MKkvwsQpmipidKJ8gOIdF9rVZ6XLxViW4I+ozTFbRUsnrpYxGhb5a5DgG3BcjssWl4pnIjDTIgRbSizMfTupJcJBZosCT2ndMj22kzQpehR1cCi4wPlMEzVjfYBnZ2Ep4rGBKDS1DgkP/dCT2qNSHOx+zB7HRZM72q+CA2wCxHOiD27Q62Lbm2EUaCQkG686jPPq1yLKSxVRcm5fUXZr+tSwa3VkRx8icErzO1pNIjnxOvkzqHNIJGgq5YqHReLt5yATkD1+Vu6KNBx0IqzrnWLgvZDzb0qrG75I8EF9+/uKmQEFhcjugCAazTW2msckH/NE+l4JoKwTWaPw7xD1M1Fq7hYa806cDDM8J1n9IIQZ0L+Cg/OSa2YvSXXXabRXJn+0IQ3h332oROexjIgUvGUjoX/qsvUlgxDwdZJ4ulsBLSQQcRgstDLEWNWyk3rj6OoQzUD2r9ObvQFH+IMQWVe6gyfOyBpnMfm8ruhH0YpuKqcsw7+IOYxUbtR4GNYpHIZGqt43toShXWfSONUhtZQA/YVE/Z66MHQjJ3rKh6ShbFDZk7jh/D2hmhO9Fj2X/QA7HBaKY3KujuyocUOwbXv7IT+kVBvD70PP6bMYGazo6c6yyh5GgsoR9T0tb1h50HCcb2R/BY1c04x+404oWXDOk1O+af9+wlesdS+TlrwkgEekPQyyKBVB0KeyfpKVBrSy5kC9h0IcvSWXZ8Hvaxecy97wOztNzwdqmtDI1w2qjjRqaeJHqXD21JKRGgi/0h2L2EQIj0conoozzQv5/UATDacaT14FOYoJet628m8gdV1J1bxTgG9IcnPHGQowVZ1/0CP0ehO9jvpuppOwJf0GkQtITjKSnBQaoHRFINmK14/M7PxW3eOL2H1PmqrwfvhCsu5B9/DJg/WAHudd/VztPahIGd40HKk2EkngcPy5TmhKH0B4tebg6EbU6x6mAflbqvAYpwu/ESqgOwpcxECRavDU7SgSe0D5kG4lrOa1T94lpxndFlYc1ckS3c5XQ4Gan9iEbwSRcnSzkguix6uArDgvYhiBroGry7tj76PlZAqCgY8Vp9xgbWQYwGlZnnj+pAXYfLh0Jc9VhkvRyrfqckv9Ab8LTIvZT/xgLLpn/nee2thJ9o/sMVuq6gu1LDxBg21WTdEGBgxgDYI5so5v1WjWRG4K7sOPkYM53W/k1tTufvu11kAV1WiZOqrqqWqLk/lYx2+qdzveixsCdGgQafFC8fPF1UVISVGG7UTt4K6YJ0Yisf+pll93StsV1XywDxJ/JDbIwJxDpECB9cI1CYMUL2CMvrrQ/XvsuaEOvciX1n2mUT7La2vL1CJovn7jxucaPcfjHpcPFi/cnCwvW6eG1LksZ1IuScj71O12L8lCRKMbByC37lH3R8FsBErnIY+sWhkb+qLs3r4ltB1aRZ6AlWVwwvtirN3alsfAFqDYm9jKZ4um9Ys88y/82xyBwARsNutshigonPrEfByJrwbr0NQU5+Ymh/W9UGUYyvCsAQvwhl3++69mFw/YDF2TrMf+tRIZ5Zf4K8tY3cShUNaabZTBZOaWRKdZ8oxEn5PZg4+r6yu3ODDoFSgZAs9vvZZKamMI0HsWiDwBEDKHKz4P2+3CkSxBfOMecUlABKzFjpHf/StO6IFGfI+0wBCpiDXFT2PM7u/ZSPCwRfEplipZATAKz/U53ZxomwjVWRkc+KSVSu5+IevvZqVYIb8A4c7FsITeWQiTLKIz+V/x6eaeFF+8p5POX1X2UZxYtix/s6Fjm5LrDKMfj6ws6QbDesQ/mc9YGedT0jwwwCyIM++B/UeMH4dtkya3utGYyjKMW8foqgOVwXVZKCpFkUtEunbucyLe4tzrtWOkXuwHCAUJwGPSLu/BbLhGV2LvakWR7xhbS62ajLJGzyUj+lJwGLelMqVeYdPujQkGifdKl334HToCwfpDlbfWL0bfOavMU8Bu4plqZ86/EQVWFTud1L5t2ZHl/MXwy3w6p+Eu1etc9WGhG7+TeCQuOkG4Ijz7YGP0tD206t6uhiIbg4TC6OzmvbBi/eHqbu7caRK76GXOEuvn3zgrK4mp/ayyiwLh3oyLrxwhvA+xtpGn+qc6P6yDtj0o6Se9H6D6Spr0ftzEvB+lgzFaJBHuIkpUtJ7kh6+V1aKgS6NKlcbmwG+hSTJZnvdqtW2ZLlDIwvM9zs+8JW4aYkGSf5DP7S0K0hMLUhLHJZnBjzMNg35C2a+esHYCWm3migCcNvueYEX5xhqgRwdXBO5JIQsvtW2h5H3tXhvudr2tzkGMsBOjo7Pz+jSAEYjIc3wZF1FSgnrP8nsS1hcWm/BWsKN/Qlm1NQ8EW52HujGZ/oKtTy6+qy18A1Zf0n1z4Hmppkl2DQuV9Vda3wutVSB7fPYz3FPJo2dZWNryGmzGddZThlQlTYXnuksNt98g2jtd436vLfKkYTKLLVynaS+oAZIuagMr501WA3s7Uikbir0Y3VUIEad8WhR1LRXO5Kd+wU46NXb6b8KJvo256uCwaYpdPUtA2JsavJZEsspNHadqZWhMKM8MFa2RHfQuaXq+Bs0xG5QpLBWO0fPaFFDoR7CCoD9U49H5dLzWlm0i5uREZaBo8IYpX0waGe/VxSJQOfLu0DovFJbzROXylORsxqHx616zR+7ZZZnq5hjnuhfQPvzh5FCSYSoLMr54SBskhiuqCUKx38rrnIdFIKgSW6SXGd4vaMnojRV6KuKCQUzpWGsZ/6di6xObTk2OUFDcxY9fRwuvr23Jy0bCsD74iEmsLhoKdfZtDjMQMvQBzOfaGFztEOXAB6PYrEEoRxvIFf5BPi5wuDtRK5KMhZMR5ziluIK7zu81Vpd67MIGCjR+3551fLYZ4VRln9w0V1v4ROieVHsnSbheqIt0Z9BCk/EosouuPv38Str+QC2sjpOtbt2NCn1/l5WK9WW0JnDAa6LBFpdF2txlAdgaLYKUa7wsIHNUEiad+GNstcTInFkyakyDZ4+UlOCnwG2XNViqyej51kDCJ1iiKV0/qkXAGauIPvd3BfOeLWke0WawHoE63mOTAa2cQ/EOut409XczgIQuMx/jzkP1MHMJliuMGgsZj8F8GbaiKRvNGBXquZwqYtmO1rCTJScdSQlE+gR/UC70eMSTAhzLranTagKLt3pgFB26k3ONTx/X+m48NWnm4n0e+gOaZRGUfGBfGKfOKFlTO9dFusYhIzjhuABO6DvLHepdp0hEpttdt3TClj4LoDn7tHxLaosdHr7aGWaV3x8pDT5nuo1yS9u7eEECMwBOJYM3RhnNQ8k0nZXCF7b160pne8SsgFzx3sYxHWqfjHRQ9c5h+B2kLmpjPXGtIjF0AnBz1VzVu2F1SpM5LNtQbupSrlm6+nvtGgYK3RZNXJDvpfCq2poFoUCkjdFzh9Cw8AeyTXwfkZTqLRbJ8bZ84X9VF0Ls+0/ZXXRGo38tZPvd+sa0kWayPZblbzDWXWxjWxn1zmqD9rU3tdYqBYKcXtHQU2ImOC0I6KcG1gQXCHt2Je/gFqXM1IiC1Kx0qLBHc8fdZrmPyog0fsUsnta9gxsRC02khxx0JY7Fbke9W8g8EW2H5FpYH4BtMFd/ifgXL4upPXeZN4n2hVyiVC10Tt6JfNf7ltKz6qUtmi5ixIi5/LqaXk7vEzlW/1nPUbZ+96qj8p0A4paEefZ/wkDI2snC98PGp9N7/L+mAVFxBJmi87Cu8OdrIrskmZmwCsAmmKp0YLD1z8AHS4qHhpqADd1sIpM55YGSppOkU7U98DNvFkGxAAVlHBEezLTmtBzJO+mpSfBmKw4aR6ITITg4cW+CYvkDe6rvxjgYKy+703rbIoOoqkpqDzFbxv+2knLaCBG31WQ4fzMh3Pzv7+7e7da+jxwUVy9fr56wUdkbp6PgO7DwgKN8GeID3Lh1jZvrjZgEtmP6FQgVerBQb6/YKU/0ZoZw8KEaX+xtx6G8Bi74TG3SuGF6HNB62wD3/psA7Eqv9G0A5ymgIEvIOKjmsb/mJYgKqZgp52N17WWj733M1hIZ0SpeZge7pziKzAPvbfm21hU5EtBO5CAUz8qe5IobQGmyWOJjE0TOEIeIHSxSfXnT8hMJXoG7I1xG1HvRPyPfhP/MlLlFvGy2BMfXs/oG9SZLEPu9AjciX7VO98MQBRWb/eie8TQ4ypLmVQe4gH1RXybxnbwjaY7LR/t0y9O8uaBMHvGxcHUbp6CFD+JAkNnXL7koTLU/C9j6x2sRlAH+yty/1PCfQd5rfb/bUcX2hteyqHaQVE6f+RuoF2sUjiYfNCrYB7Mq68jhhniHpy9Iajp02vHPgEEuQHXWWTuZgDj2oLHaNQUAMJg7DVMvcPTKS/oB3UpwbeD6VMJ361SFnQsRHZiTqGnNkNceOoB5YfPKofH39ColbwX1dLPuH36N5ZATP5TLM03zK+NGyiQ7d/nlQvZFuj9Lx+gxo8+eXpyv4VVJpWuVcrlqxK7c5rY+LAsLMoWyJsH1HapHje+60xF8S8KLnFkDKXOstFGmCBmAmROX38Bq2JoZRbex3hcdK54SByxIB345oV0IOnjbET8TlvpwXiaRbwmAQSUjyD/hUz6/ywNZMfjyxseA7pqWco3coudZdzxLzUbMLUNR/iyUGuH2M3POrZSSBfSx8FwDhCYcfB2etFmjTxPIInFyXBbjzNncJblLIs2kK4fRGaTQvBw+ynxF1KpLFxt+HzqY24unWp2KmvNMjjjgWsFDY8CSMsYB8YdolH2ZxZCNwcRdwtQ1uOfuA1dAR5sTYSDY6C02CQoZWbfGb+o0hXklQIcdh8HAAp5IU2x+RMTdHyQOSqFMeMp9RixzbxT8eemMXjoWcLW+JyJkuhDPkP04xktDk2FuezA1kvSkfPu2Qd0WELpk/KtiztTHwRKyDu5TmE5RF6eRYYAJbYFLNC7c9x52Z40Sg+s10U3TsBe8Iz2cRdv14keDcygHvCuix/dh4jWC7/XOlXWSxWF66jMBsCXEwAop7zyQkyyoQADvAQvZMJrIGlEa0CI+Mmx792ys2hlgkh8Nr9QH6BIRqwLaflEvURvTshj1x2sneKwWq+Ji0RTHt+LHHFVnZdELE1yqlzpYWxsQCTw4Rd3lPnBTNaR5RNv83rcVRGm4AB6UU3Ue/jYfGuadOIr447mE/z2m6q+9n7VrBaMXZp5i2n63KTv+FjvhBWDi8Gd0j/ESsKueYA5LYsZE3c4USuQvcswwy1W/AzmHvKo/9cBS+/SIKFPTt1vPigLpMT5ieGEEUEaNzs7EJ04taxQNhvj4d78qJdWkNpLTn2kPMAhku+CgnU6rDrLHAgP8jjSOMBSmLLSoeEzVggzvZCp5LJ3gbgffZXDHoONqDTg2mQX+NVyXnaFke+3ns5VOquUMHZKt5R1ISb58BGqpYnLt6RWMsHQuAVOvwkxQ8VilmeZU+aC3Ab3DxawwDMR4mLQqnB0yhlkq7TdNhO/v5RJlVYAQLFBiEUTB+Z5Z++CRKXOZrmoQVEJikorduua4CQVfX5sF1xwH78SzEtyzBjUYuadTEmApNvOei72/71Zm7kJ2MRjEeM7y/knr3Rs4Z2g7UyOTSvKdqHGiMfN4OvshlJMH38UoRQbD0MIJO4FqvkvUtwU2kSmdRxoL5hHxiEFq3zgJvVuj7vBUcMSqLFaHA1pJosq8q5DUCONg7o4g9vHguhLd8I6zu8mfEVnhWvwTsF4yqO2Ka9PjpCdPPiO6bsAP3wCfmP729/8GR3zgnW+qmGSn/8InddaWJd9v0tfOvHwqEI/BgA8fBZ/OeKDs6TNoEm9li2dqu1h5sM9Xsq0mP6nqmC1PZDMTXqNNTLWQLPSNaUIcnTpdcPIdCHmfA7xkQx1JSQ9rOR9P1WzR2QqL4l++qZpb0/7f8EtFcnqhTTntmSrUGkTcyusK+EBglJrrAszGotj9N5PKz3ECUtvnpfJyoZHunOXpKn7sLvaWNjeb/NL3eDvV6gUEWZNPzbjwzdKxG7ogQqlYv1i+5rY2s06qU1uVDPPGHvjU5KkdW6UBp+8f75s1X/40LiBwaxmGhS4LibSxqtebzVOWsnFjePkIdGhFM9zKFBurU/L6nr28ye8ruVVA+dgDz7MqMNcVX12B0O9GW11nZWA555moScagkX5UnWLbe2DjzUnpUZAela80iYascKBDNQJ1Fag3DNQBuQC2Fi3+I6jsWLx0C1HBz0BFapvwEPOeGTLJpCspElsQvWKPz7dGghy0xYmDAsfVgj0jidTkvit5wJXCnDaDr4ZeqHii0hddWZraFWIjlobnfviL6tlIO5YxTbvbFHyp8oEoaSnag3+cEDpN3xgF6jFnZDaTqocjvBmCJkA9PQacLhZyySZL36Eavyd85UehK0+cZOrxsh6JU0swUkKxvIfyOyxTSE03rvlQMLTZFoJqIvIIC49ECG1TJGdWZfSe9Apc6UByU57/kv2T24xNZQkQC5JCOnY5bqI20d13m81yTjCU7ariOMgY3NFw9z7mwqeLnXUKRMf+0mCjIX5wBrRA+78ASJlujYrVDKBhoVanmUjB7LYw8ybBKu17UlTrvXWUIvJd4qNjJaqIXIEMeNMeTIZZuT7T75rmpBLK5xnzNCoys/vivgSAOhGPjrHo2ALYnBb4H9v4OfYwis0vyC2k7i3H09k5gfTEcQcQce6sXNuZmAa+zYyzEoIfRXBGG8fSz5wa7iCO9L7vLy0gFxMabE1Zl4zGskVpOVDVENDVBnW5JYBttXuxFELNBIXlHt4cXgsTx92XovFrpYJLrnpvLRNg2f97APBCVT4JKXKU2MMtLYE7VYNozstn+iWDsDsKUf7GR8u1SqPnAWYdhEFYWrCGIgQM8IDsXMpgfyH+OMQv4A4WXuV4nIKBemQm7O58YgypL1xQgUCl9a33FEY2eXYC/9ZnmXU2VTVO/r3B1TFghNNpCzyR8l+s/3RxUpWxdrZncVr9cjN8TVWAEp5wflUnLUB3V+woWXhttuNyzyU7aPj1rJj0ZCMqS+9EZtqOFOfWlsp4dufosUi+RRd6wrIS52TDU7fERsdNG4WPMeO59WchVMc6vc58K+YwQ0nSoGrqeSPTwau7BY/f5EX7U1Q2nJpLUYftLtSeshwoBMRg42Puq3Et6QHP4tkgsLl4KSZWzL7eMqzfz6plYh9XTZuT+6muQpn9h6NO6k+a5fFEtRY64n4V05Qu4YQdHGzAOy49PWGePwGbZLBZHbndVOLb97JCnXIWJqC/9MtoEPDy3ve04P+VAxdwqmyLo6QlRjY498Vpp/5IhLtI9fD/Akwam4Fz55XXWbVlOAKvSAMpV0JSoM+jKev9moIkJIZGwV8pjfmRAB6zx1sQAoncqiMfLQuWiFfg766sWu1/6pn4PzB1sOXTzAzh1rWXlbOzuvtLeyqgokpQnyWVHqIJoNinT89SWx3NupxEqCFty/YMlmO3nLMFsRAsizXYNSRRJN9zDqXxSgIMyDrH2278BIt5qVKfjdNy0+Km8+Q2ycsWQcEBh1m0ZaYxBVi3l5CjwRpeTcy1874aXjuCeAx18BzKK0IisZqvunwK4dQ0P9pBGKzSBxodghBnyLxvOWBH1oUm8GKWfqzL/IskxnP3YcxHKGXKsjBAd+DEZZAhZbpTa263JAR1kl2GIF3z2TiOlu89XTc6lFzqOUwj/cx4wIh7xF0kY/OzD0WE2K3/3ZxPs9d/wQe9Hc0UzWJamy4drGhH7RnKEOTq5Fci28gghvJPBQDoRqjJ/oci5Xi1NSstRCrWTFCRK4OEjIWm5iMgvRK8llI9+BZvvQ5tNBj8gm/JRkFEwZTjAvM9uUczLau/SPwKu67vGUzkaEYzLX9I7ZqzwV8cLiqyZtipP1PrHrq+1i+nFlMO56SgHcrCRylTFUYbNQRao9SpP8PXVw9iOffUBFR1DQcQAHUEyTeW09lYpcRtDq9WUYEv0ORJJD6jWBok36AuvTb9kSYcw0TpGXj4KcflJlU/aakWalr1hBldtrpSPT3B6Moz0yimif1uBUP3aQjjwCTOZae5II84krFFVD+litCUQtRyPZA54l1L75mv0Wfk2dU3FpD9tcXuYUrDgppsfRH9VHnN9tZ27nPSuaZ2Ls47sKDnGSpn5nzKsd+3U3X1m+zod4w0q/tGzJ0Ts8wjY70fAhTYF2+ShimxA4Dlff/7EIyDgM3wWgblZhTXAsYlpYW3ylOFactiggr5AS1ZoXw2oC5dYHVXQQNuejPJoFZLkUzoJiuO7FjkXyB3PLIwk4zp8aAq7e0qZ2YV7KlIU8Mo1OIgbX4pgy31pj5osgxBw5E0xnSlf2rIhqbBSpEC903sXvCMLju4mAvpUiCRz9Jty9oqGwJredD3mNeeVEaLkPQZ4tWsauMcHr6DNmF4TccZaXyZyYCAsUs8PDBZV00E2ifIX9uOQoDBvq26pcB2CvWyjbdXAWKJIMB9t2u3XFmixOotzMUQ5yMygahyEiySOyKi9GaJWG61CaPwtFB4aXbo0gT7O9nvgaGIeRuW+kWQjCQ4zIy7PiwXxKzaVDtLyQWcNoM6zFlEZm31Nl0UCK0oCT4dJd+Znl/LIg9jjAhd9v8pTgs5xXmXft7N7NHyU41gwkloIEeVC3+VQm9bDt86q1JKlHsGYDs4Nw3fMqAKNLzbcc24M3mCaFZRzDcCjxEmTaFRadb78oZzwautyZ/2dmvssZxr/tif9w78OVoS3X7cRdzpnUOM3F++Kyqsu3R/4/wNjk5SbDW1dKZycqFT8ikwnMNRTAcQU3+cyWZxrbMGI7JfmvW3pYVi5yYONk7cmLsPpw1kBHcoVfj1goxCiqeO4ZMSMMD1zpwf12pQFJbzyMPoe4+gIoefNFd+pfZVM0VMSdmnjGBpxqzGhsRu84doYFZiRluqcdG5acQrqCcPg/h+UEDj8xl/GrQq/f9OTn+ZseHzEOlxZq3uc9hIPmx0VWkU9YPumhQYYulobsx5Pr/QWRtWp9wktSMGVzJvcSWbFstUNfiNC9tiuZoza1Or0AHqUJh1BE6c3274N7Vpoy4MsvBtMy3SELNtJZhfagSC50KAvrIgC5MvXsGItxJBcl8uADjhnNzByGm/5Daskj/PC9BkiAMbZaAMYYVvFgvv1Q3nf6Tz4i0y4/LzoNb87X7Ypo9q9lUUrrx8o5/tMdTvzKv5xoI4lxsyz9CPIIS1SMkKP/J5TakeUShTjATS+Jn4cQiSrd5DTfpolaOLYcOpoh9hF07v8wpco16Nzjka/Vvgl7hpA5QtA/9QtAHf+kEBma0qzwQe0icnTjIuogI2zyhy4GmMhxGixQbTw0AYYyyoTDZsu62JeSVaLBfjwzkKO8+gPKaqCKYJHTyMJ/CH3PWBzuZ6TURWsIUdWrxbdvQqTlID8s5T+kR8nH0z2XWIFV1pssLPbuoOVcK0Al/R9M5EoUJ+i7RxWOn4zFBIujNc0w0bm0sM6w6ZiT1wZ72m2RCt1FY3MmCL0J1ehycla5PxieMrEDJgU3mFHQgtZNkzKwVCcPG3HWE7s4fnYyvY95YPlvKDq4uEP41ma9pSRdO4pHH43sZ5ptY5mHc2oprOEyCNOJBwjL7ZfgNJ6xUxwrGDxYtife0GjfZzSSViUyb5XRIoxOS/tCCbwMRZDZySjdT8o3tb75Zm0FLLhP0XOXmlChz7+mtDWaWNsqyqHWJS3ebY6ne0zYqWhqAEWb4omGjmloPPAHoC8B37kJW/RlgUME+rsOZawR3CSOvfk6UiaKFAPla/2/u+TKqYdi+txVUEO6u5Tqq7baQafgRBCQxzeFFjyUF7U9igK4oKZ58I7lFUTm35aF21PqGKurTkh7GOmLNxhaTyZQ+VmTexgLZ06zmtkMOGhgKoOAc85hz9peFF2NDTu+7BZDEIR+uZ4wSwIdFTsAF7Wywd0KuRUHMkfu2g4FMnL5t9hQ/LmwotQMjSys7bC1DLzz669iEITvCg04u0HZxM0fu+U5Iz2GfWCKR3rr+FDsMjsM5ywo8Y1zodBq4MA+UZfrFSQnK7B4dGa26unBjvJ7c0RZlZ7duZZsjDIfiRW5ZdHZ9CjwON3jVSbuP86K2oW0me7IZ/W/P2jT6fvd9GXS+qUFbj0wvnahnywFnpOMX7tEVKGAQf7wyoSwZf1jMsu9rzlV2ryH6lj5EQk4dABZU8REOsgyELeXL7+yLi9EaAUw64qdY+x6Ng5t8B2cmLP1J7q8wzz+sggynyz9LfhqDhO6IH+QyIlHQ7OFu5NlqGCJ6gVYOGkjTRL1qCVH9LTrkndWiNwtv0WFKCmCMjwBHhlzV1ALeFkO+LsL3qp3C91NsFGDigv1oYSUXaG/a3qG/xBA7Y9n/25HVSJv5mGmT0eIxcl5ViEQBLxOcvth7WEEJsA9olpxrg4ofIxUEiQAEKLSsST9dasgtRooOyitcMn9+3iAa7vNLzBD2KfkIQDvRJumazBNI49OFPQOLbMf1c777s1lDrkyruQy262hAeyEOdfxnzD6OFCIn854/Mc6QMN5cwzLVCZDQvaGsvn2N7IJbvDzzoH6W1FWJmnU2wZ2zTz4uAxMmt3S06YVSQUVtlzjtyN7ArD/r6gbsdj+swml33WEDEeXYLqvydnNJdgfH7R12azaQd81yAs2+YGCNhMSjLMqn8M4ac1R8OkQ/wkIXa77NUbVjkmqAAXH9KbeArT8h/EaswE+vxsK+ilUzzkaE+ncSroSXOmCwYl72zRVJY77lwmBuIjXHvUK/825BhlqZLxAaqjNJubazkFBiOeadwszx1zk2iIaroXa5h9yj63AkcEfRz/ydAWCR581lXx52wlPi2gUEmb2XOLEl6KIrjLrxMYSwczJR78f3dfDxO+HouUf6qFbn8eTb4OFffpuNEYJLdR/lruSVXq1nBwPfm/vfUHUZ9+m3uavyJTnT81rjEJHx1/2t978LgdwBm5UodN7Q5p1OTtNTykCIr4nRiv0LiYdnOHJLg09HeBVll9RNwP8lcLLSYi7yvN+IaoyQj3bMWjhS45Y0IuwHgI4MH5PfTn3yeeyQWg3S7suR9l7HajNy24cXxY4A8U3lIRodQcuJSBEPoIBtb8R23eoai1uKZA33yih83PcW8jnca68SxS0Ngs/Fu98hxyndFF8qmXCZwH1uRklLEngGLCh9/bcvXxtcVuY7EsCnAy6JwlA9PjFTJEYYs/evubyOHCFLdPk0diaBOO2HmmcYi1k0M1uyHzdehDMPsJeu1+V+09EALg8gRrt/UqWIHE0KlowFqTI0G+O8SxX0JEtPHko4mc/QnvmcKMuNHOyKEHW5pH0/6wCj0yUUAKZJTYo8tCaCvzsyjLiWuwI/QP41FY8OfAIOC4SUXOWda4uZHnZABSTz6VF1aPdh3y35qcWATdo+UAgpEYGCp1W8LGymM8thY6/kN2nLs9pRcKFyGif3NqJQTlQEmiWhUJxNv4zXxz56cqXiLrnI6gzWwJlYsf9ipvnROdqV22O32IldsjnlFba1ZKF4NA0uVzrA5dnnPEktqtxcfz5XaVG6NEqCS/5XtWvJTVk2j20rS3VZqv24e/elHGDpnZewMzCfVKt+iwyowo56unEpEesfw/LpZI7XQxQts84F6RKmbXPXFDV6kGxigQLvAFxVpACCKm6Ja7sRYVv6AYHQCByYMurFeknyI957BjbRMc6h55oybFiS63Jh6DSdCa7n54jI3xlQyiRUU2XJEV2PRnkhZdR/0GXeTZO+8QFz/9fG5gRjMo1uB1DMGvi8YpIOMIolLIYu4L8gWGauosrI2sYV2iPHsmhPhOYlhxogvhNIPNKutwDp0EtbhDWxh0uUOJgz4Tuk0PhiNenexNuMXSjgyajgd3dQ93oOgZq8shnHKVfu657V+hYR9m9UOE7Zm1PvER+1c4KY0d1el/IsWlWT6gwi9ryX9soiGadiz6Pd14+K3ZUFhoCRcY/ojWbmtMER1rngsQ8htriSqzXStkCBmWvMHnqMCeTPrnvYCEMghjBoWhy08A7Gn54b78ATBiyHFVxEHkGF0K4pD9jx5j1eZNyAOEXffZip157P6ssiyZQ16vb1HkLjjJnAtWNTbVXywNIdra0nj62P4RhHTNELSr67Q+lydYIEgoxfI4l7hVRHDRo/m7yg0eJg7xRh5FXAwIuYSA7nN/m8KlsP8d7oLb7JjBlGKUKevq/D5CPnQzN0PbRrAse6w4enzS+sbQL6fUQVZClRgiLRYgJfLcEjwRoz9WC5aMU0U/MmFaWOt2wofPpVsdNTc9jnxbyAGF2DP5RgyDuXhEtc4cAqXPSC0GStsCskLwi5YOwK01pmLkDk6sI+sQGzZNpe+RJiTQXEyRrK6GwIYCEJqOJlo1yAIXPTJmtMPLTJP2h9ObVXXuSL4PM0YD8aLutsDFixOheDZLKu/Z4CKEk2O8gl5xmO781ia4xkv4KAObr5p/x+2zpFt+0iI9hFG5nzJJXo/HfvAqXjum5Lymvu/Cx0WV5qJZXoyk7b+2xqt4teOn3jBcU5t3FQVWlR96kRsb88km5lnMb7OdITfeTHuQ+n4xuVjXWWeANmLFQCP8R02uAg/aCXvzYWLqwF6DLVh/E21tmXtBlQwJU3N18QpofLSn3nLKLgfFWrpqHv3uk4UKalNzIjgTpp7vu92uSCpWG9bPSuh7Mf6iXYXRkszZJc4FFqasBU8gCbSegMHUTNIgKh9l+vC4q+NB5I0RtI72MADkvqTLpsHjp08p3VncRstwy8NMQ7Anr6zIBfF7wuDa6qnPUq9vqxQ7TwUJIZNJAP696P0ihZEcX1imF3Ty2Ngb37AHrmLSN75dd3y0POlRciHBczvQeWCLu+lP1eLMAQYJ3BzP5wgcd44jeZxvpBKX3WTMHioDftzsRq9Frwlv/u5MYxDP+227gmyy9cQaycasDukNE1EC7YHwpL6yLbsNrsxwFxfobD0sTwg8DwL4Z2U7wyaBElQ8LFR9NcHOPtGTKpEjc9JV9o8oIVgY3nGqcltSsWYA7USFyP/rVwmiTuob+OeKt6ajg3AdsBbijSlW5B976pceOCb1Kk8Fw/y5AewXw9V0vqJvgY8jp6hBOyZiXziOBE2sXY82IA2EQFZEqvn91SNaqciMMwGuzIRVm6ebI4F+cO9o1eDIoq/bRjGhlrfJFJiWRo2sOzJlzunsakvjFSWetgkdM5cPq4cIvzHVnQtXUxbpRQ4u1qZ09tb8VItTttKt6Y1YJebBQptS96yTerwXsCBMV3GKFdm/dOtNbAuJt9/UxgyObO1oAXy8msawNkqHCKuF4FQBzfUu7V1xop/eFe2B8VHpep2PeTM53itQ+rTJcm52Msw9zzl4z082rjoQom6Fjsz3Aw8fd75DpF7mBih/Rq5lOEv21M1KAmggGNp4ACpJypd2EQ6he2+KdriZFaV3rFiUA1Q1PXrxIb7C9Cwwo5Pi8XN7zXlxIYytrSTSyDdH9qMm2ddYIxMSw1DuAF0Qhmi/ZTknBu2q3AVXS0pTT9lFLPXTAlRGGY6YKCr/Wd24PgaEArOxupraA+ubCWl8KJ6RUup5zS+lUILAniFrJd+c6O52c+8EtbrUV2Sp+BGAQuVK4rD8L7ItQVTt2++OpbAvSUnh0WQbq1NHgnqAzgTvzaLM4T9pKGqmzYmDZyRyvn54Fi7g8djL6yacwDuePsmuOg1jck9p1213amP9ACDcAvOK4UKqk9RSJDvP8ppDZ5heHcgWepUF+UJ+fNUnjmPAdP6s6eaZLWmB0NiGtLU0ksvXd6KzQh9EdUtILCg8U86l7H7M7N2p6tVq7L/CsBCwBWDstCNNjvZGBn74OG6MFBicdiiTM1Vfld7N0Yz2QkGsf1qYNJcUe7R5M8EbFwnuuVifQRJSbF082xB7Of1ubHAbhDzWpFWKV7MlOD5sy81dM7oIkn2hrNKWs4BQxKlbUvzzoref7lMo+fmBnRi97ZrcB2jVaFvc933l2GQUjn+o91olszCq9SJVJAn0LW4mMfLEXQoHzyBAEwsk7GWBwV9CD6Ze1caKl+9B/vCsm3gO9AMtmvP7TyIyqqwUCzxQFKGfBXT2eMi34gjRhrw5YHEiCgq4rohz67RWsqh4ioOLJnTm0O95XAh2hnLVsJklM0+P2cg4lHzpVm0a06O5LsNV91Y+IFf/4/n2NQOKEiUKSecKVqbfB6rATrbQo9+0A6wU5K9z/8zexbKAuzYfm694TSDoqMl2iTt7D2fpofbZLXodK+NottTvx60s8i4oxE00DypwOEwSU6sOQicXVq+i3jCvV7f1BKnFkxApTsVUHpcAEdDsXC9ryZoGd9lgHQJTXm5VXm/syO+YJ4xixMdKikNIGC0f8M5zzXzblEMxDGzkRyjpCCn8w6wnu8O/YFUnd2qSx1yrVdzJWbAhu6ZbZodGUyhWmDq/wM54Qc9I9vXtESPamYytEcA89eZaEhIwY9+YpoOJJqyMJVc1DvS0RC6O+ChnhPWq9zF6J7iBRjuvNXuC4b5RryujX7B6nvp/CTnJM539r/EXCHFv8Q5+Cwfx0HtvvgOsJRz5d1Dkf3OHWarg5z4LGOlfXUvNcea9ZAL/JDVOPvynpee1zriFtH/vyQGONzxaHs7BPSGcbg5s5lCdl0L7GS6PCvhf7V17QAxpQbtvwt/7ptA0ukVNeSbm3Dcm4rTwcPRCHUDiYtC6/GJ2t6hFHUN3tK4ZadbhBwKDoOvCTjt5hec0Kbdd8t6XhLxtDCF673ZymcZqyG6lwO1FvpfyuHl70LjSX+kc/FbUeU8oAny6ws37vPNuzyMOFVDAYFsFpQ0mX/03iD1LDKIrSujbo5rTovXieAPIJThjtQ+QBFhQEsVuHynaHXvK49TeqIE8ddDTrdZf6ibUgnQl+bf8DE1MDHYWtSmr5Xo72dXT7FKJHcY6SOvHNQxG2MxAyUOBMc69FDLSVrkmoUX0CxI4gFcjyY38e4FjD/niqpJLs2SCOyP3f+AveQNAFUkfd8/07GV8F9CCE8hJNxmPvg8sOW0m9Rlctca314FzCmJns9GVHosGP/lbNoMImS17jAapq+PB7VoZLKGHlcIdzmx97Dpmi8a7qKd7zbu8zbxNn11Z801i88oIGoXHAMNm9GZVa0Ou5flANV4Le5wJPfZAYlkpZs2asI40DBQ+2RbV5k2YsNGnOuV9KNJSWYmw3AH/XIV+btX0qgL4lWFeNKoLo73JyjRy30tO3uQOGATXIC+OyS6AxcpwEZiFpH28Ixb5IPhWBGnVSe3gRfknKZtx+neiJ4uTTLbufb5K6tUfS6Q3P2aiVzTeNSXZK75ew4a8NK13gQ1QLU+uhZARZcymRNckOhKXrFdvMJvgYflD0aykzL2YL3LqmVFB85wqygx1krqtYbV0HQD9GWJ32rHK/qzX873u1k5YVhvle+/uAxBFyc3FNPbIVnteNnGddLLRGnz+rB3CRpu4sVYLaS/1v4rmwf39YYVcmXRoRE31hKWjT68zLcMgr1DxqW1RYCi92MGYe40syd39EEhT4PkY3NcMTHw3LJe7Ywz1A/1fYRcEig2dpmjwPMxpXjFm/NPI4yWU8PaQs/4lmsmG1FUovhNaJm8tc5uuYNN5vmDzGNxoR5G57maww4PnI9dCsTqRaEGTwjbXfuOSZeBhxenevUkS1Tep1IAcRN/YJujw9uaUZha3jolW8/3sHYLnpjHF+2mL/JOa57qAXMzqU7T54JwRcd1x0+GUudWjZYvj7Lr3WrUlLFTvYmR4+Nm1IT41GHaaoiHb6dffh2cuO3wCUGm69sKH32OB6j/9ycXHE2cUZ6E60zcSVcV1AYOcTBXijGMX40ASk/DwcCqK7ncGc7Hm/H7cTVTyvJF+ziGo53YBWTWgzaaVixq7JFgpXyI+Q9xdyMwFR/ijItFZyhRp6EDOtjFoJ197D6g2Q4cLr+6bCY+kAVdSm8Jqeyd6gGF+7Fo2ksOcpJzyTu8I5BukWo2YDhNIhoBXEp5F2rYSvO3sZPSjTOd5Yns4BFHR5GuPuy9McsTFdpBn7mmhJAbhzZHPtIcWmBS0FJQhURckLVKbLuxjnMWxy8mjVrsWcX+CNq3ActWiU7Z0PTijRt1HHAnkmgcjETs3+i8gXENfOs4O8536feUlBZntURA7YsVvOWLBf+uX7J6piZS2sGQra63HC7fEARO4DDssl7+i2FiF9B7lN94NjTQum+aGsa7bmWuxtD91smR+6IdIg8Trx2l3eOLviybL0qpc6gfwp7gxN6KxB653FH24HEDuQw1pktuKUzERt5e8XjyI0jkkQuFNCMRVwHxXAgjZtTP2fjhIELo98HadNMg5SA0GeaMvmp1s84bwps0ENrQJi1PEMtH9I/RNQE0e2I2JHBw3S6LG70D59rIj3eNheiwDRJsbh3M5vTO6HuD3S25Bsq//E6xMJ8yjR+RCXyiMgWVufxN+v1rkYlu/KDVAdhzKb1hBNbRdoFzHDGXC5L8t/AVURzgvw+Hlqg4jIrq3mGwUEZksRs3PlfirNp2YhuPoFXvmwG3dgxM3MifQCHhA4l+glBr15MLNaxRhZI42Q5D/l2Qa1P+2PhzrdGf14K1IaObmOfQaezlUUmYJ4GUhVNfz25Pb7XJnS3hjMZ6jxwj9DNTCL8KFXYsHQquGrP2B4C5VN5zSgL8Z8MnAr1swuGqjjL/6FqsSlpCCYwywSuZDCFgJIVg7tCBEQfRSvSeo6FxhOa8tGO9brK1bzwykiqWOm+IyWqTBpDJ/L66PT9X8iSdu36yh1G20Z50RYgBpcX1axhW7NEw4xpt8gY7UvLOS5jeFPkgGvnKV7DLT5fYxasBaHz1D7p4oiCF/Hc39iNvi3LOHLq0FxuRAGj1Ok+mRxkJ6Lf3i/O/ezr5hzqXaVeqcjA7HLSWCGxszda/dObLew2IxDyTT0Uh4iaI076uc5o6q9kSlj5GNqcEsYWZ1DAnsKAxp75nzOp8zjOchQJFB9/b3jHekBSJmfkUVTkujr3uxhOjrcL1RgQs5Ahq6PekNmd9dE2hZXXQkCUdejZJTN0SxSAe36okQp6wKAGPjqcu6B4o9QvmXjb1WOkK+QC77asA+ogsZrihyDp5TVMbSt33xirvEvewMT006+K5s3ju9b7u8H9t+fxoyaOvKPgcPYDz8Bia46xVeqJaVVm5LhRucIKCvRD62dyGLV1O/0VxcgvsR8Mq7ieFRzzS/SG2KokbRIlwpWZThsE9HKb3X1jz4E8UR0IH6lu+OIsNRTsN2X8L+IOohhuH+9Wy+KSpd8RXE4NuoZihsS/XrobgBQz34aZp38r+sw/R35aDS7eCQXsBBKuqICzd26JQ/YWbKbPS/AD7xndtUKb2XGPEVOsET7OIHzzoqjRq4dfVms7+MVgJolomeyXXy8O9r15QVGJLFbDIWvqB53vaL2i2Dr8KSbumYsFsnt2du2JdtcBJcLBAvjo9RrsYk4FDoISlOpyCctspAESbbc+NdTClMEvecQJ9+GeYNJgMsuzOBtVw9yJCVfgJBDqgUgj+e6hO6S5/UlFeqnAMaFjUsyidgPtjGDeGApDq82h1bP2xRcpm+RqKKrysf7wSFYj+Ey03d9EQv2MuuwomAA2a27faf5tkORs9PTkMLrY3GDWnUqaxOnI5ARzQRnCnI4qFtPwpI8oMu01TxQ31M7lJ2nR4O3mTSIW8Y/4dlpOXHGbX98+IBDr9cFOsZEfab7S5mR6JInyAk5LnaOnbvfDbgUA2RUzSFcdeKWXhUkxj/IaiDwcIdJwkfHgb00h3Vrwrvzmy1baJl9vyP8lij87QfiPAc0Eol7fnUIAWfvVU09S79FffnVYHSioXhFUtTOsCRb5xNo/rXl+qpY6YtlxPX9L8lJUaQijWd4jSccviEnMGynU7M6qDYLm3TyQX6PxwUB6vmu6aghO+WdcoVSuU9dJNUs5v7xhCmBMETCNevffNeuPFWqJ5SGxtXOICRg0ciZ7leOCQiDO16yI+rFjleIjwn2R3V+R+ImFraBRi77hiYTk0UBpATuwXY+WvGxTeKPU3bkdkZDFL78Mr8Wxbi+epnoojmdwiKrylWRCZW3BW5/wyQf54ej5K+gR8bhABRJJkaADi9X5iIdiV/ydj4NAw6jAOqrHcmwyv4yQNF+FSEE+7bkf30PXW8257yfNvgX6Mg+pwWTKOqRxh5xcu1L9oIrxyS4qMDqQxLLtZf7PhSsGAuQTNoQ4Ae1gh4BC9AhSguRZmTKdOXKq0H9Xy0cwxbujxDUoaS6g49u4GYAwL9Fj5xkGaC21zYC2ZknRDVEE55RSF7W2Ild8MhYDesgxVdeODhABL0/JncLuJdHvur0RwaUKl/GVFfOHiOHIOP5AYYySlFzmTL9ub2VnWq2hcZ6MByzkcwT3Pf4Eb394NuRPeetlqVi9kDh2ELv6fzKQVkXcm49uSljb879ZHQm0/4uzFpPMUuHEYs2namxY9/N9aXt/XeapmMGn763bptcVV+rbe93lSFD+gXNYI8h5ThwWwHpJC9O2uo78HcppMZAAP7gNM2tfCl+HMCyKgrh+vl7FglGgk1NebG2sKTgP8NityzS9czfq8JhfD/ouWs7mFfExYniJaQ7O4K1Yb8K0vgoa+FXyNF+igGZzyF64iZnjDU+DOZysaIwHc74rQPwHoAvQAdlmeo7h7XQjHMRzFWuNex10nQRcEs4F+Y8BtATGWX/Sn1qXC1zPZ/EzJ6b9DVa7B1f42vB+4Syqc1svNWIYzEyVU9v+MUEdnitVtY7QWz2MndXLSV2f1QPZv1QcwQRFsDHLgcRtM6KAd4q2Db4fr5XF7UBvPkb0rO+1XIDxAV9K8yDPTAKTEGGT+hWYK48N6C6Zc+G9iipITlodMGseUTHU/1urU52VaR4w8WlwW9zZXi8S/rKY57R/MIgnedNvIpX03nmlN+5lTBQiTczfzlUI2ignNNa4TsiUjGY4aiL8nS1wn0enFBE2O8QvvC3ZpMEoE8wwdweHaZCN5+ndKV67u1xwx9Jk9rpFrUGRoES5a6k7eLSaYnGNJQN6GzTOmkNb6tHkL3SWpxgwJ0FVI6qwJ7MdQHBzG8ctJvwkUelxJUzCX14jL9CAICt8WXpJquXOhJ0nljnTJhVhfk+n7cVOHoS/k4nzASZcLEIjuVKrlRTpuWoJZMk2NiVLSPn4tjhvaOOPv5cpxwN0NJ7xmwLN0d+CwVi/CchA5u4iIjsyaGhDH+HUOuVw2hlgmIyInfHbEv/9iz65Q+zXXOGD2AxWXOC5+VfMG3WFZ10TlEc5GyQLut12IQTXLPDKbOPIC8Z6L9svRpff9i1yj7ySYS8nkBNxK+ZZOdEdTXSVVexexTHuUbp7G/sG2CS+j6BvbpHRF2ftK8pb2lgBgq+zo0o+MxPL7S+vVvXt1i8ny5YQmNlO5lobyNwgYNsW3BoH/Tt/rjsgj2CimnXd33BJwo/iKDtfFU+So1CCfq8KkVOlkBgqCJAmq+rdJcpgJy90fFeV6UUYt+WpE/DDnLSolQGWuZWvTbH57jZ23r0ZRy2jGl8+I2WrWXwvqqdk0WoXMJFzPqWjooruNicYP5wZGd7/n3h3Yi8hkq43DIvzBqsEoL4hD1SJQlE5WB/jch3GtIw/u8o16+eR6Jn2LtYNG1/BalTFWQu2sLZraFdh+zT73J8ejoHW+W8TngNt75thSwC0/mdu+dDNxpn8ib6WNhNxS9iphHdNZT4l2+o4t4/UKA91ekAuT6BgzP7E47+CiX2gcisejLO2NtWeXv3wAxsoQSnqHoQzkMlJEeInZL0UNuRidjQYn4b3Ai0AbrzleoeUekP14ArmU6hHtZcvPXU8Bb8fMoVLapX0TTAkZ73Mjh2d7nbylAuCSj7D/N+ppiNaxtU7FRXnVOATxMgqU+9w3vMdOHAcBQJRV8j+GCaVTHOb3313fnwhylO2VZygxX5xSF1QwkZwJ7p9o0DzKIo82aAruXc2GVT0KXopSiwUJ3g5J/zRgQYIxN+X+1XKIWTdc9d3/TsIwltMUez3shUw2benyqz7ZaTdVMycSAjOxiYp6yqhSmf9PZxbrY993LBQtprFRCNutMfaDHGl/N8JgatcL1a76cP2acNhCsAVf1v9zHmfEukV9S9Hnh1B1cx5dQQRDBZ7+VsObbpzmGt4lQouS+3B26QRuOnvcrOq2x3pYanqsgK8KIsqF7YLoz4W/FHo0dG0KWNJKHWJUSouZzpI9mkWCIvEVKljEBUEvk1Z9OdtudBXiqvW/QlrLg4wOjp3N2jGi1pZHxApM3f+5T9sachRfvrngzjLbpl7raAapPC5YVjXd+MDbxbAlFAMLE3+yS/Ilr6ogtC8WUTTH5G1jLSJVVMfZ2LM7YGkWwY+xxYoxchBMMvfPobsiVHtwq/V7kWJDvCOiW4DAYvsnn0yrJF9winy2JIq+oItGaVLJ2zfNXpwD+wYHpkWMaiy96xxxccm+Z4htvU/cCatx7cbmB+9LiGGAHsDIMqo5JLZm89gA7rFto+kuTQbKilbt6HG0DW6GZTokwhnSycqBt2Axw/WicT1+df0hGjhb2mbOZF8UthVO3NjGO0ed8gvseitU7yuvU5hQfDffC9M5pXlSDAu1SAfE1asUsI+c9K7ijVctc78zp3jTFuIe0fQHjzBdfC4qpPEWbe7Fn+P29arjOekqQOc7cmcP4lEGEc0DFSlEcnpXkOFB+V8q1Kje6D206FN+TKGe3XHvbKmrBwfITKnXUktjVOSZ/+aVdA89Z435MoKesCSDyzkjWHZUcGvpG5BuKyZEecBGALtRPhM71KAPdbSeSsOQANMbVWtDn1JdfQKOaMzjnqN8S0b5dSVt3m7QA6mlCIOBJYI0D0+bG1GLEfKv78mLqbk6h4GMFFmJtoZDFdWUfE1WrJ51pjivWGa0wpxWFGiQs/iD7QJtbWRfMaaAggpirNkvdFwSkjhCaj+9tnsMAJFSPr1kfLCbNPp/prYgRiQecmSIP+g7Hvctto4bIEcOll3ZJeHOZlcKl2yDCoMWhO8Q6NfN3CRI8geerjG/AaOoXLdmqjh7Us1gyowhIPiMDOB+lmmIM1P2CsdQI/ovqo4QvCzDi8M/pWiYECdSfM6XBjVAzlm74x4UY27+bE24F0/uijc69cVuu79K1vCBPw6sqnfh+BuUwO2BWn0aDMQIQ/2iRfEZPY5eCI4CTflYFokWdXaWlQ4RihSleWjIopGrrjIXsgTFR1kgmWLiwIkpKzEuoD0ePl8n03iYy9zyPNROX5SlsgmX0SFh9aNa2dzn1jjDC8wvYyaBaXkciCHnKibHdl++9G6JWMCA0HbsIg+X0BNjKPkoyp3QulQ8sNDkJPeBxfmVwthGXXA9GT6RHwGVWkL1RnIL6VkDSDG8Oz7uh45rRalzATWK0mNc3WNMylRFu7Nl9qYfPJ5wa708Ct0mS/QwmgkrDusNtVdr8vzZJpgxvYBAdOelR83nvMeb7RticpW3RKr7eVL+SdR2i/vi8BAlnAhJu5O8GkwqKR1xcofZjkMYJv6lJmDN6A9ZUT4uKkhUdkWqcqrLcuE80pjO5W/jfmX04lYHHf+l1XRlYZ3JrMBwMeu7jHKRTagEdAzchWiBUqrimnJ+RxJz5DKmUdcL5CyuKlS4wu28OFylxeHjo3vKuQ+EkTGvI4M5Tp3wQl4xniHTrl5rNNQWQv0rjHT/hRBD9VFxpu1eooQU8W3Hy0AKiG6vhu5YeQ9yOHwfLI8ngnYk4T8caHY0B2Eyq4kUuCSFdvhzl+LivS9Xu3JnOVARU5wHWL6CCGTHhdE3Jdzf7CaD2cjgb+LG8zv1WIi4269sgNzwvCiLxFtFG6u6epVaY0XbgnyINKrfE/ESusHwmF+BeDZaiaz0YJ7wWP6jhPIdaQE2+RUBg0INMkk1EhpoXWD29DVeKSw1mTWKO2QndAPDinQFJ0cjQmOJS2J6z4SiSLQ4d0OazVicbkyabb+gBfhwG2ODhAuliBOdjAzrVZ6AZ8cN+j24EJ3pMQvCRaH8DAk1DmfV0GqvP4JpP/m5J0eVqdnHckN8Za04Ih3ZTBDulzTPNx8C4k56aB/aqNTMU/Yqw95N47oTyFNoHhJb3Rokskrwqu4R2t+DcX81HZ3ZQtBVVFYPy+sFk9vk1lOI1C8w09G5Y/Q4Uu9/oHNi3ac3e9UCfDAzZx+dBki+6it/Pr/JBxiu5Txg/rvMJiN6GDhWcYR29QltCL/r5iQyRbUVxYu8Rnj5kX2uZ9ex8SCGFHeAh9t1paR/51w4PdWsNrHXbDE5wtHr/X/Qfs2pR65qBBP+thrmtsEviqSZVZfGKIA+1WY6Djs7aBgHY3/9YBFoDUR5QbxqoL7LYTnOmNJzZw0vG32gViUzWjbXu2Y674wGUbHLPx8NtulvaU5eHIC3TcQr+JD9olFHOJZfx53GOuEJlr/eYwhfBsxWDdkPASdkjMJgnmDuPrIObXPZipacGK8jQupOzpr/56azeXPagJv1SkwmpVvXLKPiyVBDNsgaD2ZXH8F2vYVj0MXbcd3kjBQuEfbF0btF3ctgN+5vVBBzLoQPsGrDwgAlj8qX+IJRroGJndv6hx3JGjItRhPXfNib1w1ILoIu6HovqtcHG+A+Is3YNbbwloHI6iZMfZCmbSs6Xb3pV7BNhU3uqTzC87/cBTcnQ8nyBb//zYGszZjlSKl5odCe70d4OVSvSZzbluhWPDd4kqorWU/+FSwr+QD1BSuvMojZlVdZHRl1zAURLAnDKcCkxYo2VieBuCkimCdmS9eMx/vwVQNyO2nlOSuw2halLRyKMBDmJWSpsxvUaXYoMWiN5ze898Ykk4UPn2OF0DQTUtvHE0nxZTPDLbsldWQVqHgM4J4f7aKqCHLmORcioL5jlp8gVZ0eVlEU6ehBlicBNKIsgyCACmq1VJxdoy8DSkHlnmN8OaT60obheOmcAXcYBj+1uhK0Xuf5wc8PAB6VHaHI4Nif8rWRGWYwlFLoemhy0nzDIHuATw0AskbGL25A5TEaDa/mSirHa35UV32IHG2NFl+IPLQpw/QN3s84JCX5yYXixxCkrTf5xpA3Kl5kmECtSew/0kxbK6DdoV7Gx3pZe8K04T2yd1g+IilcKsL2HAf48HYgj/i70u0d/GPCKSq8p0j0iKvY73Kiyukw5cXZNcZaau6HnofxNHjc3farpCgUi/p6lPO0QGhfZVljB41XXicSSZE7yLQsO53KD5z4JYdg3xHQHh1FtCL4mK4bYivD3hLLFF/CgsisVfvfy8aAbCjyZEFhjKGn4K3GWHYf2FsQPwu0SJQdfgu3zTTP5J2gtptLOGRmtr+mtz7+1uRPWNZXzJ8IZTV38zcCCVbRfJA1DIv9BWAiifS7kCh0ZE7R2oPfbjXYHxlwW0WFQRh9X9GwYIPGE9jhszfouvt31moWkFSYyKDstNV0V1nuPbY1DhgVXcZ787BV08uf6Z6K2ekn3ubxFNSNYl64+aN8NTmxHUlyHQqFR55ewQM0MFGSsm9m2OVe6bbMXBHMkQy/+ltZqu7mij45EBWjokXZWf/TKR+oUYAYcvUi+ldLbllMKrGq9fzruBNyOHnhqEV1m75N1gEveemGr8hhwrK9LzjJJmlei2GRnvdiZiBqX7gl1ot5ID9SlE25asp8STAhfCUETslgB88B3OCcEJ9k5TAYcwsFZ0rRQcJN8jSNJjOdYuhs3zkj34VuKFVdFPVJmA+liChlJsuIjBPEGY3zpyNuxh0jGjL5yF/f63NB+BWPUGAtS7itr3X5vsEsiVznru0PqiNOuABCilvRuqtEsSyM1UKGU3BklttutvTT112HqUPNWAYf5dYAZVsJDFwI6hFznd0n7mssBtyIlT+Qa6Bfl7Pt9wmWMKYgwOlAMqGKkn237ISFsWblnd8no/5HRgNEhYGDv9mok6Ysp9d/oZhG1zDlvMe7Kf7gLRcruM3fT4y519oG7M7PMCvOTgm0ugdL+8Fe0tkNdC57GwKNRWhJoPQV9narKf8MTwjgyZYgczXowP/oe7E4z2xnNZWoef5v33/vIcyKZQPq4XV2RFbRguV6PbnQ4Ad79FzLcAByOkDgB22XDXzXqnhAy4oSDX8UPafK1caQjt4/rXg0+UZKCFt5jbfBbMnT/eUkkwyQyq360yzlwa3A1PB+ItQO/YDam2v7Ipo9vg2Igjs2z0vLi0tGHABmY0nYH7paHgiCC6dWds1bXMK3XTQb9mn04v1kqHK2CYXL5VQWGbg8NkLP/voICH94tRB6z/HnEItIrlHV7fVIt2/ZTPonCBQKBKtKHDvxguOBk2rAcL4GP0QzNbqQPo7b4ndji1OjO1kMvonvUtilWPjh5+ETZ9Xs4YXKj180owMXrdfkIkadjJDZa9tx0HCAa01fH8VogTeJCe3+IPWOcKS55LkErACz9+dv3Ny4Aokq376pSlDNNoD4AM3ejRixe7gEB4isl4099KN2FskcxImDdM29tfGtm3a4mFUiO22TzVf7FgYL8YlIxuMaZDAYByGF9JWbvYvbyftZFk99eotoiKWiP09MoXO64wythMNZE3lRaXbPyKI4OIhsvQGm2VE+rLX7xrTv5HVUZSZ3Bn5GOXPo7uR3rEx/rhSh+m+YTJtnpX+KPd/sczOtDedOhWN4S+AXhRXtv6l2qrWH6zirC2SmNtooNzTjbCdU0hWrd6DIuMWQ5YS17Ibj1+VfUntMUXs1S3WSXIDGRmLYbJUWev63xkEd1NqsQ7kq2S9wu68pG41xHF4iA/hZjnZaIfOMS5cZTqL+Q3koedZu/ACmBLnuGQwHgImYfiTykocEBqbPbQvWIVJCp3tpEB2gQ41jiHeyvnnL+Y/m8EIAQ+X1HufzPij5MHV8PfG/PYdy4He+jqMYzSydQj1XGLUB54cMIfGrKY5Go4uXjeVi014vHJDq4BPMQl3XfbMkCEMbgBxXWLgPWHKJmA6VLoLgaPaEXYABTtFLFJI9cIo2+oq7OWMN8JYmcZzinDUYeAy4iO+pKQJWVb8THvqlom/o+XGGp50HFBsPPhucZIB00R7caZByfl7RnRlO00VSK+42c7C0o7838jpXkxYWUPmQCjIhE2DGDvlZLQn7hS+F/K11dwRWU/O9TNCvXNhtl0VqJ9WKmxAXwjQKo+XQYDeS3AcYSrej11Wk3TtMXjtT+N3qP21xZhX9NZj/ZK3zRwOkMlkuhvWP8c+qxIFg5zAF/QoaW2OkgeqTpFXmaoCG0tCW7IE6yPbZ67UgpAGWAro9U/ALq5VPlx4VJa9XPw5ujAQwOcLmX0LnjSTxCOi10pDWlAWUOFi4w3hok7oN9Mk1Imi5zqEtfFo+yQTNzljhHjK5iQdJhLfGfB1x5Izj7JHZHlZ3F+rxaUhzfV9tqbpFJP4zqNMKCdYrklkrUHUOt4+QN/wmXyOujPE8BuFAZYuve2YOOx73z+jO59vrPGTZXeez9RrpJq+bkuTZ7XmIef1BEcv/874nrEVp4cO746vmozYHRE2Kg1fuc4wk2gH542B8yBnkgCi/i0D51jOYAdTdii1rvT96JkarDJ2OoU+DNzpSpXlv+z86SkBk1ys6bWHGhg/cRHGG8ruRfoV1ZbTbjF69Y7cShBgT+Yy7x1+U270djQjA3UaiNe7WiMyZxfZS8CyP523yWOVfXr0lgiZ9JTz2OaQDSGab6BCehulVahu8rm8q27EAv/U1+xbfcbNTWa1UNDpe9KN+a0ePspox6/If85B+FG/6MT8X2trT0DWhMTOvvpIveg9KV4PFYBfK6317PWSnq8TQcJk1Ld+GL7sSoU20EALk5l+ZrQ6mgSfb1OZr+lqAQFgz3ATkg+YWohPAu26L2ifiUd2qpswEQCi4DPqZtvaetzvBo51qMq98NDfOnTb2KTeD4h+vVvOsPhT2/Ale6zHegWfvbAauCcJxyPq8tMhJmB/DBJoSJqPypQu97JY4uio5VkEaKwTE81zxsjtO+GjY66HO7jqmIHrmZWQvvxUK0hbT/GNfZsGVMjXrIS/+VdSskYVlLjWZPmTKFOOPg6P2pW+5TPiCXGqh1oUFDh20GD4INq3mQG1nUe+aIYqnQy9gKLC00egFnk3HOFoI9CGreetB/gTIH3+DnDaWshHT/+yGxn1Lh9qLB7VJ8NYKA3+znMzm5LqLo4D0xmujvBeXlfkpMyjPk9FY0fBjdix/cMewU4FHR9TR8AOfYCyPxKXNNzDVxubSXPwpo2+iiAK/ZP4mRhD6IUDjUT/M5bb9A20zNuRfjiR0DVoSEn/2lRdomlKCyou+rWbnmUewygHPeQE6HhJU7heIUYyzJELd22U0L1QmZuX/ebBsxCh+zfDh0eh+5ZbC/Qt4pTzmquU/rMPQLQhCHRgtgvkVLMtnX0oim932x40KGHMR21r51e3MOjuKVhu7bto/8T7CTs5fj774Y9nF8ByLxy4+KweRqEz8220e2ERv+HoYVfjPDt+8eVT5fWC1rmVtAejYCOJXqzGQg9ZJNUD3Z+RWzllMiM7RPrhA7ZSggaIUXxoCrTlD5sa59WvPBRS1DGeq6g6VbjLNfCIgUkfpmnzwDgEHagzaOrk2veLVfLmFLsJSzMMGh4O0mkpVpBCsW63Umtq2Ujil2YIsceeIAQX1OYF0JFticasn4Oz9OH25eRd9Au94yipjYYQqff9oYNKY50xKnYfphN8KUR05NTyr4g021RfLnpCHFbJV6CPxek76FxgLba2q+zalbo6ZNL60AaHZAcSN42iexC/LxNpmVZ2u3CIeX0PF53idxKeVvn6bd6K9OJsDlzMA06kjvG0LOJwsKBaW8TqG83Xc1Bv7NIJ8izpuEbcLmBXaR8EZq6hUOuGeF/C7hqRo9oK9v3TJ2WVczaAxo4hdkz8BGyDIThx4RaHSfIG91YSd1fyTr2QEq0iegk+w5P9nDQqxQsX9C1+KBeck5YvzrX/cliAo8uVPCiVjqIcX0Zc2q8hWHPamO3utu2+QxEsfp6rBvjCWsLroo8t4YPDZCeKS2RS+g5cZPha4QZCfKl6VgoKF6x9wAfBzbimGh7DFq8WJH5XpFIqv7OKsTz1brd1TsJfbBNbM7Y/QPGX8ZnqfkvOZWSkCig4oJbObMi76ZJeTNUqiiVXsChCwvZECPeyWWDzEGRb12gAKtZ2Glnd15wgLtabwptTXHhuXIjBFSCihneN0K3Ml6BJK2nfliBtxOzTmF9j8k4MTFDcZ+yK5+NlG98ZHAGU5A4UFLvvLHFPBUg7wLT4LyGz3d2SwdsV+zftPjXZw9OPFZW205o5Cs3V8TalamjCm+pf1sVQgrBKtwU+ncKNie8/9VnvwNJDIPSw7Vbj2cLlZuajBx8TAqeTp6Zc/yOmJzFi9TYFbtRqY/dICRj8nJhhNxooyX+GeY7D+Y4gVYUQkB42lMbvegj74BX4ercL5VKHQTsSvO1m3YVOhenhfxFpzyDEAomXrfF9VVIa/DHYBc1TVu/NwhasRSshCwWOQIOPS4xQF7nJQ4E2lsNUMcT05K0bej9sbVfUDNyA3iiZBtYHpaAOoi/GZNWZnAGD2vxdlc6whQJfxc6kSc0XhuFr7nKZ/nZlBOJDF5kdjdgySIYH3lL1rumIkgQev1ky2FCokjXbg27MsMAXYadVMhdywLZIMwRMILodWbdOEuMLehZo95eY7Zeq2ceVQ1wdXcynZPSXvYiWNmEf/VlGLWTMLIc1FUdBRlIXJn2MvJCZN+F0G18n++g+NEmB45QiZ9W3+LR4wWsFKNKsmlSuDKE9srr2jLh0zu4ZP336ysKojhUltfVh9IKYmXqjQ6UpHHu9YLBGS96qELlWgyW0qcvKrS25aI+7Kn1rlUUFVAuMjJ8E5nhitKEailNhuiQrDTtxI+BSmZThjLypYF/WGII+E70Eq4s/SbBtc01/jvfctVTc6yWR4YrZyeFJ3wf8ZN4+CY4+0nBHm5p5xO2i7jDPFmFWY+jsF4mPQFD5gGQVqvJFCo4rf/Bx0cZSTezqIp7f941oHYPtRMqAZdqRlBa8wNSIWBF5wS34xE37suKiCmnPuo0QqXrp2xO65V0A54fuTkSlf6LMUwd5mA+IRW36zt1h3N4aPKCWG/iL0nl8oSxN1FtCuob1wDHWwN22MldN4CbCWgmyhJDh77L7sqmx7Wn0zuaLtvw0Hao266wKd/qE1VR0pniR0sxfICOWu2SxHefaJ/geK0U5Gf5/e1Zms9BBZKaIZK1+s0jNx3NraQGoDjZU4k8b8Pr/XrHGnsMZ3xr6qmVEp8Ebb+/prj0360TTURI5JD/4gGjmQ53n255R8KdP0C2lNAwOvVHTn7UCySF34QUGmYEdyfLPrkSZxcYliUCPgIOeLQW4x2434MbZEJzRPzEU0zUvMAy5vN3a0e/NfaCRJrfq/4948g1zAS4CB96LjgPPeFjc5BBVCck2OPNKKKEUiPdb9yXHsLAL1zExnJFmk1+S+lu+su50KzAI/1uPbF/KPyqpmltrc60GuEi97JZuAAehoWog5To3CF+z0GD1xZL8C7/hxc9qCstnyFUynhUDRxJ52hsiCjwYR870go5kulCBSIIe8sr+YxOraSva6Sz67r0NgeebI3gXo7ofh6vpZosg5gotuNjW5CLhaLD7F8/qhMI112JKipxUurqblaY3qWh7IS0X2jyYNbFw8/4FA9jlMMpVdGe1KhHDdsjC8wo0KcgTWQRw/L+1AgoEGqK/D3rGhDAZGxBajrgvduVC8rHpXN/0W5zGYwr2nHwV4GR8qTGBfXeFEA5TfRNAe9QlmxNXL16Kf00/vdcPBhKztxSZ76pxWw81zSBvbkN+Bt2A8naka7R/f1rwQKubBuuPm588RSkKdG+8SopSsvSDVPdCVGJvaPAgHao83/31ngQFdr0kSZIFVgS1jcLoiCO6IUpJOD6u5gPw3x2WRS2iDfZ8FfY+WhSZOV02SrpX1SSwP2wLf8GgVyk5hbxWoRAI7HaMtZt71e4kkjSIzPLm/XFNH+GjP08DkuhWiRl+mUTaS5bYsLiTvo2VcmXBUk7UwCjFsad2bcyzSeavjgD3tG2xlK6B0Diu3WUM3Ne5D/rsJVIMS8TG103kowXlH8dORpJr4ixz2OzeMYJ/AmXjIuooZkVSGLO+ZM9hfh65hMslnbvFKxCulm1ZaUbMWT49emEWmA61K/57AqeeNEFUJqaylHcq4i0hF1kK/YwFOXM68SS5QArjvrYZx+yt5scZPDvj17BgHgHEMyh3uaN/0mzixNm7P+vjveKovwXqLfhBuIYiVzTE3R5wel2BcvegZJk8nbtd82G0oHiCBPYpanJMErR1xEv67dgBJNJ+/hXI5FN2GtZ7LfefNg/x9Um34m6CcMz7madNs33ULQr1SNeu5ZIO5sgdEeGWDb/0IeHq0JBNzIUBkC1Sr43gQDCX6tqQaYXjRPOoBFfN3qFBNtJdP+jsxZyqrvYGfhAMK27OWILwK6UjOaTtkfxVBpE3te++BxHoU4fmdkKRsKnbFjV3FkqrzlUA1GAiFUi1FmtNZ6c6aaYKvW2FflMomPsSrEtdBuelOta5TmDq+1R7NWmgKH3Ia4UkeDJwwqnrUEVKv5+OtQDPA932KnRFSu/uSmBlMQTAw/tgKA0cXbQ2S8M/35FCEgU9yfKJJGhNGdA4WPDnakyzQjssDcbdCKGTF8zLi5P17x3WVd1fim78uOKU2xMwWG1bfVL3yB/KHmTnfyOodc/8+kTyYf2qaIxyBtJR4KpiP34RXs6nQU41Wx44gJ36p1Z8Vnew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33680" y="1219200"/>
            <a:ext cx="10190480" cy="54965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462" y="5872480"/>
            <a:ext cx="736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*SGR construction contracts do not include expansion projects (e.g. GLX), or non-construction procurement (e.g. vehicles, technology)</a:t>
            </a:r>
          </a:p>
        </p:txBody>
      </p:sp>
    </p:spTree>
    <p:extLst>
      <p:ext uri="{BB962C8B-B14F-4D97-AF65-F5344CB8AC3E}">
        <p14:creationId xmlns:p14="http://schemas.microsoft.com/office/powerpoint/2010/main" val="399305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UK+9qAALZjNtaA4uFibne5KmlTCeAYz27/atBc+AM1L0NoGmMH9o/2iKArRJTMrMT6uA2zt/BiMnq5a6bfKR01GUeeV1hIMICKb1cRMvRvDKeq57lubzCBVOOhzHkkEAO57/DbfS94iSCM2IvIVhqAEV9TBy1fGREy+2dqsjB1v4jihxvr/7IbOeCg+kn7GKArYCq0/8JXBubFQhWzCLytGIEnXX04yCQk4RSftwAt3EOPdCZpEcNcmL1+QyzPWe8Ub1bYj2MurVtmflaOY+K9hDa02npTExaerfRt1QaWGm7/4yLXworQzOM4/Sxtn/pjnls3tWs9/j2UCJyRAopPAjcbah7FEaFRJxKTxPGmzqgBlLzUdBfexe0UM5fYMaNlGXCwF1jiKibmIhiqzQu0P9ijpauWa/vEZDw6Myp9hV8Lqa7mYljdwj+g4ojT6hyrsKfr/jp3Q3oA5oN2xp59XtcvGsFNB+6ihWgiUc+ZGB8mLb87ko9jQvYADLD/Yi2aDo7bMbflqcHjCG/+U2qfJb/v5D88FlcBSuZHy0URutRZ415/5SrlWiVk5vgj9oQxYliKqTNKd4/YcdeiEVetPuoviqdvJN2KzaNyniKjscnR74kLur1KdcjDXbnDYANrLlRv43FQDuRUZmL6uP11NDy53BrQzxphDJrlTXU7CNv03zsjXNFGj6DZEeOVog2q06nghW27ZKFUzIOs+5ggRmJYhcmwEGjPq+oor8pOLSvI4Hnw/jNNHCewuvTyxAZ2ArCb4FV5RJFNmMeTrgXX1+RFyDWXHxw4k9hDp381jwe7nAOLfrb7UJdB4G6aQn+L6OxVn5AmNd0DkMA8uyANBImm6e9t+WUbsX89KHJi+8k0oBsdsH3vBBSpg6RnHNDhntXpUrV65ezRv9mYA7EKHFxP6YcJz3Lj7h/iCfYUckDFbKExZ8KGehbF4tSRYRU0cMvtQq6/ldaGTpK8acGDkOdhwc5OnJQ1Xke0oaDbMFOHKQ7dup6Chtab1Vcbo9VgOrZtokosHgNcq4WJWG9PavOZMauSiAP1GDM1RQKsekfuRG8601gy9stQW1hZWR9O91Jjm4cAu2Hk9j5wa4SQWIPn/yeZ6DocG2xD75uofc7j7Bjk39F+Tt0ncjSpn0kTflWB6rD+L4sxEjvMnB30mF7scQhCrOxf3Jbhvj00PDaou3pQ6lXmMkaIQu06nkGAb72NBQ7YcWJUAem4cs46/GZiUo6MER2W75XbaqQEw8jvBQ77eXrJA3bWdZ3k7EyFE9MwH5Z7Yh6vu5osSIE3rSQrwFAOA4la3MXpgkpR0ThrHIpL8T/IQPdF+735MAqVewYtXCIgeY/2h2yVtam69Ithu/sV+wvQdymDSCX1JVyP4Ce1eWYcf8E5Rpfrz5P7ACyBGk2SpIZrEmLgcPY4ZW/upqEPnUX/uV+DIIvyuTEP1ok+pH7JoJSawgNjqyiBkTwBaq1lX6VO4LWdQQeYiJFp0Ch7GygkCkt6QPt72/dvDZnAVViBEkMKCgoiqNCrQUZ0bNZjpb/XHMCwhucQhuVafFjcB5AEqGKNjZJhkNJ0/0MJEc8OPMKKI3Z2HzOenKwXeVPdFl1KJnBQdaU3bSbQtadvd/E7F6xQjIJ9niZif1IYwiCIzer5NWxYru7xuemjivqJEGFNXPJtyDHBJDF2lshEzQLl/2DZS/LyCZzDMpiSeT0pVF16m3pcjjI036NUSXCozKqfkBQ2U5Iyfk4m1XqwGi3QzAMVI+PcSiUoZoAah6KnCuSYDzxgP1SxKJ4I3mZ0LpMzIADVBxltr8/iiH0L6gzUPocKUhgpz4WHPE0x85wIUaYXgYZJlhwUOcgpWB28lAYmMPaDNNlDnZCjeRA9EvhJkbNRMiGAihAKlbBv/zyjG/00jNKeImPl+Q+TzJbHn6rXXjX48DW2MqTGl8X3m3mb5fpCT317DYXamNALQeVsIgZ8n4DlSrpODE6BRiSaNiHtGuy3qSVpYZNJJYpeN2Nm09jXAq7K88+WkRk5glYqeKhKX/MV5iAO3/vzevBBdOtuNAZzUXGMNPUPhe9+vMceJsKmb++7UIaXqFi7VYD/JSd9c650rh8vrmJDIB81XOq5ByqLhFAoqSJAAX2A0nZlgCWaQZ9eCu++8pS+2a+YRLPpSZADSOVMdNP7OEquheKZ3CXS1pNSPDObe15UKl+pxsKcxNwG28lVNRlMsPV6NU9tRsOsjX2CwNULnoq7OGonn8wuuVki/hUCuIIhmFOzQT3jh+quZw6NW3G7FnnNMkvBtj0NpQsRW9Iu7OXGCS59ctgCWz/o8q0Get7B7wIj2doqviL6D/YtOBzlFTDrzZxFI86O1dfkoYOKKAmeYZhkHDBSftEfDehO666VyJ0SAfJGOiXWcKzyD0rrkyuG57Ky6O4lPDlXwvl2oBTa8uRSIWrDiDCVrmTgEtBe4r2Z6iTZlBHgShNha9FYReHAxqy/4ue/zLiDRqZak/ZxoLEx1DGsZaRErf3Icj8SbMm3mXDzDAWp/Qvquox+H6MitUUkfY2hsu/xo/pLmL6PgPpIPstqDkU+Icpq7aJL/eNFNJUN3FLtLbf642/6W5ADf5tiq66ZxyWeOPhbDGrz+4R8yKoU6gH91GXXHx00lF9OQstnKpAmgD4TMkauG391whlYDwEui44iYRrhg0nOwgHbgVX7AB5XwcMRjFqgoGBEGKJ40E0djOaAoW4Unx7efLwSzkVfIZ4/qfvwAP6+6o41MYwgO51kpJ5FMT46d15i2CreojubXTWztDuNMApWvJt8Nhl6mD3++l7ykLn4FucVyBvtRCIf/cLd0n0pHmdNTO60E3h0sqYFohR548wpX1Y6zsLvUVuV6WEpcGbr7xSmbOTSsox4W5msv4OnbycKxaGUyrhoT3QPn8ODhG/wEr72l9DJP9sfU7585BgtCQx7U5FVEmHd6ZThtj4fSkbW1CWmhgtLt8Z7HrMR4OzuUstCHK17OoxQJb5VczaSdz4fVAaU9JYlBT8RaFAC6c+ZMjMBpO8gCb+myoIvHPKbnMJoEGH2o5Yh4n56qJ7q9l5uTvBq7phuPNfzv30wzdb+qEjKP9nrXfVkjQtFqLr0d1M1OKnaXOKgPmayKtvwFy3WYxJ44OgFltwuocN1u/DnSpMSFlpsgJ90lYKx1kkI+Ev/Tnj+MS/C/CWX9vx48hg4CkWJCT4UaCnl1OXdzzo3FnloxDeU8L38diyvJWo0M3ufX9og1KaUpzn61A8TkAiyavghgA6HtCdxi+kXxkmtRPVEEzC69hFMgf/7HkxvRUqoavghB62GizrC5T3NnMwPCm/TrzXNLm3bUR2QQj+q6K6VHn9x/JtYzIgffpmaYvPKKNbcCx8K2EQsn83ILJ7IIQ+GttECKu8NsFKGbsQoatWS0FU6BGE7CfSe2rk+M/xy2ZCgDIBykS5+ROIAEliavHWmB8L1BbitIVFmbRtwKdcD52k/BTCCN7/GR5jGd4Jhi+1JBB0yoeulMsvN34v6jvP7OhUMUDHvuLwngzeeqrnXf/Rz8r5sW/JAJ2X4eCTt4SMRu3H0wG52mVmwiXSGt6BuspATXv5RTOpwJaiU4SRDSlVSKgR7s6hfLagoExnbNjv5VlTvY30mX5bwPvRXRYldjCOUzKHT/MDAaz7O6ISkp5P1SS4IctqwDVzYucVnfLmtws09L9B+K/bwhF2jc3AKPemA5Cx+e1Ak6EhZ2oFe3Cd84NTWMrINBmstRMG9azi0FYFv1mZgANHq8tqAZnjwPBjJou3Fl18CkyIFS+VXenJcr35FJTtO7fnAtRoWHQBvpWUxQaQ8Dizc+cspUAshez1n5RO2iEzbIbF8Xu+8dqrp2vdJxgLBfO33fZ5n7ttV30sk3gOqRE7qEUGO5EmKVvWpsDfqEnp3CqoYdD+pNrhDQpDWpdAgzOIbV16tEROpCuyRKBNp0rtTTpDtfA2dKudLipBIQt+vITUGGyJYARHBCpOimn0dxCUWFXRGF0P8fd1aWeAZReQlplm913Y8iV0IouCc7+vi3sWdrFCEukkzh21b2XusyBNAkvph1ACfm1pC02BOkf04jNt2Fd9cUWl7I+zzTlr41D+ZGiK+7S+IV+8vAFZI74Iqk9M1iHBCmGWx5Yv2mpY2+oHufmM8iZPd+Nv1SrzV5AMxDMBidYJqs7+nWEQ8oG9S/q40bvuxWPQD7r/B+9AUO4/oU5lrQePSeAtCMvQA1vg/X4dPx13R4U5qbc6j+SjYGaU8ugN7vbRYHJ/9OkJ0z7jVq5EOq5xfR96+Q7VjagxgKpaOBC0jo+ys0q43Kz+EF9AR8Cs/Ji2vxLL9wXmxzzHOjzbVfU2STFfx7gcXg0cMA/IxVzHZgNIZGbzjIgjuF6wggB3iCFOhFjVnF9kHxZ1e8YJccsbxiY79rqkWR4p3dYn+JbFwluXO6pbROwFOSwggmjoJH3CzMQOIlp5HlR8IKJTVBvUu1pKnk5ocC6h0fzEyWW6dZO05ViNOfwf/aOQErD1Vfd1rkOwDt477tEtL+2S84HghaEAAm126LjzHVu0LDtFE51YEb6gBp0v5h831EcE0Q4HRT3RnXPBvXln5MU6NFDMGQ1Yo6RqrXZwsXmxR6SIu8fMVFN7XlzMptsj/osGFnTPdSstyfzFj3JDQe067ZyQE3WnP3H4DSpdK34Ut+S07GxPcfrxsyP8Tx5sgNuz18MEOkD97k73drAB9Uysxl1innBQObMrAA0rS55OgUesgvc94LM75LEK5v+yoSzD996xJz5ICJd9tAXeVoiQPCaYsPTWeaWPfg2xGoppnWsdsT3YpaXC+NEZSScQObj1Df8XcRnLA/h+rIFZKxdwUlFDqhPGw7p3SXyKOV7jBcRDTegtc5VP+2oxNUm8VXMud1SOEUhztmRFpknee27lEZG0GY+OR2NmS53EA3aHIYbujLoh2/4XcE6oyhUkAJ5i6XRvlzpo/IsNyHeaBXTqFueoSAwmQQdpiaaXnhiY7jmExJGWp61VuIpQ97moK0c8wv8v+96JXKiBYXFkdkxJSa057YyxhW/jSkANBWe4knNy9t46BZfvstMKPJsOrXB6b3sT5na4ng6Veoe/NnENKwrVvOJNfG3UQG5CgKiWjwO6iUerDCJnbz1kFigCtBzaO+IC4VAUTD3fofeIZfuEGQix1A9yReWwqY/AjKFHUqvG1ITkMuTYnA+BHL9R2lUS5atEOrVF3nM+3jh1U6MzwGNPVhRiTui4ofP7tw3BGSoCavhQRuJYpQwH5Sd9/S40s/6CzUOYTNg0QcB3incKPgqXy9zkb8PCYkI7bqYSC/zc7stGeESIgl6+mggXo8FdQR7/W4p3qBKjATqNnI+7FpN/h/NIc4zfQnuM9ksdd65QCobj0/kDobPkG/C0rEPDmnKj0YowXNK4/2aseoepe0iY2BWkdt1jNpCJDfBvdlhGiLqY3Itbflw3r+/vXpqzhpo/numxWj9FkoQdShu0or+DCvXCf7JyAoYmPTlV0YkcEHjUNvizz9ZBuHdtEpdD7GMv9ouZASMb021/puDANVpcR9u3V7dBO2czlobVej0RJu/MtyfsqEO2Y9ZSm2bhyvDN86mvT6S22BtHl/l1uSirMfishx9Gj2KLSqJeqAfnXepSiu3I/z9Vgm1PetJW2x/ekitLp7aoZNi/+2EDyqxEks9ilNDJtQkDBqp8jnStTtXCsdmfz9WDKRl9TYKePXO97pJlInryzfE58aOIEpgK8A266xBP/tAi8Kt/9v9o4JQYUPVFGDQYDmdIz6xkw7zoGl4NOhWMWtIX6Fieu07CJn0i6DCt2l9dDD80tQtdIpANTS7C5VjTe4XAZZJDRcQ1u7l+ZCQg6J1xCXsdgylWPVysV96eIK92YjYVDdC93AKF1brar3L4RQxrPwkSNWYcFQwat6nm/E00/gqROslB6EnT/pdSvQjNNRl9jmhmmCZaNNqmrm4KcVhtyT6/jiGO3QfDWnxxcG53QBV7+eisbEry5mvO8xJo8sJT3mtumDm9D4PD1UpnOXKaAVUJ7IeAVjWce79xO11mKuuc0T3qy63UlcWkSaYLn/xcM6yjuPqfZLozhuoucNaX3lPPAlUujPZz49OzLi/FfVIiEXxpqGUVXBFqlcUAYf/Xq8DEU0NmcmgFiECVARZMyNAv5n7Il6p5o6VMSZmXCCPVp0lP+WZLpAEVm0rIx7duoEdgCUSpMH0L0V3w2BWGjC0dZ9LQEPOtFSLhdsRXD0v5mKpAD665amsK2rqvGU0NNLiRZGEqahDRhu48EjpmTXiKrG+Tp/TEIDu75NH6dvGk+ElcUSAWmEynKvbWnvFft2piVJem8vCuR3IEzfVdFEUCUEqiedm2su0BvlnCMrA95BBv9rU6rJMNnCJmn/YDJDRonv4UnRK5REJ9HSE7OuA9Xry/MPKrx8S17Pm0KjXgHlR54kokSQKvvDy4nTujp9LJs6LWOaN3dDYTAH5iRGAYMngJGj7OcBB6/xLN3Cuo/JP16wVz4Lfl7IKrhgTJuWvT/Y73q01XUyQN5ANF6jdAjQqzb2E2N3047Bnyx1JQFdDJVjsD8VVB1vR8tYb24NprRx7+ceRLP6ZKp4PUbWpvmLqO1nz/LVzQ27gbBUr9ISXcKRUPHOJTLvEEFM5kOdRXx4Dbjcn49CZii4uWUhMsFDoszHsqrgOyBK1zK3v9LST+JGtviiN6PhrgxxpzvvEdP8qs/eA3B4ny7xXygxrjP8DmuekhwtsKXfQi38eCWp3KdgHWzbnYRj9qxecf+uxLoI+HyxaAWMwKl2Z3J21nKRtnhCNnTnbPgqU1BAY5lFYXxiviY9zFW4ffsnBSDf4WowZto6wYf3TziYD9AMgvtY9KbTzWACUIhCulKzvCbr+I8Th7lK93jROGkDn2qWL7XvWfqe9zgNCaJOfTQkYRXpPl9Bj6QvEBs8Umx0KeP/miUQsdhb3s8iI4UMoMpGyGgZC9u9HXxB9lkZdr62YilnQZ/W98anGUxHg55qvZNWIY7X4CNnoZzSKHhdin/xfLu5ATg230dFyDVQA/HsTZ25GJQ8lQjPL8DiMCAhCuTTBv4SHq4Ahbqp70VCMwZ88qXul4QTTb8Dj193BVdDVsHHKInLM9vBfd0b9JlMD8xNqsEB2p78OImWNBmUU9t87vUz8D7XJgZFx/8+GDB6m/DwYYPKNNYJ/DZT9CnjobluINxpGRE5vJMkO0VhiNE4rAlAKq9ANOGpVh9OLlD2L4ekzY6Gpb00ytwWk/gbfBBL4Xw8OPkxLk0O1y1K0lwdwtogGWqDuCaPeOGrz15vQn6KQr7J5hWahb/e+JT7kXQUkFEvn3gKMiFZlDV/aq1O7ImMNDaE33a6Om55QI4VC4WUbj+R/RQ2/xZszwm/6lnF0t26NaenOit9WSngop0TqEsoBRHN6j1EkWgvqdPHykQmffgss9F8QvlExIcYutN/aDC4F+IQcag0kjZ6/S/qxcYCA+p2yW08XyLu0S/+gHE6+0rpEBF1wZfmGKjefjyQxdzq9ZBOBovCE8PdsSDy0/IcefIjR9UtIMvitEe0x3Eq3ppAcVxDLIbb2DlCXIlrann7jbxUnOfvp0bFocsawi3Fa9gPiF0/wRkP1EfMcPmd4viaOoSMbkRFzoo3W7R96ohSHui2xZWJOdx+eWFihScJtXxvXKClo09WVRXUzlcDGPNePNbIojOyrYZcy3I7jfNOgZAL9v3zqUTvn6HQxjYAApOrcht+dxAoyzw99pqPzcA3n/h+pIaRkenK/VnZ/mYmPCZs5I3XONbv6tmgs513eQHG7vCjyOXo1iub8/3AHGLxIabrsRZPjAts2xowQBZGR9QTXXmjd+SI90x2OEuZxKKBKmwrBeZfitHszR9xL0PgDkS+hCCb85KszQMEpW8qZ/wZhWiwPm2FQsL/UuO2JMMUsVYZV5Xyhbt3YNAeyD7i1adahf7aVnZ0IBp5Vc0b3t05KLWXiZEZwXW5XA+ZlzdxgdmDsjW7vXPHxkKCqvGfZXqSc3InZjIT0YXHb/xrNn5YtJ30e9phf5X9J6yrRmaeVvqfQFH/51yZQDW3ITrv5ZKfN1xtrKmqf9SxQXGzmqWcnEONsHRdSK/YE4IKYdHrDoBJy07nwwR1TKKMopwGnsCUq/36irB+dgCicPi2AtlGAcAuhZkQcNDUr2yRr0HEkEMcjC4+LWB8/LKUiSH+AC+cAEPpwzjhdd6kUa4D2wNSq2SfuPbfefeP2HA4hkK0EB3ESigWhkWYx7VeJRqmDzbQHrlgeGszOW6/fncVTMyLT8B0x4Fk125AfST5FnsC4g511OVNswUBVfTG83aZ4Upo6bQcRIDD2iVkBI1AeD1ywTNQyhNe/IhR8BPZ/BEdjAZmsXlUqpam//5JM5orZSuhxAhro3tDem43lIG8Kbth5ux9dDeGOoV7gsK7HU+q87wOT8rmeUGCLcDmiY9TUb7KU1Mi0a9YdUIajVM5Uri5yB5ixl4Y16o+/gK4WpvBHl9uC68vWJ5mSqlrJMXkyS68VG6W5pXq6IAzTW/78/fMFszuOdSSl3rh8ITxsdtvYRZyhDHe6okMLaicHK3RPVn441rWg8xcgrF+hwvzUKgNtrDNp5PoF0o3BOEESennYWe7Cbos47kqj5typMJZYW6DAt8R5ArEf+rUhor2SlvsdM1OWI85f6UHyXFZ0UsC/E/tRsEGXgKLabZqgyLCpRF4nKSNMDFUT/G005FVLYCoGfEm3b2khylPGlGvlGuQ6M7DOUMe7B9u/EXrPasdzQH6GQeqmi7XFBtQqtt4HP1iO+L8fW2V2Ac3QrtTq53eFbeXwO691FCHA0sFtr/jYP1SyEag28LjqUwx1xIuhLuA+KbphV2JPUo8MPDi7r17wVFa5wVD8od15ActyJAuvTC7Samy9HmVuDgjJq/DLhLiMcQJYB3YtyS7Vg9+EgZehaU1Ku/AdAT9y+f/S850pbmX30tTs5K5qz6/+rwX/JMjD6huhy14WRXJIxlstW9MEzUVVS4+QFD4Y0PAhpqhJ2++jSyZNzMWsw6PIgNbSAnXsWra8n9/HZ243UEythtgaBhncK+RCB3r1fNrFPfPmqqUfbL6jllKASD+MM30wJGlZRIBrfAPm1HLRJr3WsnuoqKit5l02MhbLtYuPCoQhikRFJ32aCJjrcEdc8SzRHcSPGWkE30fWlP5EaN3Nz1BfGKSbfrWdgNZqoBVmoBQmxEl9SNLdS5jNli8VYHzxYA03yswwzu45xpYWYxewTWdAyuuoaoLwwrMf826ydIic5NbtVKf0bKAENs9nZm8mBhVV7Cuhq7tbhcvo1UzVrX0Na7iq+C79jje7RcNTmzG2mDOQsh7ODlAfMk8tJ843lo2/j5UdDFH/HVrQnp408T2KXq/RPESBcdT8LPuqERhsNbByFmcH0jDDGAZmwKUKSoviW8ToJVxBC58wuycgYcCQ9mHtzDOl7EvcbI/vu22xsLL6zuSaD/216c48bSIYDGpeAvlEpg07Aj2IGcoAnc5undveey04xd6c2tsgng8K3kXT7v4vDiTWUaosbrGtY1xy3w82obJ7Y7IB6de4Uka0fKF4xO3iLYIrlch3ZkDyjA1ZaH463cUOqY53tTqu+WzXhzZlHUY3MnatA+oQLxvRVzAV5rEFld1C8MOlzTRYCjL2Q+La7HF5jrgvU52ln2haLxbpf7ThDmhGtmkDsVMXyuDc0smPgFRJtgokmUTY6Spm/hyH/6aopN9shufyh7HpocrCSGj52izobmwXUIY1Cek/kfgmaXS+HGOI5uyvvn2nW0Fz9USqs1+Pt0pvQIjlty03oT02k2CXoMOWFNEVKUSY+iecWK6YjVh1blD441OtaQ1nOd23Xn7di0C775Ub0dI9QmFVUD8nNHgIibR4v3n95bHbe+8w6xO6t6myOMmLE+/GXs0L0Q/S72oKNLIxQ6rEQ2buJh9wdyf55+rw39K+hIOzycY7o3jXJlEm+IjdJ9/bAkTGaCVm/auCjnkDohsakEd+vNdOTE3lSnfsQDKZXJ/utDfH4IPWR+pOPvEvrl99aFBPB2UUEglqmrgn3I5acoNEZrGr9/fqpfVW1B1Isk2CQQlRsS8yU0/0fzq2zKb74n/246VSCfUbSdQ7WjoapJdeFiOp5DO0jO/CQxlKN69Q4SRzveRHxWtf8sCmOcpP8C4asO8A0jIlFN5l9t4n4a3xN0x0kxB7gwQxiAU/zypZH/QD1uUHWC/gdCDM6LFHP5ZFJDWZnwxOvFdJNFsIeC1LRcArFPf2NY7uA/n0geXhJXfk2sLU8UeipjI0MZFI5rc8srVsdJocv8bIkj/yJHyXUaPYLLWSFrlP4xxCXOJtS5tKJrNSiCl00jajkSE2jBkTvYj+R2OnugHotoxRxC7r4Toqx7a32WFquzK8fi52HZuP8p3S6ElsXrLnuQUC3fLvJ6p0qgqRwy4VnK5D3UdmUBENpz6ECGcKQ8N+3wY4b2THLf9n+z4L0P0q8gPloQWxiyPEoIODB4Cl2pjpSwHoQR9TCzLfaxKJBRzSm+Ysm/DnCZmokjZJwTyvREE0X0+CoquoUIc9qYHw+0acqEv2Hg+hRxeLNGP6Mr5ShEEWUb8/ni4Mw7Xt1p5u2V+yuQ3ZTZ4adLH36p8sW0yMwSBUNkLbT1n4ZzXLZi9OHVl6LJHK0rBHPDb+T+QvhFhw0OBXZXXfXfLFlege+x748ZtJtF79ZnFr+XA8MQajhrOjzrUAKjjQUUd5BN1CvL2XOYZxwKkqxdIOUBomUnmwxUcLsStuflkNftgwpQQNn/163OWuV7/Gw5TtcZT/ITwiEnXgOwMuIKIwsm2PV0+9dVDI4/Bw3ySrhX1Hxxbv0/58c2/CeS/IDxYH2jjtgU17eAuHTkKtgUZZmrhER/ODAiyvTF891SFsGu7lmOIt5qIT+rN8DiEqnoDQ1WS/THRf2vKkWH5aRSRBKQCcJX2duPAV2L+zzmnTRmj446KF4SWxlrPGQZvJ6mWYC1iH459WTVmzh8sjYqHlb5Z3R0e/gitlEx+FfNK68jpWjBnmCBTOgsFQS3q4R6qPVTYwgzK+7L3c8fNEWE0rP8ke/MICjhSdlIxRVGEzX+kn9ia/yFTXL2sfxG3lgO8WR6tWoLiMEKxlQSIcSEDlfcxwCG3wN4AUiibod+F5b3o0aytQy+B5j8D/veiKiXT2FcKEkndbgOL8II1KUY4G9JxlhgzMh/tNxG3Kga3d1Oq8kLnt+W+UeZlLR3dB/lPy1qKS8ouv1XkNevTvXiEas4yAviVgTHwPyKgchUTyc39UrIzNfIiZpNAUcGVGyHbO8l8/WItCCMw5RiOt734IyTZ44WWqNGWjR3exjhGH76DmMHrKx92nXV/Q5BgeD1PB8DJlFC9pLD6tDGYZwHd8Rn7eR1MeQKyUh/SdHpauPQS6kZ4FpgMsNxWul2bYkaUKfgQrsKpwjPHROltJezYihGVKUvxeUHVyEaPPqqR6zboZs7gLMKCGiqqQZF80CXiZIZVNBGn/E2MLFrrB7alDcTzi40rYthW+NtEoCPEe/nC/yESvN9bjO5nCHeC4pP/KxctaVzSdeXxq+LRjRv5YbC9vsY/Amj8uViX0fMpW5ggFSQOkV8JvSwCT95CqIYHy5sU9zKiKO3HSePuB1CF4z+9O0Kozyw9PI3ZV0R799PJOLMHr6rMiO3KBzNNlFAxkRCvOLiVF8yQIn05uQVbzXIpzW9DzJtevE/gV/3Nbo7DFqi06haOBUXOlmIG7JlNeLcGfjMhS6cdo41P0KEmV6qkArHp8G3qkoYbg1Xrm4basZMTnqRuGr2NmPx31pknSzSOOPIgOM4yc7qrtE7eO9qMecoBr7DKSnmI42MiBCnRJ983dRq0rboN2rJHeSMnPwE5LNRLKWFYl66hto3Ol/wbt7qbSZ6M6VgkxY4EMo1U7QQ4vVfB3To503aJUyrS/bmeRBFU7XoilVXxdlkV35edRycZG2uDSn3j/fE6IMhZ1Fg/2MZw6CciFN4Zj3Nru1FI/QubGg3BucERLfpgYQkIPCPe9aBddLcJizwRNETP7/oQ1FhdF7yQmYORpBAFzRaat88JnFfFfUEMC5HjOYAMLBup3T1Bec68yOYiGDGswU+DZzshHSVqLewva0sfOjTTBh2fZD92utMT4mazif72dRhfQV0MZ98vJULAKnEHStWryCwJal/Wc5WqCWB2BQIC/v/PLFxEMSPoVTBm9YjJ3HMaTZlDVRDQomcLdDqNuoAY0FKz5mO7wUxHXS3OhLURQPTrxaDSMkjC4hRvtGlKpLsSw6oZB+QD72C5IBYR/e7J5d0r4mOgbKpR0LVDlhXVoG0idklh/6yLddz3X6isX+RNL9xq7Fr3TT1DovvRV72Ng7EyO2JPfxq1YJ5PIenze6FDkwZ1edjjAebRv0U/m76ozh+x01nvXqmi9cuq6FQ/ISyLEkNxI45aPR1eDQlRHHQFYqip8i7PH3G7ifT5G1jhdqBcPWTEuYQUcvAHbXCbbvtjgP3v4wkSARLoajt8VEmk2T+zvBgptOLGfwXsSmkHHxlwq6PHq8uZ22D6XF2MzqzTEiTL9kwe38ntZ6f5vQ38DDaEqgSnYFmsAVfVr3ykXhT09DTLM5CItd8gYcTqm8sL283MMYAXrLx1XOJl78kAGUzp9ex0e0zuMat/jWEcTkdsnYYcPiowwisOdcbFJGcG7OeZFeHUYc5wg3ek6hRLTC+btxYq512tsDiWgu8TqKCvPi8z5128CfDKhAfWhTdYiTeMu1ByJmzswGd6xkjZ5qkULtrg2bSEFcWL5gmRoNuBBvFp2v67KY5oU9mq9/oZVz9YUPKxeqW8SB1x6plWppoKwKzr7VyCaZDzBaSQIiKpVf9TBtK1wXI3XaOJjytiMdFYXJpwj1pUZsv4TzgHTOimSZnd65IC/5CsuZ5DciQUNTjaXwDgTXrr1WLBERdkO6Z4N4w2/p09B/jj0BnMwvod/WaGA1296SjXlCU0LygaCiZU7P2QFvlRF8VBaHDqEJhEWVKh3g8Vy8C77iLocN95q/OgI5YR+zoPLFMYZw5+WmR3Kmbek8Bm3thM7JUf0wrjZMOX7SobEvAM86TBxLJx3UmAirpLPeSzOFgJar8QSIH/QLj2YiSufLhULbHR2+wOjKh5WGto/p6Alu0bAaQnMcaWMN71ExbhRWkmCqjSIIYB57eb6qmNLxBp/sAzrF0rRUEgrsorLf5R6jHVgNojZXqLP4OUoRr/bJ33Pc1xZbCodkSv4LHpgL9DcCELO2PyLqC9PqGY/KknWXy+AJfTkxVj4+dyf8KQLpSwemkt74GGOVMUCYFbRSU/Fa3Chw0WPKCETafvz9Exo7SYrp6mgJwP2BupoMWi/xX+ByzccwOC8ziGCzyEasqLpwJYGotsNXm71XjHQr5k6WuhlEtLow1pPHEDbCSx27Vqn5liCOMTIWbErVdv8o4A+IspVMYkjLmQ6N+xom0TSGvt5thrXHNrK727otjLpVIpj5sLA/7g9Y3tejbCw6Ts5+TCcSEzcNZjTu2jlRQ3T4Jn2EZwKgGZq7K8vZxENSXIPTNbwYqAozfYP82SFAcIbDOQ9dMQaqGQYt0pDfWLFTPETZp2XUwMLQwV6BNBTJeduLdzuHZQOHrwlzDn6am4KBmfk1d85PxftEv1frnoHRNYISthdRK6JzG3MDCq+c3iRLKYeqGLi6U3gk5GznJkrK+mkNVTl+9enxzzr7gYB9G8cRlcFoQc0qYpqFL/tia11sHVC08+vNOjYCOC/V8pc9dV3UEB1QciV0Ejmxck4ZKwLyTjj4xEM+UbMl420OGv/kDW6nV4xfCaDGJhE64ZZwqrnBfcX56tHS/dcQDrJqWURYD6mkeXXgppyR/NQAsFu2oD5oPl0Kx9ISVkr0ldmaFErdq3jueubKP6VYyuFiCLK13ac129iv5lz1ZKH3gj7xXHc6jtaZgY4nIss8S3fFizSV+WxYVLn1oWVI5panxrusoIr2OV5vSNaEHI2Lu6txjVn/lvYi944bjgC3npHbg1FrPmJXWg+JFOdC+f+Y6Heg/c9QTsWhhS2LL+789ubDKtwnM4qpBSlAkuSk0JoC7WX6f038nxPGRGFQqX6bDXzdgRNiUqSGltiZEff3e/QpJ/uwW2oGXAMHFx4zHGBJF44IFnQwWtGVQ4sND/GwAl7gjh2EP93NtF8cmWhbBLhPPZ0xjs+0a8np8qUGyDoETxGIXqPHUjkCtp+ZSUkEihZtaNR6QFu484hT0FDDjSAMkj5u672pdid5AUtEl6s6IBnEVyWl2VeLxCdSH4i3eLEEouYDmyagMk+/mknzx32a2cKQhPT8HDvij5lqshy9OrcnDtGTP5iKS3+c9WN8Vkp0YpfDXIQioVk+4BarOEIuaSipv9fHMTUO2Q99S5latB7pY6qIxi7ibxB6di4k8LVRiOHrp7zceqKRNNb83cIkmF/dV3Rpz4miQoWmBm6R7H/0ZYCVR58Men5QAgZ15IojdGiFwAFl467Y9476iu0ai3HEebm3aylsMRwPWFanbSJDTg6wcEkS/YztwmfUvessIGDPEtR2w0z20kCfC7AjXLuSKqOEXUGXXvpC9/KKnWqNckIJ12Wkf8/l3YiYUsnVFl/YokK0116gtuK2KFpzZQ7B8KHW1BoICX/mCGWnqHQ8z2yKJPq/jKDofYAkqEKBxwhsPAnSVqL7dhe21/IoYOySNq0t1VkvngjO4jI9LIF6gHyyhf3zAzDlbvv4j79xa/aqJgliBcSqZnYGSxdMpH1zp63UeAIW7CopMyvvsMvf/bhA8UsMEWN7M1g9AQpNYo2XRKxk3Lk8oPIMEcaBdebqcX0s3qR76wHwULmL51mKPlRlYZcroof/QyLhx8bl6pFn3ScYb0g/clwXCxX2rxSJ4ItTMPWZjVtnqQn2h0CT38pAnCj48sH8y9prHKLvwjU1DVupvFmtcGd8gu/ihGJCibvcmox3iGcyucYpfhkTqjM2g+S4pRAHUkBfA2lzne3IIEBvo7kVpR9smDmB7AraQ1G8au3pOe1e8NpalQaR73elGwwom1VJXOv6YD28DyxgmoWAlLEXftwy02a7cZ/BT44dbO3tRrG+l9k/kC9CosiPSZsM6EnjU0UULknlv6BBeNiIcgI4jd6C9VH/zgt1nSE4oDa+yttRmggro2EEQp2TwnF9GMHT55xh01hfv/dx/kOxRe2LCEF2iYfxBCEO4X4BjogQtVJMKVXvIa3vGVY5YvHFvzbEjgtGO6cQ3+hwOfSMA89hqg5A4B/s14UKWLfyYTFBBtHBUNFwoYE36wUqdDiB13tPHoAprAX+KSzBRiwTc7YPbTVTOowKEOfRDAZkaiZN8odwOolXkV+RomAWhppM1NzVYKKzcF9OfmfRg55QxFNYBz8AqAb8d+uEQJMQdCNGSr9pM7BdiTOQfWfTl14OlalS+N3sdTSCVE4wOxBru+og8/IlFU5GQVEZHc7B7JbRxkJ5v0Qu3cXMRT10wDc1mqegXg4Pgk9VxDmoY9sEgktWV2p1+n8LPgiKcxJ7Qt9d7IG77NYy2uAG2+lMcKkeU9j7xwWmpRghLna+yilVjynh0L0MsFQGkJYknPSRBSGrc2PzCGZbIooI2mbrSplHj7XsRwGoqagAQbY4cEUvvJAJDUazB8QWo9ePjcJ/5hiiY2SgsaQUoOxsgvNPjRFslCyaSisgIUB9uDwojgwrbpvOzYc/it5cPl2WfZwY40nnH4kSZBRELbCy0c1Md2tB+doNK0xwfdjm6QxCB215N6YTki30I9Ef5MJZ4hZkfklA08409rSoXdxVxJ6REN3NIFhF3MZOrx3BNkmG/WSk6b5QsIbRz11DyshM0AWP2FZps5GLij9tKKqjCSExsKjk1vnT/BOlpIi9OomcFicbPzsly1FP1Hyyh3YB5HBKOkHYSv/yIYYutdx9PpE4xgZtMwciT4Pz51mCZbyGMJaz3+1gsS0GPlA8o5VQVCnxTY99bkC1CrpQg6HMXt4+P0XHmzvWS6cLEY00/9PpXk9zLqlW9XHlpD/X58Tk3SIgN+C2gw776oVfzRFE0TDex9YxSS2WXRhtsJnySaYY7bEOYP3o3Rvea+nTZYsXwidjgIBCGrZSN0+5U9oAL/wUwj+dfnhceGw4r7oWGXBpna73A56X7nps5kj0IbXP/ayz+DfJWh3jLn6IfNKS30zpzayBwf1g9NsNLGkYjpjIzHjptuISK+4i5LK7QjZ7IgfJJdgiWf/vzLNeT9VcSwSuTrBsQLkaFioO0iEmC3NtVO2Eq/QsmiOtnIzKm3qB8uJjKYEfRhl80DWnZc88EPL0tF0n+A4+6okk9p/WiUQ53w85TgaBklnya6UeTAB2Qz1HYSd80pNXlfC2pOZxUpw8W1HH5EHa54L46HMndYgjabj1Y0fCwNGmAXfpiu7QNPdGTT3Yeun1vfT0u4UrG2BG0QNqrO8RuWTv3y2jyDmOZwGdSreBo+E0aeAmDp9hQtsKgI4Yh9CeJ7a0jWsXLAh6ArgJ41XaoYKPeYtTk+sBQcQ0eu/ZUYAeE/Zevg56tRKSVbnOf9RX37aMAbWgxtFA+xT/C1zNUtYoRC7YHf2mJzUl0qBNr0ubxPu5fUABB0MX+yDFWw536npV/nWJxv2Y2lLqc13p99ai+WzmZL5Quh582Ttj6oUZjgIDNGvyH0ffYvgAnscs/PqjzDta51yvLWqEW4rdtA9Py1SvzyLUzLABXkdhW/5eUuYvyES1h5NWUNDnPdASXg5BeM3N22BKCpNPizMJlf8458S1kzICwUiTok+xPbYUCUcH0t/5I30/GBMM/NpzdjdIKcpkyL5iDL2ANKd8jajGE3TotGZ4m7tZFVzdAPchSX7bUP+hJ3lhJ2b2EGJNg6+cTx9l5cVCCfixgsHb90ZNbnrTphDDdJO9Y4KBlbMgckhfG34y+VW0sNluJxpW8J2eOwJzSCjJE4PsrIbYkm10YU+Vkz8eRPGZMxsTzTu7sUTlH7+WzYBcjGyqQgINEZHTS5NfgtAfFGYTGJWigos4EWolb8xL6N588zNxRv10G89q6UsGcZaFS8q+rVWKRlkUdh+9HEmxQHesmsJOajtq6F89Ank4nt96sNTyl0EtAaHsYSR5q0N6EvvyHOkF156lOZRPA206rox07VbBCVqk0m8eDQCcutZsE5B41Ro4lG7rrANVwl7RVO1P8sVUrN/p57uuIWtxnj6xH6mhxXLBIalfrDtqBnCgZ7/+IoX7Ofw2PdUC8fOzrChCR4GeF6NbNyY9MdyNA5rMjUFWr0kmfYLhzc26S8UBi+J+hygDlz+JYYmoaMZQv7pMvhcOMEDFI/ndu7bHc4BfpEJeTlydK7xR0v2mHtX0wDGIOjUgWpUPB2iiOxTtn8QnZMiKSrp7z0jLc5yqhRMJU7A2WwAex7STtD8IIjvWMb0BP4XnTL7I7qoRqKGi2Gq17iKLy7wYttjKl3IdK6uOZCg6GOM8jH/fzakYRiClnluJ52UtAZFG3wjstI3WhFKUlqZl2Ti7F1q84N3QOhAw+qZfVsa7YPRl9FHdy6VQKaRdOU6fyq7owzFixp+mP/3CriYtrmvQP/mqh6A2tnu4RFXnvfZuoc5gdCo+ipApElm6v+qCZTgUc9DiFowyvRZki6NZtR34pl4cNqHfqZrRBgXG/1mRrD1bRf9w2rTo/FMKkVXazNPWTnc5UjujYGRBs0omhzjsgGbQFtGCZbGnjEvDfpLakU7TiJBRvb9YemJjG3SOcl1w291jNTFZqK9b/khsUK6w+tSr0XP7r8tGjVYh5Y6W7qVwRiriHV6vBhKrJtDxFT90w8a/vXIqm3Lg2r2TpcEEESwaCbJx+cXERLjCslETrLfaOPIAmzFHFQc/ITNbXpBG4cQdrgwYhnVevmlsnXpSp0Uh2x25wcGb/UclWOfOHgJw7YzpywlHStX1JT092TjiVOtha0yKu7EMRaMIZ1GZoQpMtNo5g0YPOUgVlArRUjlPJEaF5V52odhelxJKKR2jZqad0suucDDOqjaAxy0KuXBRlo3TTMSOcYGx8LgZjk1uhlYwMRv6am+nKLPf42QU1nBr0CqJQSg3xOOd6UTXDuowUUZouNNUzGYwhhvA46nk+0vX70Z1SeBmnm85SX52Ja5YWeyKFXRyqLlh2dPC/AkV+80nSmfbHc45o85mFZvusYzfm6Cz3q6iXqw46yNdnok3yo/y/B4WCFU/g+djJutJfh5QTQJSpgG/13Sn6l1iRt/bwSim9byimlH80gMsGjHdHkoLu4xXjBUiki5ipZRHM6J9xkN1B79S91rZZ2BI/syTo7y1YBC5GPe7YbycousdZlvyP65wYKp9j6OkyI5pjbJfifPUE+32aOuJK7qt5yMr6JuhkACtPYu/yXJQNpX3ac8UToXgPVqzPKOZl0BJc9bmtNPXtJfi3BPDmwzNSmUZGzuPMzW5pGo7rdxnlOp3tetWCNEtyDoweb3y7JT3CizS1zSzxNhezeBYtgEcazeqofXPrxoBAl3SjpJeO9rCOtfSr4YMeGvonyzcrxE/17QsHSbdwkuRNLNjvDwDmrW45TqWRJS8j/McIcKhnlG8k3vIfJo4nh1VKiwbfb+u5GragTLDtY7u5kOzE66G0Wh4rAaiBRXIGNTDnjN7uklp8tTkrOd1gn2rasAheaQDNb0O7NoitsOhSYTG2yCMIHqb35eumiT9tgzWARiBWjdbDSqOHnTeiXZgwZu//SsA3x3rLkksg39ym7LoTItm7FGWtbugVAFd210Xp6cxpcsa0OSxQORCi+NfKL4wf63LtYRxVY/gm+ZkT77cH7vtIpHUa7QEqPlNlRkNTgxcsjNdOQtP2czSYysUtl1SADrpBJx0a4PB1hMHGipuULweW6Hz1afVG0bj/bfvKzcNDkBWs8xzBm9xLYnpKguaWdOmj5NTISZQXiFQSSwYOaEPS8kKMKBEqlNjItxcJ2o6x93I+x14AfbDfDTABHw1IwgjzK7ZRV1J+hilcHM7YSd2yqiN8YstXAXCawiLe3H9WIoio7kxuNo39rpPIUK1ouGLDRH5BsyfGb3wQGpiZZhB8RGgVfgH085p1G/w+e0i6KNNEOEvkQMbLpioJZHDUO2RJt8WjmKgjTOfsW6nmpPl6M+6wheQelskIVZONpPtvnHaP7oniaUe9Vkf8uqCFd878F/yzRpVwfrEy8TT9iYj6vRNdPHje40VFOdYYP3TN8Px7FkBU56FoWgdlGzYxHUEEjfO73MFz5Y6ySqc++/H/3zCjy8Fdlne5VdqQYlAyenIPtpuDTgXCosqzj/tZmgh8fH8kXAMwxpxMt6dDX8BQUo2KUnLdNLL2xjFNxuZoZ+YPFwwNoemN8kutfmr+bhCMpUWra2Qf9gFPbWwSbS8Ab7u9/o96bA1iq8Wrm9GURtop2tACg3MPTcYD+jK7S8v5CBlbpAoLMVC30afx+wAdILQ3tUzHGG2NzOo6TZZhM+OLCEN7hQP3YmJdiGjZyZdnCmAtaAQf7L0cMx9HKtT1XR02uNqjvxGp5JK45gIKpajwRej+uoptGn6MobRT40SDlfPVZSOcC+WJyNudUyySMszqDU8VzKqm8nz5wFKE3vQ1zwPp20vGqbrWfwFxOF5nWOuWCmQLoc0kBm8TzLK4V9IiB5BQb3NqF6hYMWO38JDbGMeGCe91v3NucAS7WG1HajNAF7FGVBpB1v+EoNfpX25pLUnRfT9JlvQuQv4NhI7E+a+FJZ7pI6TaxGvyMu54USf9F+Y5Wk0Dj8lR7f45Z7dBk4/KILAU2DuunPwgNBHxcJFaaBlx6EckWdMM7ey1h9laGMr3G55uBY4tPHU0WUoaw50DSuJuS6vzPzxuZKVgXzfzl5/r07QQVmhdb4hWboUij4aV7fYrkwfGN63H+/fxt0o6otenFqBJ4hwIVGRB8SBSZyDVFrJpRqDkumFjeJRDZ63YeVa88TMIOCeC5hVDDWkz3c6WtMKIdKZNvaRtvNvEm5Qz5FWqw9tJLEFJez22fTk/B2IswvZOTyrnz+jLVAM41TGCCz0wFNC2iIVXi+DQW/E6fKngnp6QHIwQfdYqE7BimL+lbi0qZqn2N3rdB7hKIRILmWcaQiyiUwNz/a2iLCyvEhGGxJelI6ZlthR7nvIGLil/gqBqj+5SIH3PR6b58BfSvnJR0bVoi92YfvsuZe7hBH6te4DCDo8kx0mGguP92hLR3O4b53t/VIeYkXLRdL286qv2XNPMF0igMlqFJf7l8gccLyUFXGrwAvgf5dL9xFny3+sSQUkcUMF+PfjhTqAhghfWyfEn6Veo1BWAsR/1I5K3yPZXS4ituq2GxRNHEujhmTuvuMw5F+gh07V/ukSqs14eP8SakE4GHRKvfPj3J5pLEILQ4812/EzW1pEBH80K3lWPOKcDW6iMWyjs38+UkpqbVOhxDBqEXdSCO7ywYEUWO9XoniSNYJtvLYVtGr6RIuZQip5d+h7o7pDy0RLCRM49ynymTKQT5CTYMK84zsAGPSHevhxdEEoOC3zLmopB/ty1CoB4Qpj8M79f69wlLZYpSYzin3zNmnxL5tZxTAwyRDgUXWfujQyx0zujE3MbOXP3s4u+VHe3WjjXbhhJTCqildeW+RNi7RLGVoc60Kc7ds385rPJKxcQaNwnogimzHlm1EzERc9wk2DTlmGft121lKYxqz1Chj8decIlAMmaDs264rUEInaHhF4OcdXbfxWmi6GQCJKNa2kgCVt3db0oBIbvVdB47SOHiyuy9875QCJO8IwwygKPqCvPgcAJW394bBL68D7FZcH043kDHL8dU5N+Io1F1ed5vf6xNdFQfCIrAHuMuNI/w26qEsZqRDoQkf/9LyjKcsm/eTsNVusU6I8mev0lxGD/ovp7W1mRpahDqAaoPCQnQ/5IcLUjKeYg0rL3Q3FHxgE4U8YKpy6qOrfuZFCHoLmp92clas9BdEkoPH7q+1FCVZ8NBcvsNWDmmbw6kLqr6G0ET5yrSXSFRvNWVjtUe6QQpeYFINx2kcmmiTKrjq+kZ8lNhJI1Rs1aAw5qT2NT+znftcUBT+OrcWCnsDJ0ZW+g3TDn0ie6QmzGfIFuHPrTsLqsOct5pY8c4Z4y7ljzXaknBHof1bqia46GrFvk1QuUAOlo7bQpXo5jBHvLCwVamTu0zRIXS1uHkdinB0BYhXRoqeXMdiqkkRI0NpR0GkbJ0xd88f4N19AQhTQ4oxgTJKGk5l8MbaDikbGYxQf3kMNtt9DqI3g1K8WDkTvU56uVjFMs8ENoN7B51vtSb1senkFafZeGq6sm+R9gs0Mfg7Pnzndp55oA8hsPnQ/PQmyrNJxoadsSFJ8jJBjzN/UxG+B16P7NUq6aJMnq2CkzUn/PO8bp/veEC2QCwcQL/7Koo4eiR6cD+PR28UzmtGhyF300tPW677rg75IS/btISG4bN0IaN+RXQaKXNVYmYw/qvVBkghHMNriYOgN78DhS+0KW3vRhY0zLqpZbrrwhHXrdthFF6H1j4zRlB+KhQOXHh2+GTX2Kw6FicOrEZJDpg7J/XjddQK8FQvHdi6he2QoBwgOtgrRT/yRgu4yEZXALCUGtFuqON7+nGSjQmQDlQopjNmIybu/Tn5oyQgbUrUqsjkPciEICOisyhEKwuEy66daNpmFdfdRDdtt16o4VDD8YueofhZKLQk05xMP/KpYmb8xWLMGyv/ibQGBCeWSresZvVtd5Gr5+IYVYZ6y9PzcAnqZ80biQVNdthxXdz31ADhbpKJfazSZZvGK4o2KsWI8y36IIsL1pUX6zWYMXrB0tFPAjoiS257o2kcP1KFpQN2/rb7Pxkc4bAUQAiRJc87tJWdNxTO0s/QXKXwC/8WcaNNPX4oCsifXzNZD5iUiqbQuU55bLggV8ECu7DcfcInY5x6FvA9BXvLVV1Fa2d1hnGlBZBKJhrZiMNOlMu+X9lTLjcqvkp4TiUHho3/D/aFQZ/W6Za8SLmx2Wef9PC79NAD1KSHXiPmfHuHbzBazSOX6Bhihlm0PnksXzA3tqqJw3INVo+F42FppbjEG+Yi+Lk8Xx+C6i0UJh7s/c0qp8i9n7gJYY8lD626ow4oikbxtaGvHh7sGt1cGBcbN7DPNSv77suGj2eTZOaprYQJ9P9Ds7kxlghxCAT/oToHZENYk2oeExydR6hvQP6hVuzLN6w7q8dOam3pSZrNk85SSta1rBxYZhTsWZz5T8BqaFf0GQaKI8+oh4Qf9I2Cpq5XjXOjCp5UBrPS3TlADtY1SE5mta/A0X3V8Uepj9idGlP+mvdncfMVGPsKYQJTnCY3KZL1CesJ1vdPUYlhZ0ZoG30TNCPgqaz37OUYhYqgR4nQTM8SkyUG9qgW0KxOtspoKgxnN7dsVerqS44aIb/pMEeTqj7OTBoxcKsavyOg+XVO4KNOUZNdxLNi5ZjjfAqUGO4xb1e6ipxa+nt1AT3y3ih2cHoS2l8OR5KaFkg3hyi4X0HF9EAuViaXvikh4eiJUwu5UT9F0Z8VXLSPcqS1CQ+H5uMptTJRUqbLXCBNzpwEyoVYhAtAJT4x3I0jGEJBoBO4vEmIyNsNTvIZhf223Hh3rWv71P9G7UzTzlc7LGSfe7kMhzbKGI7cQuTH/iOQy00buBE5ohaS5n/UZ3DrKDWONn5EFfV0S4AgnS/gP6XhpYNOH2CpwlsSOgrHlPYCkcCGHP9schKLIhqL/Xun3AmRFxvdI0j6vmx3AKbg0hWxzOosQc/C50lV0/FD5BZI7K1z7mMFcbixD1XE+Ruzx6q/Muw6RA9heBUc/XpSVupE19nrp6wI4ddgn1KyQ+WIM61WG4VhUZpK1qqyEh4FxcVJ0hxf3jnbMyt8v05JK/Si7WAemDee6I/lVIpIPut91vjqi9rukhjV01pYLG/QZIpQLHDTZp5ZMK5Y8uwrNUYiutOm64js+BXlawtu+nbNNUZsh65sqOO+5/xf4iqv/NRoZRv+GbFI++sVRxkJ0H12Gpp7U4plCNW5r2NzOczZH0jAQL2kTQqKPJkOJ9HI9MbznNbRoD+Fdp5/INg+wihNYSeSjFpJhBZhAycEEn3qXNdpqe8Msf32++sHTy3BjgSYEDrGlrnOi+Ns+vqnns7wEPsvJqIYOZoLfThhU2fEE3ymTp31NdwuSbPpg7raWX2JO7Pri9cYfawn7Hj8z2DMvNozLcwmaEDUqftJ15piCiVPkuR256bB92T4BKUahzOjS7Tnet/6BM3/MvAyNz5DRtiSHT7EGVb9XkI2OQt1dfbx0ebJhFoMab91CzmsNCn2l8Yvbz8ueWnZsKSv3Bf+xe+BkO32COAeqkCGDcteHe+ypE53jY1B0eAtGcoiEgKLKE+n9GN53TLyyTPT+UYZB6J/oNhGEjctQxtvL0Aj6BJiMgG8gXQD7V9ouLftOKLfsuNgNImsJxcIN8/PIITB9aYejc7x4ZFHaQ2BoL93r9sHZajuRiudVE2rW3OScMPZD5RXK4pWd8ovh+Na0lRBJJ0UX0Or9aXXRScrU4UeRzOgWGSFwOjY8/5ybVMGKni0Zls5C6U8uS1VEpVqJdgQ20Va0GueoIpcnC9JiU7YximFX8Y9WUjGD2si2LDef9SzYU1TuypxeJdd20h+raTQIg0m3+aWicaDWVLVNXFIfwILkM5gnBSp6gt6yPiykZCQ8+RZdCUw4Fez1KEsYcma9zYi6iNUnDS6BAOJ/7yconyVLoMcqRBjgkyaAhTv86nynkR7qJzBDaxJ2XrvvOhaGlcCBYWTf/2QsU3ii+Q0+FIXrjThd/b2owL1zSWEhgcglDaN8tZaOCrGeRMPmNqbePS+wB5HIIIThZGUQBeNzPjaX7ELkUJHHoX+E9NGvXV8qnVUPbtJK8B4+qD554twN3vxRg66Q7LQYTJj3sOAJn8FVYFEQ4X/zLaHDAWYynRhMPfmm1OpQD1z1PR65Gt0YVoxPmG1ke0sHYiekjvjepVMLDIHoZPcH5TLYj25dVtYj/ysx6Dj5gjzdBtIB8grjdLROA68B2C00FDAcNMxF3lR7SxXXCjU+tbkIF93RBHwEcei9Vg2kvfvUScdWe7VjbX9BsEq1ciMEbZK6t4JHIkfFmYQ8/r/Aeu5TFkhWfFjrS5GKMEikbGP0hdL5xM3pA6E24dsWNnTXthQt7YvmMTcu0iqSm8JOUj/bKR0SFpwnIL5rjN2FUcfqREvxm0J+L9aG+l99KSErKIH2RYY2u+aH/gNoBO8Zl7M/W6AiKiLabdrks2Q5XCzR3IQ2j6K6DaG1Y+wvY31RasdCgK/ZuEjJYoBiCXvpWMHlfYe4J1ilWnieyJYdU2536rBNCsp0B5xgp3s424kq6RcVqPcjIMpyvN+hnUO5uK31u6XYQl+8AwEwEHDH2JJWMyd8ZpCEpEKBDEJjTcPw2zzpqjv0LQ1ZP5vEUUAnaP+mDW490wYRnwL7iqH4EPb9tA/rkWbh8XWedIRH/7JUh1GrwH31na4yJzKJs97BTwPJ5bqbsPviYGodG2KZzhaRZmcZqX+2YbXhuIABRBiUMNs/20nM19meWVqFjmZe0FoVq4c60AYCDFTuzJ1CgCvkB/7UEyn2GhmeI6LYjiLr/twpcXDu1icYoOZE4c7sdNcV8+yrYL821UoU2P+tLy4Z6KRP1iWiQspuKD0PFa+BshzgQZOj6vmA7pfQuEzJTJt9M7Ou7RI2iK8uXiCTNfO9SRqaarxjY/tEzMd3MOc9DYTHSlzgdgIiCV66d10/hEahmS7Xyk18RRm7EfuSuq1WaS8zRSg0lnxBYW2UjR+Tvx/mmNfK/Ij2zTBRreNruZBpBj1bSX1zXdi/1jw62cr+u+XLr0QGqPx4k5PvfH9L1Tx/R/2ZTELHy4pnFGQZ2bMDB8d+swMXnehTyoxcz9nku3hh/4iyhRXMXva7ctwWGq0Hk+VFXOtwvyW5yaMehhKZ4oP8HW0jtFs4Fh9vmZKKTFpm8BqCl++bpIiv3NXXnU7YRFnwpSOfxxhuch8250OQMX5pt6aLe2/f1J1Tq1tdYZzXEVhF1V7wm9KmjkrFU2F/NfgU1Ic2jRm3rsCZlXFhcG6sy/JX7Gy6hQz0qz5rHxgFikjYyBydoYqW/XUbpd0UbbXQTSDQPxoXk4KTxRMLTvQsGSvLaFiK2weNa7zbftjAZHZQknGBOHW5fZpmqnwGsnr75vX5iC/dgq1uL66fTKMCEPQGrpnQ0H3gw+l+yFygGhBs/iNBlk1bkoeVKj6gGInSw+5RyiRgZjVF1QzGi+Eks0rRJOZyt6f1E/IlPzHx1sbuozCUWfrJQxXJFvjMpO3qot25lgvWesgcYelSzXBXQYKCmuQ55zO1wTy0BOt1QU3zJCYJwg8UPeA7o5a9XyzFaPfaRakizdai0f6eQyEFtWslAmMXIrTxZf1tUPFiE6bloMDjK0LlXB1TQKfdT7lfRX5pPL3j3efMGInqXGmXW97mgATfzAOMTzS2JejNA5sxrwK34DF6Fi+k27TssbTNNEdZdYd2Jrg9stosbxHHGFCgbqOB7cdkkZR0KqUgvPTzeAEKPfxIlZQJWTjmucFGfHxQHbXQvXfwGnaVJJxQp6072777YG2mkCKjRShtjaOAZBSWIEYowldIZZym4CQHsgfHYvMvDPDPNW9cLU/MqjMxvhGY+GEO6/IdXEK1b93gIY57S86RMwBgwh69CUEJaq88B9FmGizMybgg0oDrnOX7zCm0QfU617iP1Dv7qea9svXC73TgobGPC/cfoqeWTO+0eTJkAEpx+jRxJRsGkI+79ogDWh6F1Gj7r4wPUH/6wV6j0ygEWEeuFq89HKTeoXHHdS5m/+vsUqCH1N6zrUQzbtlRmF8fbxLZWZjpjAXqCfiUxZZF254fPEcwZ4Z71zwKWFUJmKyfCzlsi3XayZZsbd69b53Uz6a5YiUBK+gm/CMqLaBJXpgePC9xCnV1hGRkgMdnM7iaDK9WVVGzJTDmMUzJRmJwKWNdvMymWk4g0BxVQkem0p3VMZWfyCB31KezXa/5LHhS2XDXnWCC/SjavYCKxSKnEkF4lFlu2pcN8LfTpeCpJ+eGmxhG/vGAzYK9bSPuqXbGPvoB8XLE74nDNLoF8jkiY0zNzTYg/ZD44oJNXph7+5tyLih0kD5CnMigLE9wclvnJBQy81UWhx5vY2Z0ma9QIwSdlGGxDcHxb5yB12eCh/zg6tY9Oj9SmughrWmSzLa5HEp0iDW2IGgkPAeYCMf8J7Hxan+uAstSiEA7fS8FOpBw9BWkea4pKWgJcJg3Cg+yyBk/0HPW2GqE4AziT3gDeOM11Xk+c6hP7jalRYJFVus8+0LpY9a4VgT1Rbug6fYG4qIj17HYHTJBGs8LIw/GLLYgjsev2hKN92V13JelqWURRJAJG/gBTHDaCLrWd88XIaIxkBryka6sgXcKxNi/5U0pF88Dcc38G+92O4afxV0vG4Ijyc/esv+H/KO0MpsL2+JRPpSMYS1OQFFXd2i3lHVpprzDCMzRVAbUsi3oUt2N8EADCr//1vLdh6rst3+bqLWNNCUJoOqChKUd9ko2kJ1U4KmoTaNbyDEJN4vjeOqhO4eg9beYnrnXaQrmBWUfj4OSZQzW7lyzJr/jUGcQYbvJYyLp3hrVO9yjUabkFZBB0IapLO7tCMNwyAy2AlMyBP2a7gX2kPosJjDQw7tER6WfPZR7Ym5YqG5ldjlvh69I7lcFm14zcmaULkFSSDQcMYE7vVzqkC1f2gulAzi3lI/x8U3zee1JYU5qMlrGn6068Vhr/ZEF4gViLZRruVuWUtSiSIC3c0bhkZ50PfpZ6R0qVt0JtOZ9gJWwQaK1uIv5G8+dRMPbVw6cBEtZDL/7FCJz1iEOzrmJ+f0yqW+2Gg7S0iHPUNEYIugJbgV9RTYSqBoOf+rrStE0prROY6bgOTPDPY446uUIDXp449Q+M/6N+JRQ+wPx0+PVB9qgYDYTa77FiC+KBUNVmODAGmhqlnKS2DDFCvWW1svRUSRq1vqAhLEthoveFUr9m6+xhjivJSsdHzIeTR+ls9G70mdp45p7x8Z6JzzeOo3D3UhK9g7VJ6PNf8JooIWy2ck24iuIo51GDYJ5G6ieqNUKtTBDuBUsbPGfWMWLluxLu372aVyOj2iBFv6YIA7EtkeyCW9lP0AE36IaijEmyEPb2eR2ycMEs1KyGsBDcFZ98unuuWZqINw7dM+GoaaVL5edcNsfAv77khl0H1CuVFEVXZ912arpQFsHth8S3Clu3WVcrJjDUYAMfhz7eQEQgG+MHtY9L7/Hnf+yU2qOXAgleZjzRJZM9GtHFUgf7OVbITHCly9UqIASDN92NsYRagMOFD0NvRY+D0wS0ibit2eDrxZszXWywjO/9AXtX7NMTOFql+yO9PQyvmP/VWid52/XtlADT6BbMeIv6+k1XtZQJPh87YHLVaNaHf44h8qLhc0r8jroNPfRsd58EFd+Sj0FG8DRADxoEDihrKkNdrme7nxrV89qjK+BZWlRxJiKv9CzQyRs43wuX6QazQIYOvUJy7fYwc5C6qTKAq+GwWAVm9z8Icag4adCZVvr+XiByoSzY2e5E/JgIArO0s8n0xCcvYq2VB9mynEgLm1Zkm0PAmwaeW+AfGzQ9KHH+/3DC8Xa6gOZiLQGgplVvKn2ZnujXWzhVXlSqb1w7IcAU8mZrt+Rqn/YpUVdcrjpuAgoSYUP++Ywt1gMaOfoOvVPoTylltx+dRcjIt2CHMI+10DUasbycbVtFkxD3WJBYUXACwTF5U+VxUCbID6DTpExVWdIiBmxs/rDawSdBUTAb02RBIrmWlLxTLROsykMTKHRvaUuACtzc8abZcCncjWwtpQ2O4kAZJpMmFB1jmyOpITlk6kgcopTz8SIb9EB83XU57iXfwHPaSEm6+qrFf5e4Y+sfrMR2vwJZA0c+jxl4534f63yJ5Z+o6DH+Y3hha2qjeXGp4/XPNRYAfPil/EOg/DL7krZ+nSOgkxNOnWbpb+6qraT6DMNqvbqC9DygLXFhDALi7UZ5ZUd1c323j3OxHdNENYRxEmyXQ1LzkTaSrzkCg7GELfDkm5IR/IhZWI7PLD6ylMMSUj9ijMQkWE/IwOYbQMLtwmWEX8TM8cVpk+t0Ou/LBvfwrsk1MMhVN92SNaumoJRyO9dUy4fLQ/p6/qUYPQMJ7n1ylDtl/tNDGrdBKi2ebavOCNnIUSswLoq6NZGziBcqdKQOtzsQi+7J056Duvm4VeLF3zvWhEHdkUXkHw5oWxxYR2ZfC4vfSIgFWQLRe2R8zHdw2gak2MDb4Z7NqYFWK7DuXQ2zD8s3gG3gnhTvDkppkD4rhPFkBtaMeHRLhEcWaVhqHIFiWqFy8owaukCc1pk1q023Fc+JxwE6FPe4XQ+/0HHnQ3YpN9iK09mDnQV6GD6/KDtAw3W86j9/g3g7AcCnhOBa8zYfEVPAvWsjZ7PWKwpUAKGX/MR5rtBYfXr9HZKA2OzeZ5mohQ1josArcvFbzgiSUXg3H1YNll+7ASn6EQlFhkoVCMM0vv500aP7NYXIq4KEGXLxxWNydZEnUTXgHsKoZHdkRx21oiZeThA66tFHGDWninBW/qa9EBXQzH2YBFMeafs/ZIU/3zdyZyM7izfMANlqMdd0JBtUxmVFgNnZKwFlsYhTLHEevEW0Dc4ZeWLk3SWp8beZK/Y/xxWOhWLNU9Tkl29yAerNuEZZ25skvBZJ0f8FkELe6f6HVZm6W9+4JuooOtc6UcLo5n13O0TD+AxGLHaG1IRB5m0L1GGUgj/Bdu0d3LeZOyN8AFtDtzODtomNjgY882b+/ZuphHVg6peloTvLupbuX3b2GKfH2N2Y59MQK2hxpRMUXNhclWko0HEoMLNSrxMzisOIvhtWLF0nnpwdMjV+/CTj4IXhzdm2HWxBRtlnlCdLNx+dvPdQgWMXRMdj9dlyh0noNeWsJrC92DjId9x4H1clhCuFin4XWk1UJ9RUSSw1CQBMUnNknHdfGO28qqgMIkXK/BidFKXOUQgK4SrTfjyq5ijm0yHiEfzPFXxp4SmVWVuMNeQE95dX62EtkP6Dmv0Wz+Vh+uD/q3uqEmWEOHivt0I3ZQF8hTP+yUEi2E++9MopbkCK0s2UR1illHA/rj3zOOPO1/Ppgr6W/uMPbYljtUwPup6uZb6QWqj8Ob9KlIpK9RbZhKxY5sOkcOO7XD1C4IBWaRFRYa9pX0TuQ/16ioW/6YdL2LDbn9n8ZGTnd8f/0nC0aa730mngO8yZG5BK4UPV+FQaPfRLvDHPo/HGcTB8nPxx80uM1lQOU7EgkEUUjfeqn6OcEoiVPeRjswAqUZE1Lw4uKtz2f/lZht0S0uLFEvrLPZ0NXDXqpVemybU2jwGY8k0UyWOLDtB5wXUpaifOrD9yNVq0ZQaAE1rj+fFoNMh+CjLpMln6fDa+TT5hdYzECgm9U4do4TkMeWLJVrP+ghZE7U9rQKL/hB68VIodajT3Jxu2Ofc+KgD3IQDt7u1pFG7H1cvIqRMotgguMWUju9zKqtFGcuXfBo/V0QRVEjKYDmVBM9ls+nxULhFwcOj3FDAIb409WjvBzSmr9MGKrsGcfi4fT2wuUzbsbkAfzwDwfDWklQOANyAEb6IC6dI0I+vlIkefK2cGeEMrXvE7G+Q1RFZCt3C+C2pzm6yKGjvaWiQ6dBIJVSMCEnjaprWu6ziBG2jO9pKSpzl8nIvbF0eOD0cjFj1L2G4LSSYZfXS9D8FSVLZ6lOgE5fW7dCw6c3DefqDppoMGezaKHsW2WEGGrktZKf7t+lmSSMzhyUmg/XCIMGCYBhSPq6PaOreSpEN5+ONkcWfjZitI66XJez4HVqnMIitls4M0w/n09HsCArcd17Y+MtcTQ4gxLIXUNtwQaeR8vp9ydu35rqX8X8X4ayvndXlnJMAxibtnBhqHqL7RDs7LiczF6lqQbrY48guLv442OZ0j5nLfINKOK1VH3qcJhXynhMywv53axs+exNi6TnQY4/LIQ0bxEIRKOaA6PcE0mLbqRkgVBXijcT+bYh33jbiWkDWaDfLzJdmkK9H1amkoeUKf27KcG9L00YvO5BM//g4ZC4gYTAXCuypf1MMKSGauHuzQno7lK2dEDMrByBFssY8YrTYyXH2fINIh47eO2xvmS7MRvxBiGLVSoPyuh10esxv578rfvxCSKaPTNih7+zQqCM6jpkHg2TXvhOhcS2CuE9tl7LwD/vTL4XNhzNNVaeypw5NoTzAJBdn4EabkwtG/qeSUC7U3HaymlwQLnFpwHBluNpjbd6UvQtch0ka5MQTt2AjEfiLHlAGvpZunYYGmxMhesJKXcNBdmlMO8WKjy20WYgY59mvm9CJgR+jeTN8DWqsFYy6zPfbcqPqixniAU/mqMicsb18AE6+roBYL2AAo8X+2KXq07l/dFH6gH2k4uMva/wI0vXUZXSsOd7Y2KwvNuNWrxG54/Np7RZnu0+gknY5pRNacbOO29NOpdAWKule3fFDPkzRwu3AqcbhPgP8TTFt+F+HEPcqb7LlsrHuoW2pcZfiU1FOMmllcbLkNGO92HCZLOmGyyuS37YMZJTo6k7AYCpKvURgIGts8FdjUh2hzH1Q+p8aemdLDv/lZd9sA8SCQaMdrsj0yNkDHMptXs24QA0GO2Qts9FWTX1EeLPn3pbzur6+z+nHxg4XDMDJACVJsp8LzDIp4UdpMGs5QvFuhMP4236pTx/wiNfEu6FgrgxoRmk+5jc7SZO1k37tX7IRdw2evcV8QY2Vl1Fn/YNb5rtSAcP2Bfeay8S4shxpHVz4mamXDeePsHPd/fc5c840TJ6qoD8TkeIx9rQEJ5bQJ/9nNxt3fu7UCNoRcKiatcd+wJVkaSVd8mZ3hl2H0U3YR46iCba8v4rq+fPH3YLO332YJs8DEVf4wF/CnEaQbOH1LFHdI88YXE5ebVZeHEkGcTXdKZekDLC4gChQ9v8wbren3YGvrNE6BB1OWvJh54/Pd8HILfSB5vTKJAWViPmcVMAi+Jql/oWSI0PHsuLVP5MrHr0LVoBU3ycLWk3FQpl0rbdTj+5hAg2rvroX9Pf9g4ujHKzKm940AG9HrcrZINF9PPVDR6rx1jxSVjoAGhpTJ6hMeTnUri61fybj+yQ1V2vE96165LNbqRQ5NHXqAJ4rG1tLs477XaMhYnY+F3m54ASqK8JfnZryYhyZLEIbXfSs9iRJEUhfcj4hKRfQ+4P/7Fb+5FMnfyPiH5IzshRNAjxefa22U8C56/8JcZGK441ayLNuVyz6SsN4Dfqg5a4TxsCS/tW4NkUpUybuR4dcTf6y0z3JYWViLVgF5FUUT9vFpEj8c+7AEgtDvnxaMjKVk5zBhc6gX1lJ29Vjb0rMoJUjOdHo5nqbRacXveix5qksL3vAZOpK5YulZ8FHQEO0541NECR8ylKW2akVF2IXdWeBXufmpz3AIPsweGNloYsUdw4L80K3T0XQBwhpTCVQztvWqdXDqyRrqepXsVKb0A0sPh331PuibFaoXkRJn1/9eN4OhC2Ic5OI6rXhTOy1tVFGelZ8Ql3WulmbgJIBWEeNEe5L1n41Po6hPbiTAF2NVWFX117FTThuwRQav9p4T+EUMGdoF0q8prAw3INaHUhpqAzZzlqHndV8ssoXnyWRn/IBsEmW5a+JTrWjxWZoxaUjAagXgzX4C9eVxEs3FLU5J2alUUSPHZDYAqB5aEViEhCIewFy+VGvpV49wtloygpcVZh+QwPYgQx6uApDmM7C3D59UyrMKPPItmYgwkoPVb0xT8gU7aS70h/rAqs62nedr/kSnCtg/+a8iO5cJfImFwFrNVRHsK1+wviW6GyX+yJoneafhyuRy8cOeZIjZe2iNk/eGPb/XRaTmLS6orm8yNYRQh8e8FK6vjzNUNetbq4Y4wY+AMLUFk2ndipzw7GjwKuhfFb+jObnVjeVi2aM6jbkX7H2CvR/Xn+izClFPFMgzwVUCgVbYjd2ayAOo6tkKvECNbcAPEo5TuqdB9qFdDuGOFzJPy37lhH2pxvI3YJePu1MoAS/XKE/3ZwESRcrieWM82ef+/N4BuTV72EMfP4HrBUEPILU6IcUTbdoMeTA6pp7/sdTya0uRoYCdGNi1rmC7xpT0BCVUuT9qRJAQ2LJ3IwdF7gils73erIuVz978OSA1Q4GeS0JeG7kbGivR7Ms77auOKZC1Zu5eFBf8zVAeFx0hdIxfMDSGIHjx0KJeKkO19zrb49hQYJQ9DdYwGvZZ/U2n0XC2J4yF5uum9ncx3BPFfJpW9YvxjeA0dh1pqOoib6pbgdw7/uPLUFYiuTHMwp5MksF7Drr1pYTAmq0XGIizXC3e6vZVtU56EBAo/iyduiAdjQoGjwLa0Mxt5h0bGVEujcYR2MKtx+QVOHJhbfnqx/cWkNtb6Nj/V4jJPGBxeV2iERGWT1GISJvY+7Ikdyo1b+JJrM+jJlr/nUSBfO7r1qHxYsjZgnTKRxgQBEf0zL2MvLSQ19Ckl5x7ttPhP5NPFuwgQr616BqBZO+2WPvrAvAgOiRij5IPhgsXLc8cRX5HK1reUPtKxjXtqEiOwxXJ3xycMj3ZgtTnqX8+borZJtd5SzErp7Cslul5iKELrF1Lkr3CDSQ1aw9tr3P0RxhwIKumviiuGiEHM6c+GnCiaHFAsNFcYzolWUcXN/UuBM+cpg9BZfBCzswD4gP1OieVddLjYSaPGS9ePnSnAaF1p5YUPeliwLGRNzjczzPNOfNaXgwzDVK0m5tn+xHrlry2qvDc0lPyCEZI2dEZh23yNcyWTY2gGBs5Ocrn3xrAzcDFKRymbs49MVFZcXwDw25WaNgS235qvokSCYEyVBD0IhpLErWT/v9R2pkDs0StOQyjxIH918GyrTVAc3hdo5aNiSqv9HjbQGy0czr+60nbUyZihg6GducbfhRzEgYZUQqjhty+/DMVukQbxnTqgxYxRIyJpvL/Qk22WaXXSZBfpUSuK7NuDnr1vkFaOg38E2swSs9TlZhP/dGVSuSFuCUOE+nC9aLl/Iwjgu3d9gHJlDa4gh1il3WJTZydMXMMs4lrReaV1zZyuyKE0YDb1CUfnAEMnlKk4XD0GU5Doo9SoCZGKmmidXKkrjmB9s1XNlpBCdsTmJhBm4BjkxLdNvIBfhGyA5uK5MXRtIIMEZ2MqnFe/jL2BsxnVe5hQ7hi8GwqzbQvJx/IePJ/7BgT/xROR1iHaS4mv+stmFAzd38p9O0bUOVzPjY13xhKyRhoXT2LJS2S4Dm5OgHnVA5Ebh8fB10L6MIVVvwp8VvxBppxhGpeqYA/KFdoYo9BHqvkWAPo7ZHDUDOgBIy3LqtcrZ/r0wlhhZnVOm4Onw3OW/+taAhNrizNeTFJ+G5/SuVhnagqjpyRaRpOuT2gYpPZM7cK1rirzOBHhbOvE1Gebd6YMZz/O7OT8AopXPp9XB3LeFO8UKlMGklm+oTJzQoRb3YductW31rZ+5EdavRNqZrqCzSMTltR+jN/RtjnS0nQCah7RIHY81YtngE4wQcKhaGG9ic4LgeTMnalUMD4UJekjER3Wx2vDm3yuuXmRk2AqcKFJjNW9IGHoqrrQ0UzrpJCCd68YrN0ymHMjLM8rssqKvyDQM7g7zcMu3s7+NAA0hIoldLiK+VdfJG5a6Y6i3vTXagtEiKqCwV88I9SiAIaxhCmaNfFmlySVrD4oIS0OG4s2/BbAvTcLoLy74pYH9iitDiiRR2BGlx8kGsSr8rBPIPc6/uk7OhSluoGLhPZHMlxZG758MWZa/6Cy/Gl/NsAJsO06UOybzYFA/pIIZtXzScSMWhm+CIMhyGlK3lTT3kHBx0KGhYVT111nIVmBF53dY5a3TKkK58Kx4ytc1aMoOnIGVW7HzQWUhICubgqTUgLQ1rOM/M6vx5K4HHsmzX+53Tu2MHevn1qFM4fZh8P6FrYRKJWENtLPsV1/FAqU+uSghEOCrJTB8jyxW2xS6x9VROxt1bAq4xxFddOohKRX0TA1kavumx1goSryMBsK8v35jhPaMdDZYxC20EU/EnDWmOwAEi4TwSODf+y+23RjCP7+GVGU/CwFqkZEbaDUY3Y9mxOii5heak4jiF6QAT/wHzbyTMTGW9cvXJqL1epxgZVJ72sFW3IQrAttdImJCuR+/HPF3DTu8TCIyKjA5V1qylzMErwljawkzSd1w9XpwVg1/0QOupngLHE+sqQe3lksm2gbhpSDNlmuMF/VvMeiySqgY+e2Vs385wJ07iFwkhKYkQ+3JEFaPATbfYJMdV4dolwt31Ouizx/tT9hk78XP+gRo5gsqal3QkJK8oidaiMLBdeFPExKiAObPBTsBTYbDp6ZqUtvsd02XenhFQiaS3No0Az7i/iEQKPcJmPUfXvOLKoNYBYEw9A8XkqKakguJ0+2upGSV8E+5Gh0Md0HVdRDC08iNZELyf1am3eVOml2a2YoWWIunVehMQQZ6u7bBW8QnU5RxJhXDvl8YNnIAMns0PxNm1lURtMyLEWmH75VPF/BUGGS13XoNEzlOO/aQVmg9QmpyF1f83ngqdNU8tHB7cVPyAWWrApzit3KvUtO4ZhqHD3nqOnrKprVIr/7vU5jhkbtBWGpE1OS2tFo5oD8Xrq8CH5QD2dGWN6WFEZbUEq79l3lfJio1Y/zw8ReBP7mbFO1lcauwZ0Yk11pahDd0yeVbLqcNbnkKc3RKlfrA5XcPtCjvGo92ZSWZSOqtRUU/GSyDRuyOa5SV5W0M8/zp9wQhGbbtPlbbN2o5KrL0omRJILcN6DxsPFRiHvD0/nOxYPmZqjJsjVbgTIt0y+qzYruSCa6oEmncA1pNPY86xnYUTRscmHSVC8gOMYPHnduCn5OHcv9CyVdjnN+z+cXeIGaBMZasNNP8A6yvhO51j9TLNvPHZL3M4b/M1Vbz/cEphgD5M9CC7esTHBxkr/rwHh+GWfc18bqs3Th/r1zDiiIpbWSXOv035pF2TCB2sD8NXkiIJvbFXCm47C8e6E34bTNUYh/rtcv0baOkZ1mu6Llx0EKlD6fbaFSMLUli/RWajaFCisTleJG+mofed8u+Iv9a3tXu/zDjPJ0+qxY0C1ez0y4vHQLd72Xkr13ZVwGzTRKs+YatdaxWygcaTnfXnq34E9FUfDlfOHs05GjjbeHdrnAoX3fqGRammjdJk7ekAGTgXHqJJOfub+HUAPjnIzdQ23HGWUsPhIDtlSDP8UVls8mC2q70W//+dAML8zEyVjIRjjt5NSePpidWwtnALfvKRd94eXemw0WuaxLMIZHjkkNe8kdBWJaFa9pHZqUNqHhVVMdrJ8dcf6XOG6Kp2m1TUblbHwb2xAMg9Xo7rT0ayo7In1APOwwnCL6DIuD3lHjZD38GAQDWzlcZcpjMU4In0pO49qAKbOUj+bzH2qYzSAH5gm5Ok1NK9iUptY9N/vDOJ1wie4MOg64yvmqAaS+K3cDZQOGXNLlz61ONobD5SRv4rfkama06w40qSRhqPshJgDgJNkRbeUCTySxdUA74nlNnfdpuolXsVFsEix67j4Y3dmlR+jiJ9i2OCkZGsWm8FkujF6gFkUZlESWisYI2kpAhvjMC87gbp5I7pEDeplKLVgLgaubdDWtnrWj42HBgTJVbAmTSwmBDAUS82mtE0qpqIGo+Nar36rYdAu2n1vkjG1+bK0ow8Pl7V/qGNpU6ABFOYgJEfhsImJZOXn/MGubPXkCvyaes8Afv8IBgx+bmEErITQfpa8JL174bWYCQ+wIPzPaeFzf+9OLivH09k5E0CdhxXkyW4dAdqPIn3wtUtmpozWKSIbtzGC09YAQrVK22Kgs5KDVNGg9DbR3heg0/mLluTnX3g3Zw6mQiGdm4TyrWJstQWE5q36Y/yX/tlSHMLo+CSzX/NI6P1adzAkbPW+Kd8KGWiEDtTf3OEthZbWWK/eLGKZ2YIe70xwPQzenzqdQKL3RykBS282fAcM4Uly5Vs5OmZYDFuJVqgUUihDQuJvihTHeygWeHmPW05MZ/ppDKeYtVwzR8nh+55Gn76XwwM7htYdsQXE4Zd8tALvNGPreVT6Am+RkL4+0bR6aeq3TS1z20Hed1yh6yrKBsbWklHW+IIiOFrUpIK8eoNyjAyZG9o/Ot05V8AvSSGnom1sGLStrcHpgZeCqayrHhMjv+qdMaKteEoK8YtGm4YZHddqkUAGio6oGTR1XDt7plPTMKySDtVysMjbh8cQQcbP5oLw+UKWrY2xanUytuj779VAIObMk8sZ0aL/HejTgwaq+3RDLk8r7gPqvJqGg8y7B39/7BECfA2k32GES1XFn7QhjJTboo+euf0bkznfFs41/Gim7hq0xg6k0qOpx0/K78GpAWbKxyGq5DTR+zJofZVoFUGo2ujoQ3jYaOIMESF4NRjInDeM6KCFbC1YvtzcwDWBg+0gA0LViG5joXDu4zw8K5W971d+6YusprjtOqDWPy429P7Uzk3E/MeDJ7rhrSuHvK4m57drqe7kQV8jj/iSVlBxqzZqdEsFfQuxr+VyPIGGV2YtyBA4OF2+vF7VKW9wie0svUBLm9z74e66uZW4/cdGq2TTDxwt6FPHOj7ymhsyalPfP0pP6eSINJtN3nsLDDqFXr36gdV56at4BxV8muNazzjkLXamGEsEmcEik3zkFzok3+BS5JH8iF8Bm0n7AY/tMEzWrMyXtsvet7xezA6Rmg4MYsQZVIRmNAutAw3LeDfEXWPEIkTc3FrJ5QfElXPXZpAohA9XfZjH7bOr+BCAw2ZUgocqUGloO1Ri1UYKgzYPlisQxsX7HrY6SJDqlhYuxvEaN/A8ByGTJ6vSgQ5nRG0lgSFXqOqmSmPF3bD83+ndlhQE+lxQYuo1G8Sxyf7qeNAyDMPFBiFWZbLVPwsoZM+VjqvW1xVMKNRFfz1BY2ki9TVy7bwlja5MJcg7V22rZuPQc20E/LG0Kl1RRLKwF7+Gqd2hIcKzf9XtGbkY3q1k7FzGrZQbryZNem7lUUFYCrrExl18edLJhFUlXjjumyBLujSb11b6jx5/CwIbHkysOquERsPw1w4QWEkOZMF+7CjgcDRbkBnpA92tritfyjhN5swqweW3/MHJUiT+SNlojl6J0Kd8+DegCmnSUR4gRwt+Sh+Zb9CehnWwG7PIadDBNwmwAJf8uMDBX0QKsxzMhCotHk038H4GZ020t+OROH5fe2jwiXShysa+5P17lJt+gBeELkc8Ouw9lbP3Qog4OxwNIb3YuAE7Rr6UyEZzqIAu7B4/evd1MYQjYXhWe/v8mKHdNwTgyEfMfEkZ3cwnSCqu7wioxcwi+SU3u+ixCZFi7Fi5XKXdVijmS0V9XaVK8d7cVq77CmzoZgE/pB69HlV/o9gXzoj57AblOJE2XuVUm/3HS67/NBKKfeDd0zHirNpoeVGJVJBp7sHHHsXy+x3x8rGztk8u8LZjKE/eF5XHzLJM0eIKkVCP0DJiamU3hspzNKCtRaCFDW1lQOe75sPuJF8PWeFYQdwrhS9oKQRsqk/uqHVCwpLjhVNi/MKPvWXlWAM5lOY/ly/a9C/9rZtp+uRnV9x8S9uSBdZIJGhkoURsRrNXlsHfeV8wMcmJh5mbF4Uys9UPgFnFcsml/Gfjz+iP1NCtcy0f4E5Vp0d5nfQOaG9EVSi9JnFeLGH0LfcDD+A+g0XGTS4JncB10Z2kYFGeF2RJcX6RoPGHPmInxXKUTN1yhvt88l6udDLhh56m4FLYP3/1a4+jkv5OeHCRe+fPqyde7+1Ioxb0oGTor9v/LehZXsLNQp0q7W++Z2sT3X48ziVRcfsmHHvux8jaUlXgkkAVJAuon2j72aAOTDMbonlFlxdixRAHTGfKxQKs86Lx+PAQgblOMPXq5mqt7UUvn7BYuYB8loztCn9FvwNKvYCGMR3xAEoqMVf8iR/D3jCLXr4rj7SIn4JQHuwqzO0LXTjMNLfSA3fo+kA6smp0x5gwpX9Jxt6FhOaDWYtEbetNC21IDwTYXjnuxXTVEm8SNj3OCUMqPzzJvi5YmRyL8Rmt6NjicBjQ5gxLZmf+mefud2cLxCtT1K5VLCnWK/LFhdbNokXokpHVAXZUYx7TiYBnq6Rx17otfknl6rsMVSKKE/W4JQNgIQHvzhl7i5okzA0Qn4eEpY5FwJ2X4tEgWkuhlCAncQuk6z94QPpN/A46lKKGG/nu9ZNy2sh/kU/qN/13ZYM9061n5VGm6H8Vt5veI+ruIeo7PgNZe0uO5qofWHILfMXtzs9EiI+CYiawp/PEAUYtOTrddj+Q4+POx1rvTgjB2+/xozLB//SUe6ruqXfQSdBn/YD8U/KW/Wt7n7HGheCuKe9P+8TMOByGN4y9wFYu8SgBAaqFBN6WCDm4hfz30rNGZEleUbOy5G3YJK+B7CJl56TLATVipdwjl0cKoLKzRj0R8ZcogzEiF9wiJOVu6unvEDT7faMtDZ/psFIGYZW1/vfOfh/waWaA2z3sgg3Vj58NUYIuVQEDyAnqUlnFjjC/39LWcYEsLsmiBTT8t0qQb1kQcililvTVehmM3E365qT6UC3LJJWRA15Kn/bjYqWX6MAmQWY6y7A87cT6nWEAqNKVaMus/cEBWATLSLjP4b4LWb0XSARiJIIfF1FEz10sb+fBFFSpTdeYcAMzSOWotD6J5IwrFlFQCIJ++cYs+gfnSoH2I8a0mezHMedrtcpmS9IKUl7XC5yHS4gS0n7IYt2RQkCGjqeSP4CKbfuHknyoPqDczPaFOL7A6dxMNWRZ0vh5g9H8GBUpuFuvrExOYxFTBtodPy3CXzOm/EX5AxeExcdFxfelSXMlPlkwRXn6BgczVf1Q49uqKQqwZ6BhAaB7xvEBNIWivW5Lj8sXhjhd/t/gunEYBzRY+8y3pPoXT0s0xQdFCmmgD0mDIM3Rwqn1yBbLJv/mjEBzWB6viSKqwAYGapIkdZKPjB9eTvuyL5xT6g8lq/HPaCoXWPEa+2YwWbAMpdJe+ltgimt2ORArhOBfEH8ohRWE40AnBy7t3ApirOgmqhIHEC7hrsvI5b51+AE89qN74QUhMwqGX9U8MSnkdLW9oDd18rWO9JbFCV+djmlmGutEwTnfpV5e5pswvwlAnzjZ0lNRyegeNGQ9i7Tr7mwR3FtxySqinKB1mXOfKD9l1gl8//2s/UOddQve/9FgiLw7VnEa860ME/+lwVgpomfwR/SvuqF4BvZf7QBGrywO0Jz0xmkSGI7ZO5gNMRuqVx+KXXIIRj/PUb0mO2ehguZBADbZlcrIOQV00k+losXLazZeP8UiD/dipgdXKGTOeejPSM+DzGjldHsddkqvZ209RioWnYlrZLIw0HYZpnB2laVOTQVv1U+8yuQbfz0XToZXfq14P8l6B94TYnY1CJ7ovU+gg7dCPZncNNG+GIlYlWYw84s7gENNjaTb4/bM7lFv17MpKCZHutolJ2P5gvGCWz8g3j5Yszo5f+S9mzpc8PlPRddr1/EnfeIRHZACo9t/DQhYmIAqvlI9TR0t5BcHp1byREqJB/rYmqrfs0hnze7Ol04SIbGh2g6M1KzywS6zrVFt06D9cBOdL++o5Enao+bScFW6Fu9QydzApuCk14ssM8WVoG0aZLL+h7kGrsmzZvLa13fUAAimdgd59kHSsVuwWWmNtcxNlL05l7DA+7nQxaegDYgIg2sWWQ4+YqXbKDfQohyV7vPZRTdQ+PfWSsIiggBaGX40LxxUn+rh8znJt3K3ow/z0mjhlVFiQGKnB0fNdGOPSYGlK/8qq6TyGfwtZNpwPowzBCsl2CkkRdq9CrjNd0dy7I02WabXf+sOey6FHmXlE6kVzjXXAnqn+dpzVISCP582i+XQqUtJJ/pMTDrC8hOaMFedAOrKzv4YD4gvsa6e/iD3UpQ2cHi7lLnj4NvlItFgxwWvB6PXQNAtj3Hix6dhmpHK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433620" y="1205721"/>
            <a:ext cx="9577620" cy="545415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4" y="829056"/>
            <a:ext cx="7751547" cy="466344"/>
          </a:xfrm>
        </p:spPr>
        <p:txBody>
          <a:bodyPr/>
          <a:lstStyle/>
          <a:p>
            <a:r>
              <a:rPr lang="en-US" dirty="0"/>
              <a:t>FY 2018 YTD Total Capital Investment, including accrued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2684" y="5883699"/>
            <a:ext cx="7498489" cy="4503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* </a:t>
            </a:r>
            <a:r>
              <a:rPr lang="en-US" b="0" dirty="0">
                <a:solidFill>
                  <a:schemeClr val="tx1"/>
                </a:solidFill>
              </a:rPr>
              <a:t>Assumes accrued work occurred in FY18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2695084" y="1672065"/>
            <a:ext cx="1281450" cy="481787"/>
          </a:xfrm>
          <a:prstGeom prst="wedgeRectCallout">
            <a:avLst>
              <a:gd name="adj1" fmla="val -2078"/>
              <a:gd name="adj2" fmla="val 84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Capital work complete but not yet paid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574151" y="1625109"/>
            <a:ext cx="1280160" cy="484632"/>
          </a:xfrm>
          <a:prstGeom prst="wedgeRectCallout">
            <a:avLst>
              <a:gd name="adj1" fmla="val -37007"/>
              <a:gd name="adj2" fmla="val 8589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More accurately captures total FY18 investment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2684" y="387340"/>
            <a:ext cx="7309716" cy="228600"/>
          </a:xfrm>
          <a:prstGeom prst="rect">
            <a:avLst/>
          </a:prstGeom>
        </p:spPr>
        <p:txBody>
          <a:bodyPr/>
          <a:lstStyle>
            <a:lvl1pPr marL="22860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CC"/>
              </a:buClr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576263" indent="-233363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Arial" charset="0"/>
              <a:buChar char="–"/>
              <a:defRPr sz="2000">
                <a:latin typeface="Calibri" panose="020F0502020204030204" pitchFamily="34" charset="0"/>
              </a:defRPr>
            </a:lvl2pPr>
            <a:lvl3pPr indent="-223838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•"/>
              <a:defRPr sz="2000">
                <a:latin typeface="Calibri" panose="020F0502020204030204" pitchFamily="34" charset="0"/>
              </a:defRPr>
            </a:lvl3pPr>
            <a:lvl4pPr marL="1262063" indent="-233363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–"/>
              <a:defRPr sz="2000">
                <a:latin typeface="Calibri" panose="020F0502020204030204" pitchFamily="34" charset="0"/>
              </a:defRPr>
            </a:lvl4pPr>
            <a:lvl5pPr marL="1600200" indent="-223838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latin typeface="Calibri" panose="020F0502020204030204" pitchFamily="34" charset="0"/>
              </a:defRPr>
            </a:lvl5pPr>
            <a:lvl6pPr marL="2057400" indent="-223838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/>
            </a:lvl6pPr>
            <a:lvl7pPr marL="2514600" indent="-223838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/>
            </a:lvl7pPr>
            <a:lvl8pPr marL="2971800" indent="-223838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/>
            </a:lvl8pPr>
            <a:lvl9pPr marL="3429000" indent="-223838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CC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FY 2018 Capital Program Recap</a:t>
            </a:r>
          </a:p>
        </p:txBody>
      </p:sp>
    </p:spTree>
    <p:extLst>
      <p:ext uri="{BB962C8B-B14F-4D97-AF65-F5344CB8AC3E}">
        <p14:creationId xmlns:p14="http://schemas.microsoft.com/office/powerpoint/2010/main" val="2499993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44111" y="595032"/>
            <a:ext cx="1058283" cy="447786"/>
          </a:xfrm>
          <a:custGeom>
            <a:avLst/>
            <a:gdLst/>
            <a:ahLst/>
            <a:cxnLst/>
            <a:rect l="l" t="t" r="r" b="b"/>
            <a:pathLst>
              <a:path w="1199387" h="507491">
                <a:moveTo>
                  <a:pt x="1199388" y="456437"/>
                </a:moveTo>
                <a:lnTo>
                  <a:pt x="1198422" y="41123"/>
                </a:lnTo>
                <a:lnTo>
                  <a:pt x="1175346" y="7724"/>
                </a:lnTo>
                <a:lnTo>
                  <a:pt x="1148334" y="0"/>
                </a:lnTo>
                <a:lnTo>
                  <a:pt x="41123" y="965"/>
                </a:lnTo>
                <a:lnTo>
                  <a:pt x="7724" y="24041"/>
                </a:lnTo>
                <a:lnTo>
                  <a:pt x="0" y="51053"/>
                </a:lnTo>
                <a:lnTo>
                  <a:pt x="965" y="466368"/>
                </a:lnTo>
                <a:lnTo>
                  <a:pt x="24041" y="499767"/>
                </a:lnTo>
                <a:lnTo>
                  <a:pt x="51054" y="507491"/>
                </a:lnTo>
                <a:lnTo>
                  <a:pt x="1158264" y="506526"/>
                </a:lnTo>
                <a:lnTo>
                  <a:pt x="1191663" y="483450"/>
                </a:lnTo>
                <a:lnTo>
                  <a:pt x="1199388" y="456437"/>
                </a:lnTo>
                <a:close/>
              </a:path>
            </a:pathLst>
          </a:custGeom>
          <a:solidFill>
            <a:srgbClr val="0A448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57558" y="608479"/>
            <a:ext cx="1031389" cy="420892"/>
          </a:xfrm>
          <a:custGeom>
            <a:avLst/>
            <a:gdLst/>
            <a:ahLst/>
            <a:cxnLst/>
            <a:rect l="l" t="t" r="r" b="b"/>
            <a:pathLst>
              <a:path w="1168907" h="477011">
                <a:moveTo>
                  <a:pt x="0" y="0"/>
                </a:moveTo>
                <a:lnTo>
                  <a:pt x="0" y="477012"/>
                </a:lnTo>
                <a:lnTo>
                  <a:pt x="1168907" y="477012"/>
                </a:lnTo>
                <a:lnTo>
                  <a:pt x="1168907" y="0"/>
                </a:lnTo>
                <a:lnTo>
                  <a:pt x="0" y="0"/>
                </a:lnTo>
                <a:close/>
              </a:path>
            </a:pathLst>
          </a:custGeom>
          <a:solidFill>
            <a:srgbClr val="0A448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6814" y="1028027"/>
            <a:ext cx="7672219" cy="4940449"/>
          </a:xfrm>
          <a:custGeom>
            <a:avLst/>
            <a:gdLst/>
            <a:ahLst/>
            <a:cxnLst/>
            <a:rect l="l" t="t" r="r" b="b"/>
            <a:pathLst>
              <a:path w="8695182" h="5599176">
                <a:moveTo>
                  <a:pt x="0" y="0"/>
                </a:moveTo>
                <a:lnTo>
                  <a:pt x="0" y="5599176"/>
                </a:lnTo>
                <a:lnTo>
                  <a:pt x="8695182" y="5599176"/>
                </a:lnTo>
                <a:lnTo>
                  <a:pt x="8695182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9607" y="2821865"/>
            <a:ext cx="7293685" cy="3023571"/>
          </a:xfrm>
          <a:custGeom>
            <a:avLst/>
            <a:gdLst/>
            <a:ahLst/>
            <a:cxnLst/>
            <a:rect l="l" t="t" r="r" b="b"/>
            <a:pathLst>
              <a:path w="8266176" h="3426714">
                <a:moveTo>
                  <a:pt x="0" y="0"/>
                </a:moveTo>
                <a:lnTo>
                  <a:pt x="0" y="3426714"/>
                </a:lnTo>
                <a:lnTo>
                  <a:pt x="8266176" y="3426714"/>
                </a:lnTo>
                <a:lnTo>
                  <a:pt x="82661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5574" y="2817831"/>
            <a:ext cx="7302424" cy="3032312"/>
          </a:xfrm>
          <a:custGeom>
            <a:avLst/>
            <a:gdLst/>
            <a:ahLst/>
            <a:cxnLst/>
            <a:rect l="l" t="t" r="r" b="b"/>
            <a:pathLst>
              <a:path w="8276081" h="3436620">
                <a:moveTo>
                  <a:pt x="8276081" y="3436620"/>
                </a:moveTo>
                <a:lnTo>
                  <a:pt x="8276081" y="0"/>
                </a:lnTo>
                <a:lnTo>
                  <a:pt x="0" y="0"/>
                </a:lnTo>
                <a:lnTo>
                  <a:pt x="0" y="3436620"/>
                </a:lnTo>
                <a:lnTo>
                  <a:pt x="4571" y="3436620"/>
                </a:lnTo>
                <a:lnTo>
                  <a:pt x="4571" y="9906"/>
                </a:lnTo>
                <a:lnTo>
                  <a:pt x="9143" y="4572"/>
                </a:lnTo>
                <a:lnTo>
                  <a:pt x="9143" y="9906"/>
                </a:lnTo>
                <a:lnTo>
                  <a:pt x="8266175" y="9906"/>
                </a:lnTo>
                <a:lnTo>
                  <a:pt x="8266175" y="4572"/>
                </a:lnTo>
                <a:lnTo>
                  <a:pt x="8270748" y="9906"/>
                </a:lnTo>
                <a:lnTo>
                  <a:pt x="8270748" y="3436620"/>
                </a:lnTo>
                <a:lnTo>
                  <a:pt x="8276081" y="3436620"/>
                </a:lnTo>
                <a:close/>
              </a:path>
              <a:path w="8276081" h="3436620">
                <a:moveTo>
                  <a:pt x="9143" y="9906"/>
                </a:moveTo>
                <a:lnTo>
                  <a:pt x="9143" y="4572"/>
                </a:lnTo>
                <a:lnTo>
                  <a:pt x="4571" y="9906"/>
                </a:lnTo>
                <a:lnTo>
                  <a:pt x="9143" y="9906"/>
                </a:lnTo>
                <a:close/>
              </a:path>
              <a:path w="8276081" h="3436620">
                <a:moveTo>
                  <a:pt x="9143" y="3426714"/>
                </a:moveTo>
                <a:lnTo>
                  <a:pt x="9143" y="9906"/>
                </a:lnTo>
                <a:lnTo>
                  <a:pt x="4571" y="9906"/>
                </a:lnTo>
                <a:lnTo>
                  <a:pt x="4572" y="3426714"/>
                </a:lnTo>
                <a:lnTo>
                  <a:pt x="9143" y="3426714"/>
                </a:lnTo>
                <a:close/>
              </a:path>
              <a:path w="8276081" h="3436620">
                <a:moveTo>
                  <a:pt x="8270748" y="3426714"/>
                </a:moveTo>
                <a:lnTo>
                  <a:pt x="4572" y="3426714"/>
                </a:lnTo>
                <a:lnTo>
                  <a:pt x="9144" y="3431286"/>
                </a:lnTo>
                <a:lnTo>
                  <a:pt x="9143" y="3436620"/>
                </a:lnTo>
                <a:lnTo>
                  <a:pt x="8266175" y="3436620"/>
                </a:lnTo>
                <a:lnTo>
                  <a:pt x="8266175" y="3431286"/>
                </a:lnTo>
                <a:lnTo>
                  <a:pt x="8270748" y="3426714"/>
                </a:lnTo>
                <a:close/>
              </a:path>
              <a:path w="8276081" h="3436620">
                <a:moveTo>
                  <a:pt x="9143" y="3436620"/>
                </a:moveTo>
                <a:lnTo>
                  <a:pt x="9144" y="3431286"/>
                </a:lnTo>
                <a:lnTo>
                  <a:pt x="4572" y="3426714"/>
                </a:lnTo>
                <a:lnTo>
                  <a:pt x="4571" y="3436620"/>
                </a:lnTo>
                <a:lnTo>
                  <a:pt x="9143" y="3436620"/>
                </a:lnTo>
                <a:close/>
              </a:path>
              <a:path w="8276081" h="3436620">
                <a:moveTo>
                  <a:pt x="8270748" y="9906"/>
                </a:moveTo>
                <a:lnTo>
                  <a:pt x="8266175" y="4572"/>
                </a:lnTo>
                <a:lnTo>
                  <a:pt x="8266175" y="9906"/>
                </a:lnTo>
                <a:lnTo>
                  <a:pt x="8270748" y="9906"/>
                </a:lnTo>
                <a:close/>
              </a:path>
              <a:path w="8276081" h="3436620">
                <a:moveTo>
                  <a:pt x="8270748" y="3426714"/>
                </a:moveTo>
                <a:lnTo>
                  <a:pt x="8270748" y="9906"/>
                </a:lnTo>
                <a:lnTo>
                  <a:pt x="8266175" y="9906"/>
                </a:lnTo>
                <a:lnTo>
                  <a:pt x="8266175" y="3426714"/>
                </a:lnTo>
                <a:lnTo>
                  <a:pt x="8270748" y="3426714"/>
                </a:lnTo>
                <a:close/>
              </a:path>
              <a:path w="8276081" h="3436620">
                <a:moveTo>
                  <a:pt x="8270748" y="3436620"/>
                </a:moveTo>
                <a:lnTo>
                  <a:pt x="8270748" y="3426714"/>
                </a:lnTo>
                <a:lnTo>
                  <a:pt x="8266175" y="3431286"/>
                </a:lnTo>
                <a:lnTo>
                  <a:pt x="8266175" y="3436620"/>
                </a:lnTo>
                <a:lnTo>
                  <a:pt x="8270748" y="3436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45970" y="4565276"/>
            <a:ext cx="437029" cy="958103"/>
          </a:xfrm>
          <a:custGeom>
            <a:avLst/>
            <a:gdLst/>
            <a:ahLst/>
            <a:cxnLst/>
            <a:rect l="l" t="t" r="r" b="b"/>
            <a:pathLst>
              <a:path w="495300" h="1085850">
                <a:moveTo>
                  <a:pt x="0" y="1085850"/>
                </a:moveTo>
                <a:lnTo>
                  <a:pt x="0" y="0"/>
                </a:lnTo>
                <a:lnTo>
                  <a:pt x="495300" y="0"/>
                </a:lnTo>
                <a:lnTo>
                  <a:pt x="495300" y="1085850"/>
                </a:lnTo>
                <a:lnTo>
                  <a:pt x="0" y="1085850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45970" y="4565276"/>
            <a:ext cx="437029" cy="958103"/>
          </a:xfrm>
          <a:custGeom>
            <a:avLst/>
            <a:gdLst/>
            <a:ahLst/>
            <a:cxnLst/>
            <a:rect l="l" t="t" r="r" b="b"/>
            <a:pathLst>
              <a:path w="495300" h="1085850">
                <a:moveTo>
                  <a:pt x="0" y="1085850"/>
                </a:moveTo>
                <a:lnTo>
                  <a:pt x="0" y="0"/>
                </a:lnTo>
                <a:lnTo>
                  <a:pt x="495300" y="0"/>
                </a:lnTo>
                <a:lnTo>
                  <a:pt x="495300" y="1085850"/>
                </a:lnTo>
                <a:lnTo>
                  <a:pt x="0" y="108585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88116" y="4489972"/>
            <a:ext cx="428961" cy="1033406"/>
          </a:xfrm>
          <a:custGeom>
            <a:avLst/>
            <a:gdLst/>
            <a:ahLst/>
            <a:cxnLst/>
            <a:rect l="l" t="t" r="r" b="b"/>
            <a:pathLst>
              <a:path w="486156" h="1171194">
                <a:moveTo>
                  <a:pt x="0" y="1171194"/>
                </a:moveTo>
                <a:lnTo>
                  <a:pt x="0" y="0"/>
                </a:lnTo>
                <a:lnTo>
                  <a:pt x="486156" y="0"/>
                </a:lnTo>
                <a:lnTo>
                  <a:pt x="486156" y="1171194"/>
                </a:lnTo>
                <a:lnTo>
                  <a:pt x="0" y="1171194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88116" y="4489972"/>
            <a:ext cx="428961" cy="1033406"/>
          </a:xfrm>
          <a:custGeom>
            <a:avLst/>
            <a:gdLst/>
            <a:ahLst/>
            <a:cxnLst/>
            <a:rect l="l" t="t" r="r" b="b"/>
            <a:pathLst>
              <a:path w="486156" h="1171194">
                <a:moveTo>
                  <a:pt x="0" y="1171194"/>
                </a:moveTo>
                <a:lnTo>
                  <a:pt x="0" y="0"/>
                </a:lnTo>
                <a:lnTo>
                  <a:pt x="486156" y="0"/>
                </a:lnTo>
                <a:lnTo>
                  <a:pt x="486156" y="1171194"/>
                </a:lnTo>
                <a:lnTo>
                  <a:pt x="0" y="1171194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22195" y="4346761"/>
            <a:ext cx="428289" cy="1176618"/>
          </a:xfrm>
          <a:custGeom>
            <a:avLst/>
            <a:gdLst/>
            <a:ahLst/>
            <a:cxnLst/>
            <a:rect l="l" t="t" r="r" b="b"/>
            <a:pathLst>
              <a:path w="485394" h="1333500">
                <a:moveTo>
                  <a:pt x="0" y="1333500"/>
                </a:moveTo>
                <a:lnTo>
                  <a:pt x="0" y="0"/>
                </a:lnTo>
                <a:lnTo>
                  <a:pt x="485394" y="0"/>
                </a:lnTo>
                <a:lnTo>
                  <a:pt x="485394" y="1333500"/>
                </a:lnTo>
                <a:lnTo>
                  <a:pt x="0" y="1333500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22195" y="4346761"/>
            <a:ext cx="428289" cy="1176618"/>
          </a:xfrm>
          <a:custGeom>
            <a:avLst/>
            <a:gdLst/>
            <a:ahLst/>
            <a:cxnLst/>
            <a:rect l="l" t="t" r="r" b="b"/>
            <a:pathLst>
              <a:path w="485394" h="1333500">
                <a:moveTo>
                  <a:pt x="0" y="1333500"/>
                </a:moveTo>
                <a:lnTo>
                  <a:pt x="0" y="0"/>
                </a:lnTo>
                <a:lnTo>
                  <a:pt x="485394" y="0"/>
                </a:lnTo>
                <a:lnTo>
                  <a:pt x="485394" y="1333500"/>
                </a:lnTo>
                <a:lnTo>
                  <a:pt x="0" y="13335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55602" y="4439546"/>
            <a:ext cx="428961" cy="1083833"/>
          </a:xfrm>
          <a:custGeom>
            <a:avLst/>
            <a:gdLst/>
            <a:ahLst/>
            <a:cxnLst/>
            <a:rect l="l" t="t" r="r" b="b"/>
            <a:pathLst>
              <a:path w="486156" h="1228344">
                <a:moveTo>
                  <a:pt x="0" y="1228344"/>
                </a:moveTo>
                <a:lnTo>
                  <a:pt x="0" y="0"/>
                </a:lnTo>
                <a:lnTo>
                  <a:pt x="486156" y="0"/>
                </a:lnTo>
                <a:lnTo>
                  <a:pt x="486156" y="1228344"/>
                </a:lnTo>
                <a:lnTo>
                  <a:pt x="0" y="1228344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55602" y="4439546"/>
            <a:ext cx="428961" cy="1083833"/>
          </a:xfrm>
          <a:custGeom>
            <a:avLst/>
            <a:gdLst/>
            <a:ahLst/>
            <a:cxnLst/>
            <a:rect l="l" t="t" r="r" b="b"/>
            <a:pathLst>
              <a:path w="486156" h="1228344">
                <a:moveTo>
                  <a:pt x="0" y="1228344"/>
                </a:moveTo>
                <a:lnTo>
                  <a:pt x="0" y="0"/>
                </a:lnTo>
                <a:lnTo>
                  <a:pt x="486156" y="0"/>
                </a:lnTo>
                <a:lnTo>
                  <a:pt x="486156" y="1228344"/>
                </a:lnTo>
                <a:lnTo>
                  <a:pt x="0" y="1228344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89681" y="3750384"/>
            <a:ext cx="437029" cy="1772995"/>
          </a:xfrm>
          <a:custGeom>
            <a:avLst/>
            <a:gdLst/>
            <a:ahLst/>
            <a:cxnLst/>
            <a:rect l="l" t="t" r="r" b="b"/>
            <a:pathLst>
              <a:path w="495300" h="2009394">
                <a:moveTo>
                  <a:pt x="0" y="2009394"/>
                </a:moveTo>
                <a:lnTo>
                  <a:pt x="0" y="0"/>
                </a:lnTo>
                <a:lnTo>
                  <a:pt x="495300" y="0"/>
                </a:lnTo>
                <a:lnTo>
                  <a:pt x="495300" y="2009394"/>
                </a:lnTo>
                <a:lnTo>
                  <a:pt x="0" y="2009394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89681" y="3750384"/>
            <a:ext cx="437029" cy="1772995"/>
          </a:xfrm>
          <a:custGeom>
            <a:avLst/>
            <a:gdLst/>
            <a:ahLst/>
            <a:cxnLst/>
            <a:rect l="l" t="t" r="r" b="b"/>
            <a:pathLst>
              <a:path w="495300" h="2009394">
                <a:moveTo>
                  <a:pt x="0" y="2009394"/>
                </a:moveTo>
                <a:lnTo>
                  <a:pt x="0" y="0"/>
                </a:lnTo>
                <a:lnTo>
                  <a:pt x="495300" y="0"/>
                </a:lnTo>
                <a:lnTo>
                  <a:pt x="495300" y="2009394"/>
                </a:lnTo>
                <a:lnTo>
                  <a:pt x="0" y="2009394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31827" y="3800810"/>
            <a:ext cx="428289" cy="1722568"/>
          </a:xfrm>
          <a:custGeom>
            <a:avLst/>
            <a:gdLst/>
            <a:ahLst/>
            <a:cxnLst/>
            <a:rect l="l" t="t" r="r" b="b"/>
            <a:pathLst>
              <a:path w="485394" h="1952244">
                <a:moveTo>
                  <a:pt x="0" y="1952244"/>
                </a:moveTo>
                <a:lnTo>
                  <a:pt x="0" y="0"/>
                </a:lnTo>
                <a:lnTo>
                  <a:pt x="485394" y="0"/>
                </a:lnTo>
                <a:lnTo>
                  <a:pt x="485394" y="1952244"/>
                </a:lnTo>
                <a:lnTo>
                  <a:pt x="0" y="1952244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31827" y="3800810"/>
            <a:ext cx="428289" cy="1722568"/>
          </a:xfrm>
          <a:custGeom>
            <a:avLst/>
            <a:gdLst/>
            <a:ahLst/>
            <a:cxnLst/>
            <a:rect l="l" t="t" r="r" b="b"/>
            <a:pathLst>
              <a:path w="485394" h="1952244">
                <a:moveTo>
                  <a:pt x="0" y="1952244"/>
                </a:moveTo>
                <a:lnTo>
                  <a:pt x="0" y="0"/>
                </a:lnTo>
                <a:lnTo>
                  <a:pt x="485394" y="0"/>
                </a:lnTo>
                <a:lnTo>
                  <a:pt x="485394" y="1952244"/>
                </a:lnTo>
                <a:lnTo>
                  <a:pt x="0" y="1952244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40852" y="4867834"/>
            <a:ext cx="428961" cy="655544"/>
          </a:xfrm>
          <a:custGeom>
            <a:avLst/>
            <a:gdLst/>
            <a:ahLst/>
            <a:cxnLst/>
            <a:rect l="l" t="t" r="r" b="b"/>
            <a:pathLst>
              <a:path w="486156" h="742950">
                <a:moveTo>
                  <a:pt x="0" y="742950"/>
                </a:moveTo>
                <a:lnTo>
                  <a:pt x="0" y="0"/>
                </a:lnTo>
                <a:lnTo>
                  <a:pt x="486156" y="0"/>
                </a:lnTo>
                <a:lnTo>
                  <a:pt x="486156" y="742950"/>
                </a:lnTo>
                <a:lnTo>
                  <a:pt x="0" y="742950"/>
                </a:lnTo>
                <a:close/>
              </a:path>
            </a:pathLst>
          </a:custGeom>
          <a:solidFill>
            <a:srgbClr val="017CC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40852" y="4867834"/>
            <a:ext cx="428961" cy="655544"/>
          </a:xfrm>
          <a:custGeom>
            <a:avLst/>
            <a:gdLst/>
            <a:ahLst/>
            <a:cxnLst/>
            <a:rect l="l" t="t" r="r" b="b"/>
            <a:pathLst>
              <a:path w="486156" h="742950">
                <a:moveTo>
                  <a:pt x="0" y="742950"/>
                </a:moveTo>
                <a:lnTo>
                  <a:pt x="0" y="0"/>
                </a:lnTo>
                <a:lnTo>
                  <a:pt x="486156" y="0"/>
                </a:lnTo>
                <a:lnTo>
                  <a:pt x="486156" y="742950"/>
                </a:lnTo>
                <a:lnTo>
                  <a:pt x="0" y="74295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83000" y="5019114"/>
            <a:ext cx="428961" cy="504265"/>
          </a:xfrm>
          <a:custGeom>
            <a:avLst/>
            <a:gdLst/>
            <a:ahLst/>
            <a:cxnLst/>
            <a:rect l="l" t="t" r="r" b="b"/>
            <a:pathLst>
              <a:path w="486156" h="571500">
                <a:moveTo>
                  <a:pt x="0" y="571500"/>
                </a:moveTo>
                <a:lnTo>
                  <a:pt x="0" y="0"/>
                </a:lnTo>
                <a:lnTo>
                  <a:pt x="486156" y="0"/>
                </a:lnTo>
                <a:lnTo>
                  <a:pt x="486156" y="571500"/>
                </a:lnTo>
                <a:lnTo>
                  <a:pt x="0" y="571500"/>
                </a:lnTo>
                <a:close/>
              </a:path>
            </a:pathLst>
          </a:custGeom>
          <a:solidFill>
            <a:srgbClr val="017CC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83000" y="5019114"/>
            <a:ext cx="428961" cy="504265"/>
          </a:xfrm>
          <a:custGeom>
            <a:avLst/>
            <a:gdLst/>
            <a:ahLst/>
            <a:cxnLst/>
            <a:rect l="l" t="t" r="r" b="b"/>
            <a:pathLst>
              <a:path w="486156" h="571500">
                <a:moveTo>
                  <a:pt x="0" y="571500"/>
                </a:moveTo>
                <a:lnTo>
                  <a:pt x="0" y="0"/>
                </a:lnTo>
                <a:lnTo>
                  <a:pt x="486156" y="0"/>
                </a:lnTo>
                <a:lnTo>
                  <a:pt x="486156" y="571500"/>
                </a:lnTo>
                <a:lnTo>
                  <a:pt x="0" y="5715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17077" y="4993564"/>
            <a:ext cx="428289" cy="529814"/>
          </a:xfrm>
          <a:custGeom>
            <a:avLst/>
            <a:gdLst/>
            <a:ahLst/>
            <a:cxnLst/>
            <a:rect l="l" t="t" r="r" b="b"/>
            <a:pathLst>
              <a:path w="485394" h="600455">
                <a:moveTo>
                  <a:pt x="0" y="600456"/>
                </a:moveTo>
                <a:lnTo>
                  <a:pt x="0" y="0"/>
                </a:lnTo>
                <a:lnTo>
                  <a:pt x="485394" y="0"/>
                </a:lnTo>
                <a:lnTo>
                  <a:pt x="485394" y="600456"/>
                </a:lnTo>
                <a:lnTo>
                  <a:pt x="0" y="600456"/>
                </a:lnTo>
                <a:close/>
              </a:path>
            </a:pathLst>
          </a:custGeom>
          <a:solidFill>
            <a:srgbClr val="017CC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17077" y="4993564"/>
            <a:ext cx="428289" cy="529814"/>
          </a:xfrm>
          <a:custGeom>
            <a:avLst/>
            <a:gdLst/>
            <a:ahLst/>
            <a:cxnLst/>
            <a:rect l="l" t="t" r="r" b="b"/>
            <a:pathLst>
              <a:path w="485394" h="600455">
                <a:moveTo>
                  <a:pt x="0" y="600456"/>
                </a:moveTo>
                <a:lnTo>
                  <a:pt x="0" y="0"/>
                </a:lnTo>
                <a:lnTo>
                  <a:pt x="485394" y="0"/>
                </a:lnTo>
                <a:lnTo>
                  <a:pt x="485394" y="600456"/>
                </a:lnTo>
                <a:lnTo>
                  <a:pt x="0" y="600456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50484" y="4976756"/>
            <a:ext cx="428961" cy="546623"/>
          </a:xfrm>
          <a:custGeom>
            <a:avLst/>
            <a:gdLst/>
            <a:ahLst/>
            <a:cxnLst/>
            <a:rect l="l" t="t" r="r" b="b"/>
            <a:pathLst>
              <a:path w="486156" h="619505">
                <a:moveTo>
                  <a:pt x="0" y="619506"/>
                </a:moveTo>
                <a:lnTo>
                  <a:pt x="0" y="0"/>
                </a:lnTo>
                <a:lnTo>
                  <a:pt x="486156" y="0"/>
                </a:lnTo>
                <a:lnTo>
                  <a:pt x="486156" y="619506"/>
                </a:lnTo>
                <a:lnTo>
                  <a:pt x="0" y="619506"/>
                </a:lnTo>
                <a:close/>
              </a:path>
            </a:pathLst>
          </a:custGeom>
          <a:solidFill>
            <a:srgbClr val="017CC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550484" y="4976756"/>
            <a:ext cx="428961" cy="546623"/>
          </a:xfrm>
          <a:custGeom>
            <a:avLst/>
            <a:gdLst/>
            <a:ahLst/>
            <a:cxnLst/>
            <a:rect l="l" t="t" r="r" b="b"/>
            <a:pathLst>
              <a:path w="486156" h="619505">
                <a:moveTo>
                  <a:pt x="0" y="619506"/>
                </a:moveTo>
                <a:lnTo>
                  <a:pt x="0" y="0"/>
                </a:lnTo>
                <a:lnTo>
                  <a:pt x="486156" y="0"/>
                </a:lnTo>
                <a:lnTo>
                  <a:pt x="486156" y="619506"/>
                </a:lnTo>
                <a:lnTo>
                  <a:pt x="0" y="619506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584563" y="4867834"/>
            <a:ext cx="428289" cy="655544"/>
          </a:xfrm>
          <a:custGeom>
            <a:avLst/>
            <a:gdLst/>
            <a:ahLst/>
            <a:cxnLst/>
            <a:rect l="l" t="t" r="r" b="b"/>
            <a:pathLst>
              <a:path w="485394" h="742950">
                <a:moveTo>
                  <a:pt x="0" y="742950"/>
                </a:moveTo>
                <a:lnTo>
                  <a:pt x="0" y="0"/>
                </a:lnTo>
                <a:lnTo>
                  <a:pt x="485394" y="0"/>
                </a:lnTo>
                <a:lnTo>
                  <a:pt x="485394" y="742950"/>
                </a:lnTo>
                <a:lnTo>
                  <a:pt x="0" y="742950"/>
                </a:lnTo>
                <a:close/>
              </a:path>
            </a:pathLst>
          </a:custGeom>
          <a:solidFill>
            <a:srgbClr val="017CC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584563" y="4867834"/>
            <a:ext cx="428289" cy="655544"/>
          </a:xfrm>
          <a:custGeom>
            <a:avLst/>
            <a:gdLst/>
            <a:ahLst/>
            <a:cxnLst/>
            <a:rect l="l" t="t" r="r" b="b"/>
            <a:pathLst>
              <a:path w="485394" h="742950">
                <a:moveTo>
                  <a:pt x="0" y="742950"/>
                </a:moveTo>
                <a:lnTo>
                  <a:pt x="0" y="0"/>
                </a:lnTo>
                <a:lnTo>
                  <a:pt x="485394" y="0"/>
                </a:lnTo>
                <a:lnTo>
                  <a:pt x="485394" y="742950"/>
                </a:lnTo>
                <a:lnTo>
                  <a:pt x="0" y="74295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626710" y="4682937"/>
            <a:ext cx="428289" cy="840441"/>
          </a:xfrm>
          <a:custGeom>
            <a:avLst/>
            <a:gdLst/>
            <a:ahLst/>
            <a:cxnLst/>
            <a:rect l="l" t="t" r="r" b="b"/>
            <a:pathLst>
              <a:path w="485394" h="952500">
                <a:moveTo>
                  <a:pt x="0" y="952500"/>
                </a:moveTo>
                <a:lnTo>
                  <a:pt x="0" y="0"/>
                </a:lnTo>
                <a:lnTo>
                  <a:pt x="485394" y="0"/>
                </a:lnTo>
                <a:lnTo>
                  <a:pt x="485394" y="952500"/>
                </a:lnTo>
                <a:lnTo>
                  <a:pt x="0" y="952500"/>
                </a:lnTo>
                <a:close/>
              </a:path>
            </a:pathLst>
          </a:custGeom>
          <a:solidFill>
            <a:srgbClr val="017CC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626710" y="4682937"/>
            <a:ext cx="428289" cy="840441"/>
          </a:xfrm>
          <a:custGeom>
            <a:avLst/>
            <a:gdLst/>
            <a:ahLst/>
            <a:cxnLst/>
            <a:rect l="l" t="t" r="r" b="b"/>
            <a:pathLst>
              <a:path w="485394" h="952500">
                <a:moveTo>
                  <a:pt x="0" y="952500"/>
                </a:moveTo>
                <a:lnTo>
                  <a:pt x="0" y="0"/>
                </a:lnTo>
                <a:lnTo>
                  <a:pt x="485394" y="0"/>
                </a:lnTo>
                <a:lnTo>
                  <a:pt x="485394" y="952500"/>
                </a:lnTo>
                <a:lnTo>
                  <a:pt x="0" y="95250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28520" y="5523379"/>
            <a:ext cx="7252671" cy="0"/>
          </a:xfrm>
          <a:custGeom>
            <a:avLst/>
            <a:gdLst/>
            <a:ahLst/>
            <a:cxnLst/>
            <a:rect l="l" t="t" r="r" b="b"/>
            <a:pathLst>
              <a:path w="8219694">
                <a:moveTo>
                  <a:pt x="0" y="0"/>
                </a:moveTo>
                <a:lnTo>
                  <a:pt x="8219694" y="0"/>
                </a:lnTo>
              </a:path>
            </a:pathLst>
          </a:custGeom>
          <a:ln w="28562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517117" y="3172161"/>
            <a:ext cx="145900" cy="145900"/>
          </a:xfrm>
          <a:custGeom>
            <a:avLst/>
            <a:gdLst/>
            <a:ahLst/>
            <a:cxnLst/>
            <a:rect l="l" t="t" r="r" b="b"/>
            <a:pathLst>
              <a:path w="165353" h="165353">
                <a:moveTo>
                  <a:pt x="0" y="0"/>
                </a:moveTo>
                <a:lnTo>
                  <a:pt x="0" y="165353"/>
                </a:lnTo>
                <a:lnTo>
                  <a:pt x="165353" y="165353"/>
                </a:lnTo>
                <a:lnTo>
                  <a:pt x="165353" y="0"/>
                </a:lnTo>
                <a:lnTo>
                  <a:pt x="0" y="0"/>
                </a:lnTo>
                <a:close/>
              </a:path>
            </a:pathLst>
          </a:custGeom>
          <a:solidFill>
            <a:srgbClr val="017DC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513082" y="3168127"/>
            <a:ext cx="153969" cy="153969"/>
          </a:xfrm>
          <a:custGeom>
            <a:avLst/>
            <a:gdLst/>
            <a:ahLst/>
            <a:cxnLst/>
            <a:rect l="l" t="t" r="r" b="b"/>
            <a:pathLst>
              <a:path w="174498" h="174498">
                <a:moveTo>
                  <a:pt x="174498" y="172212"/>
                </a:moveTo>
                <a:lnTo>
                  <a:pt x="174498" y="1524"/>
                </a:lnTo>
                <a:lnTo>
                  <a:pt x="172212" y="0"/>
                </a:lnTo>
                <a:lnTo>
                  <a:pt x="2285" y="0"/>
                </a:lnTo>
                <a:lnTo>
                  <a:pt x="0" y="1524"/>
                </a:lnTo>
                <a:lnTo>
                  <a:pt x="0" y="172212"/>
                </a:lnTo>
                <a:lnTo>
                  <a:pt x="2286" y="174498"/>
                </a:lnTo>
                <a:lnTo>
                  <a:pt x="4572" y="174498"/>
                </a:lnTo>
                <a:lnTo>
                  <a:pt x="4572" y="9144"/>
                </a:lnTo>
                <a:lnTo>
                  <a:pt x="9906" y="4572"/>
                </a:lnTo>
                <a:lnTo>
                  <a:pt x="9905" y="9144"/>
                </a:lnTo>
                <a:lnTo>
                  <a:pt x="165354" y="9144"/>
                </a:lnTo>
                <a:lnTo>
                  <a:pt x="165354" y="4572"/>
                </a:lnTo>
                <a:lnTo>
                  <a:pt x="169926" y="9144"/>
                </a:lnTo>
                <a:lnTo>
                  <a:pt x="169926" y="174498"/>
                </a:lnTo>
                <a:lnTo>
                  <a:pt x="172212" y="174498"/>
                </a:lnTo>
                <a:lnTo>
                  <a:pt x="174498" y="172212"/>
                </a:lnTo>
                <a:close/>
              </a:path>
              <a:path w="174498" h="174498">
                <a:moveTo>
                  <a:pt x="9905" y="9144"/>
                </a:moveTo>
                <a:lnTo>
                  <a:pt x="9906" y="4572"/>
                </a:lnTo>
                <a:lnTo>
                  <a:pt x="4572" y="9144"/>
                </a:lnTo>
                <a:lnTo>
                  <a:pt x="9905" y="9144"/>
                </a:lnTo>
                <a:close/>
              </a:path>
              <a:path w="174498" h="174498">
                <a:moveTo>
                  <a:pt x="9906" y="164592"/>
                </a:moveTo>
                <a:lnTo>
                  <a:pt x="9905" y="9144"/>
                </a:lnTo>
                <a:lnTo>
                  <a:pt x="4572" y="9144"/>
                </a:lnTo>
                <a:lnTo>
                  <a:pt x="4572" y="164592"/>
                </a:lnTo>
                <a:lnTo>
                  <a:pt x="9906" y="164592"/>
                </a:lnTo>
                <a:close/>
              </a:path>
              <a:path w="174498" h="174498">
                <a:moveTo>
                  <a:pt x="169926" y="164592"/>
                </a:moveTo>
                <a:lnTo>
                  <a:pt x="4572" y="164592"/>
                </a:lnTo>
                <a:lnTo>
                  <a:pt x="9906" y="169926"/>
                </a:lnTo>
                <a:lnTo>
                  <a:pt x="9906" y="174498"/>
                </a:lnTo>
                <a:lnTo>
                  <a:pt x="165354" y="174498"/>
                </a:lnTo>
                <a:lnTo>
                  <a:pt x="165354" y="169926"/>
                </a:lnTo>
                <a:lnTo>
                  <a:pt x="169926" y="164592"/>
                </a:lnTo>
                <a:close/>
              </a:path>
              <a:path w="174498" h="174498">
                <a:moveTo>
                  <a:pt x="9906" y="174498"/>
                </a:moveTo>
                <a:lnTo>
                  <a:pt x="9906" y="169926"/>
                </a:lnTo>
                <a:lnTo>
                  <a:pt x="4572" y="164592"/>
                </a:lnTo>
                <a:lnTo>
                  <a:pt x="4572" y="174498"/>
                </a:lnTo>
                <a:lnTo>
                  <a:pt x="9906" y="174498"/>
                </a:lnTo>
                <a:close/>
              </a:path>
              <a:path w="174498" h="174498">
                <a:moveTo>
                  <a:pt x="169926" y="9144"/>
                </a:moveTo>
                <a:lnTo>
                  <a:pt x="165354" y="4572"/>
                </a:lnTo>
                <a:lnTo>
                  <a:pt x="165354" y="9144"/>
                </a:lnTo>
                <a:lnTo>
                  <a:pt x="169926" y="9144"/>
                </a:lnTo>
                <a:close/>
              </a:path>
              <a:path w="174498" h="174498">
                <a:moveTo>
                  <a:pt x="169926" y="164592"/>
                </a:moveTo>
                <a:lnTo>
                  <a:pt x="169926" y="9144"/>
                </a:lnTo>
                <a:lnTo>
                  <a:pt x="165354" y="9144"/>
                </a:lnTo>
                <a:lnTo>
                  <a:pt x="165354" y="164592"/>
                </a:lnTo>
                <a:lnTo>
                  <a:pt x="169926" y="164592"/>
                </a:lnTo>
                <a:close/>
              </a:path>
              <a:path w="174498" h="174498">
                <a:moveTo>
                  <a:pt x="169926" y="174498"/>
                </a:moveTo>
                <a:lnTo>
                  <a:pt x="169926" y="164592"/>
                </a:lnTo>
                <a:lnTo>
                  <a:pt x="165354" y="169926"/>
                </a:lnTo>
                <a:lnTo>
                  <a:pt x="165354" y="174498"/>
                </a:lnTo>
                <a:lnTo>
                  <a:pt x="169926" y="1744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14598" y="5552738"/>
            <a:ext cx="4380379" cy="7317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972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57331" algn="l"/>
                <a:tab pos="2095612" algn="l"/>
                <a:tab pos="3104195" algn="l"/>
              </a:tabLst>
              <a:defRPr/>
            </a:pPr>
            <a:r>
              <a:rPr kumimoji="0" sz="1235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FY2012	FY2013	FY2014	FY2015</a:t>
            </a:r>
            <a:r>
              <a:rPr kumimoji="0" sz="1191" b="0" i="0" u="none" strike="noStrike" kern="1200" cap="none" spc="26" normalizeH="0" baseline="2469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191" b="0" i="0" u="none" strike="noStrike" kern="1200" cap="none" spc="0" normalizeH="0" baseline="24691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806867" rtl="0" eaLnBrk="1" fontAlgn="auto" latinLnBrk="0" hangingPunct="1">
              <a:lnSpc>
                <a:spcPts val="485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06867" rtl="0" eaLnBrk="1" fontAlgn="auto" latinLnBrk="0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06867" rtl="0" eaLnBrk="1" fontAlgn="auto" latinLnBrk="0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767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706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Before</a:t>
            </a:r>
            <a:r>
              <a:rPr kumimoji="0" sz="706" b="0" i="0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2010,</a:t>
            </a:r>
            <a:r>
              <a:rPr kumimoji="0" sz="706" b="0" i="0" u="none" strike="noStrike" kern="1200" cap="none" spc="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planned</a:t>
            </a:r>
            <a:r>
              <a:rPr kumimoji="0" sz="706" b="0" i="0" u="none" strike="noStrike" kern="1200" cap="none" spc="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capital</a:t>
            </a:r>
            <a:r>
              <a:rPr kumimoji="0" sz="706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spend</a:t>
            </a:r>
            <a:r>
              <a:rPr kumimoji="0" sz="706" b="0" i="0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706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706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</a:t>
            </a:r>
            <a:r>
              <a:rPr kumimoji="0" sz="706" b="0" i="0" u="none" strike="noStrike" kern="1200" cap="none" spc="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broken</a:t>
            </a:r>
            <a:r>
              <a:rPr kumimoji="0" sz="706" b="0" i="0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</a:t>
            </a:r>
            <a:r>
              <a:rPr kumimoji="0" sz="706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706" b="0" i="0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</a:t>
            </a:r>
            <a:r>
              <a:rPr kumimoji="0" sz="706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706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</a:t>
            </a:r>
            <a:endParaRPr kumimoji="0" sz="7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206" marR="0" lvl="0" indent="0" algn="l" defTabSz="806867" rtl="0" eaLnBrk="1" fontAlgn="auto" latinLnBrk="0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706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</a:t>
            </a:r>
            <a:r>
              <a:rPr kumimoji="0" sz="70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tal</a:t>
            </a:r>
            <a:r>
              <a:rPr kumimoji="0" sz="706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spend</a:t>
            </a:r>
            <a:r>
              <a:rPr kumimoji="0" sz="706" b="0" i="0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706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defined</a:t>
            </a:r>
            <a:r>
              <a:rPr kumimoji="0" sz="706" b="0" i="0" u="none" strike="noStrike" kern="1200" cap="none" spc="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</a:t>
            </a:r>
            <a:r>
              <a:rPr kumimoji="0" sz="706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budget</a:t>
            </a:r>
            <a:r>
              <a:rPr kumimoji="0" sz="706" b="0" i="0" u="none" strike="noStrike" kern="1200" cap="none" spc="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spent</a:t>
            </a:r>
            <a:r>
              <a:rPr kumimoji="0" sz="706" b="0" i="0" u="none" strike="noStrike" kern="1200" cap="none" spc="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706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</a:t>
            </a:r>
            <a:r>
              <a:rPr kumimoji="0" sz="70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-term</a:t>
            </a:r>
            <a:r>
              <a:rPr kumimoji="0" sz="706" b="0" i="0" u="none" strike="noStrike" kern="1200" cap="none" spc="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projects</a:t>
            </a:r>
            <a:r>
              <a:rPr kumimoji="0" sz="706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via</a:t>
            </a:r>
            <a:r>
              <a:rPr kumimoji="0" sz="706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CMS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(Capital</a:t>
            </a:r>
            <a:r>
              <a:rPr kumimoji="0" sz="706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Managem</a:t>
            </a:r>
            <a:r>
              <a:rPr kumimoji="0" sz="70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706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706" b="0" i="0" u="none" strike="noStrike" kern="1200" cap="none" spc="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706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stem) </a:t>
            </a:r>
            <a:r>
              <a:rPr kumimoji="0" sz="706" b="0" i="0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24" b="0" i="0" u="none" strike="noStrike" kern="1200" cap="none" spc="0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17</a:t>
            </a:r>
            <a:endParaRPr kumimoji="0" sz="1324" b="0" i="0" u="none" strike="noStrike" kern="1200" cap="none" spc="0" normalizeH="0" baseline="-13888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12916" y="679301"/>
            <a:ext cx="919443" cy="2818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767" marR="11206" lvl="0" indent="-1121" algn="l" defTabSz="806867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71" b="1" i="0" u="none" strike="noStrike" kern="1200" cap="none" spc="-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2.</a:t>
            </a:r>
            <a:r>
              <a:rPr kumimoji="0" sz="971" b="1" i="0" u="none" strike="noStrike" kern="1200" cap="none" spc="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71" b="1" i="0" u="none" strike="noStrike" kern="1200" cap="none" spc="-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Chroni</a:t>
            </a:r>
            <a:r>
              <a:rPr kumimoji="0" sz="971" b="1" i="0" u="none" strike="noStrike" kern="1200" cap="none" spc="-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971" b="1" i="0" u="none" strike="noStrike" kern="1200" cap="none" spc="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71" b="1" i="0" u="none" strike="noStrike" kern="1200" cap="none" spc="-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Capital Underinvestment</a:t>
            </a:r>
            <a:endParaRPr kumimoji="0" sz="9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00017" y="175489"/>
            <a:ext cx="4375067" cy="100318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10795" defTabSz="806867">
              <a:defRPr/>
            </a:pPr>
            <a:r>
              <a:rPr lang="en-US" sz="1750" b="1" spc="-18" dirty="0">
                <a:solidFill>
                  <a:srgbClr val="0A4485"/>
                </a:solidFill>
                <a:latin typeface="Arial"/>
                <a:cs typeface="Arial"/>
              </a:rPr>
              <a:t>(Source: 2015 Back on Track Action Plan)</a:t>
            </a:r>
          </a:p>
          <a:p>
            <a:pPr marL="10795" defTabSz="806867">
              <a:defRPr/>
            </a:pPr>
            <a:endParaRPr lang="en-US" sz="1750" b="1" spc="-18" dirty="0">
              <a:solidFill>
                <a:srgbClr val="0A4485"/>
              </a:solidFill>
              <a:latin typeface="Arial"/>
              <a:cs typeface="Arial"/>
            </a:endParaRPr>
          </a:p>
          <a:p>
            <a:pPr marL="10795" marR="0" lvl="0" indent="0" algn="l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1" i="0" u="none" strike="noStrike" kern="1200" cap="none" spc="-18" normalizeH="0" baseline="0" noProof="0" dirty="0">
                <a:ln>
                  <a:noFill/>
                </a:ln>
                <a:solidFill>
                  <a:srgbClr val="0A448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750" b="1" i="0" u="none" strike="noStrike" kern="1200" cap="none" spc="-9" normalizeH="0" baseline="0" noProof="0" dirty="0">
                <a:ln>
                  <a:noFill/>
                </a:ln>
                <a:solidFill>
                  <a:srgbClr val="0A448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sz="1750" b="1" i="0" u="none" strike="noStrike" kern="1200" cap="none" spc="-18" normalizeH="0" baseline="0" noProof="0" dirty="0">
                <a:ln>
                  <a:noFill/>
                </a:ln>
                <a:solidFill>
                  <a:srgbClr val="0A448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Chroni</a:t>
            </a:r>
            <a:r>
              <a:rPr kumimoji="0" sz="1750" b="1" i="0" u="none" strike="noStrike" kern="1200" cap="none" spc="-13" normalizeH="0" baseline="0" noProof="0" dirty="0">
                <a:ln>
                  <a:noFill/>
                </a:ln>
                <a:solidFill>
                  <a:srgbClr val="0A448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750" b="1" i="0" u="none" strike="noStrike" kern="1200" cap="none" spc="9" normalizeH="0" baseline="0" noProof="0" dirty="0">
                <a:ln>
                  <a:noFill/>
                </a:ln>
                <a:solidFill>
                  <a:srgbClr val="0A448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50" b="1" i="0" u="none" strike="noStrike" kern="1200" cap="none" spc="-18" normalizeH="0" baseline="0" noProof="0" dirty="0">
                <a:ln>
                  <a:noFill/>
                </a:ln>
                <a:solidFill>
                  <a:srgbClr val="0A448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Capita</a:t>
            </a:r>
            <a:r>
              <a:rPr kumimoji="0" sz="1750" b="1" i="0" u="none" strike="noStrike" kern="1200" cap="none" spc="-9" normalizeH="0" baseline="0" noProof="0" dirty="0">
                <a:ln>
                  <a:noFill/>
                </a:ln>
                <a:solidFill>
                  <a:srgbClr val="0A448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 </a:t>
            </a:r>
            <a:r>
              <a:rPr kumimoji="0" sz="1750" b="1" i="0" u="none" strike="noStrike" kern="1200" cap="none" spc="-18" normalizeH="0" baseline="0" noProof="0" dirty="0">
                <a:ln>
                  <a:noFill/>
                </a:ln>
                <a:solidFill>
                  <a:srgbClr val="0A448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Underinvestment</a:t>
            </a:r>
            <a:endParaRPr sz="1750" b="0" i="0" u="none" strike="noStrike" kern="1200" cap="none" spc="0" baseline="0" noProof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237431" y="3576693"/>
            <a:ext cx="434787" cy="198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none" strike="noStrike" kern="1200" cap="none" spc="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235" b="0" i="0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1235" b="0" i="0" u="none" strike="noStrike" kern="1200" cap="none" spc="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292</a:t>
            </a:r>
            <a:endParaRPr kumimoji="0" sz="12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12152" y="3534392"/>
            <a:ext cx="434787" cy="198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none" strike="noStrike" kern="1200" cap="none" spc="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235" b="0" i="0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1235" b="0" i="0" u="none" strike="noStrike" kern="1200" cap="none" spc="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330</a:t>
            </a:r>
            <a:endParaRPr kumimoji="0" sz="12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37170" y="4215538"/>
            <a:ext cx="299757" cy="198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none" strike="noStrike" kern="1200" cap="none" spc="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815</a:t>
            </a:r>
            <a:endParaRPr kumimoji="0" sz="12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03747" y="4122792"/>
            <a:ext cx="299757" cy="198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none" strike="noStrike" kern="1200" cap="none" spc="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883</a:t>
            </a:r>
            <a:endParaRPr kumimoji="0" sz="12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161542" y="4274123"/>
            <a:ext cx="299757" cy="198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none" strike="noStrike" kern="1200" cap="none" spc="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775</a:t>
            </a:r>
            <a:endParaRPr kumimoji="0" sz="12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27481" y="4341327"/>
            <a:ext cx="299757" cy="198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none" strike="noStrike" kern="1200" cap="none" spc="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718</a:t>
            </a:r>
            <a:endParaRPr kumimoji="0" sz="12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699483" y="4458975"/>
            <a:ext cx="299757" cy="198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none" strike="noStrike" kern="1200" cap="none" spc="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631</a:t>
            </a:r>
            <a:endParaRPr kumimoji="0" sz="12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657278" y="4643829"/>
            <a:ext cx="299757" cy="198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none" strike="noStrike" kern="1200" cap="none" spc="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493</a:t>
            </a:r>
            <a:endParaRPr kumimoji="0" sz="12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31999" y="4752697"/>
            <a:ext cx="299757" cy="198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none" strike="noStrike" kern="1200" cap="none" spc="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408</a:t>
            </a:r>
            <a:endParaRPr kumimoji="0" sz="12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98576" y="4778237"/>
            <a:ext cx="299757" cy="198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none" strike="noStrike" kern="1200" cap="none" spc="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397</a:t>
            </a:r>
            <a:endParaRPr kumimoji="0" sz="12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56370" y="4794999"/>
            <a:ext cx="299757" cy="198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none" strike="noStrike" kern="1200" cap="none" spc="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377</a:t>
            </a:r>
            <a:endParaRPr kumimoji="0" sz="12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14165" y="4643668"/>
            <a:ext cx="299757" cy="198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none" strike="noStrike" kern="1200" cap="none" spc="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494</a:t>
            </a:r>
            <a:endParaRPr kumimoji="0" sz="12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517117" y="2932804"/>
            <a:ext cx="145900" cy="145227"/>
          </a:xfrm>
          <a:custGeom>
            <a:avLst/>
            <a:gdLst/>
            <a:ahLst/>
            <a:cxnLst/>
            <a:rect l="l" t="t" r="r" b="b"/>
            <a:pathLst>
              <a:path w="165353" h="164591">
                <a:moveTo>
                  <a:pt x="0" y="0"/>
                </a:moveTo>
                <a:lnTo>
                  <a:pt x="0" y="164591"/>
                </a:lnTo>
                <a:lnTo>
                  <a:pt x="165353" y="164591"/>
                </a:lnTo>
                <a:lnTo>
                  <a:pt x="165353" y="0"/>
                </a:lnTo>
                <a:lnTo>
                  <a:pt x="0" y="0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513082" y="2928096"/>
            <a:ext cx="153969" cy="154641"/>
          </a:xfrm>
          <a:custGeom>
            <a:avLst/>
            <a:gdLst/>
            <a:ahLst/>
            <a:cxnLst/>
            <a:rect l="l" t="t" r="r" b="b"/>
            <a:pathLst>
              <a:path w="174498" h="175260">
                <a:moveTo>
                  <a:pt x="174498" y="172974"/>
                </a:moveTo>
                <a:lnTo>
                  <a:pt x="174498" y="2286"/>
                </a:lnTo>
                <a:lnTo>
                  <a:pt x="172212" y="0"/>
                </a:lnTo>
                <a:lnTo>
                  <a:pt x="2285" y="0"/>
                </a:lnTo>
                <a:lnTo>
                  <a:pt x="0" y="2286"/>
                </a:lnTo>
                <a:lnTo>
                  <a:pt x="0" y="172974"/>
                </a:lnTo>
                <a:lnTo>
                  <a:pt x="2286" y="175260"/>
                </a:lnTo>
                <a:lnTo>
                  <a:pt x="4572" y="175260"/>
                </a:lnTo>
                <a:lnTo>
                  <a:pt x="4572" y="9906"/>
                </a:lnTo>
                <a:lnTo>
                  <a:pt x="9906" y="5334"/>
                </a:lnTo>
                <a:lnTo>
                  <a:pt x="9906" y="9906"/>
                </a:lnTo>
                <a:lnTo>
                  <a:pt x="165353" y="9906"/>
                </a:lnTo>
                <a:lnTo>
                  <a:pt x="165354" y="5334"/>
                </a:lnTo>
                <a:lnTo>
                  <a:pt x="169926" y="9906"/>
                </a:lnTo>
                <a:lnTo>
                  <a:pt x="169926" y="175260"/>
                </a:lnTo>
                <a:lnTo>
                  <a:pt x="172212" y="175260"/>
                </a:lnTo>
                <a:lnTo>
                  <a:pt x="174498" y="172974"/>
                </a:lnTo>
                <a:close/>
              </a:path>
              <a:path w="174498" h="175260">
                <a:moveTo>
                  <a:pt x="9906" y="9906"/>
                </a:moveTo>
                <a:lnTo>
                  <a:pt x="9906" y="5334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174498" h="175260">
                <a:moveTo>
                  <a:pt x="9906" y="165354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165354"/>
                </a:lnTo>
                <a:lnTo>
                  <a:pt x="9906" y="165354"/>
                </a:lnTo>
                <a:close/>
              </a:path>
              <a:path w="174498" h="175260">
                <a:moveTo>
                  <a:pt x="169926" y="165354"/>
                </a:moveTo>
                <a:lnTo>
                  <a:pt x="4572" y="165354"/>
                </a:lnTo>
                <a:lnTo>
                  <a:pt x="9906" y="169926"/>
                </a:lnTo>
                <a:lnTo>
                  <a:pt x="9906" y="175260"/>
                </a:lnTo>
                <a:lnTo>
                  <a:pt x="165353" y="175260"/>
                </a:lnTo>
                <a:lnTo>
                  <a:pt x="165354" y="169926"/>
                </a:lnTo>
                <a:lnTo>
                  <a:pt x="169926" y="165354"/>
                </a:lnTo>
                <a:close/>
              </a:path>
              <a:path w="174498" h="175260">
                <a:moveTo>
                  <a:pt x="9906" y="175260"/>
                </a:moveTo>
                <a:lnTo>
                  <a:pt x="9906" y="169926"/>
                </a:lnTo>
                <a:lnTo>
                  <a:pt x="4572" y="165354"/>
                </a:lnTo>
                <a:lnTo>
                  <a:pt x="4572" y="175260"/>
                </a:lnTo>
                <a:lnTo>
                  <a:pt x="9906" y="175260"/>
                </a:lnTo>
                <a:close/>
              </a:path>
              <a:path w="174498" h="175260">
                <a:moveTo>
                  <a:pt x="169926" y="9906"/>
                </a:moveTo>
                <a:lnTo>
                  <a:pt x="165354" y="5334"/>
                </a:lnTo>
                <a:lnTo>
                  <a:pt x="165353" y="9906"/>
                </a:lnTo>
                <a:lnTo>
                  <a:pt x="169926" y="9906"/>
                </a:lnTo>
                <a:close/>
              </a:path>
              <a:path w="174498" h="175260">
                <a:moveTo>
                  <a:pt x="169926" y="165354"/>
                </a:moveTo>
                <a:lnTo>
                  <a:pt x="169926" y="9906"/>
                </a:lnTo>
                <a:lnTo>
                  <a:pt x="165353" y="9906"/>
                </a:lnTo>
                <a:lnTo>
                  <a:pt x="165353" y="165354"/>
                </a:lnTo>
                <a:lnTo>
                  <a:pt x="169926" y="165354"/>
                </a:lnTo>
                <a:close/>
              </a:path>
              <a:path w="174498" h="175260">
                <a:moveTo>
                  <a:pt x="169926" y="175260"/>
                </a:moveTo>
                <a:lnTo>
                  <a:pt x="169926" y="165354"/>
                </a:lnTo>
                <a:lnTo>
                  <a:pt x="165354" y="169926"/>
                </a:lnTo>
                <a:lnTo>
                  <a:pt x="165353" y="175260"/>
                </a:lnTo>
                <a:lnTo>
                  <a:pt x="169926" y="1752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55186" y="5552738"/>
            <a:ext cx="3037915" cy="8225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78219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45075" algn="l"/>
                <a:tab pos="2488959" algn="l"/>
              </a:tabLst>
              <a:defRPr/>
            </a:pPr>
            <a:r>
              <a:rPr kumimoji="0" sz="1235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FY2009</a:t>
            </a:r>
            <a:r>
              <a:rPr kumimoji="0" sz="1191" b="0" i="0" u="none" strike="noStrike" kern="1200" cap="none" spc="26" normalizeH="0" baseline="2469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	</a:t>
            </a:r>
            <a:r>
              <a:rPr kumimoji="0" sz="1235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FY2010	FY20</a:t>
            </a:r>
            <a:r>
              <a:rPr kumimoji="0" sz="1235" b="0" i="0" u="none" strike="noStrike" kern="120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235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12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806867" rtl="0" eaLnBrk="1" fontAlgn="auto" latinLnBrk="0" hangingPunct="1">
              <a:lnSpc>
                <a:spcPts val="485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06867" rtl="0" eaLnBrk="1" fontAlgn="auto" latinLnBrk="0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06867" rtl="0" eaLnBrk="1" fontAlgn="auto" latinLnBrk="0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706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Based</a:t>
            </a:r>
            <a:r>
              <a:rPr kumimoji="0" sz="706" b="0" i="0" u="none" strike="noStrike" kern="1200" cap="none" spc="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r>
              <a:rPr kumimoji="0" sz="706" b="0" i="0" u="none" strike="noStrike" kern="1200" cap="none" spc="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CIP</a:t>
            </a:r>
            <a:r>
              <a:rPr kumimoji="0" sz="706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published</a:t>
            </a:r>
            <a:r>
              <a:rPr kumimoji="0" sz="706" b="0" i="0" u="none" strike="noStrike" kern="1200" cap="none" spc="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</a:t>
            </a:r>
            <a:r>
              <a:rPr kumimoji="0" sz="706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start</a:t>
            </a:r>
            <a:r>
              <a:rPr kumimoji="0" sz="706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706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</a:t>
            </a:r>
            <a:r>
              <a:rPr kumimoji="0" sz="706" b="0" i="0" u="none" strike="noStrike" kern="1200" cap="none" spc="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fiscal </a:t>
            </a:r>
            <a:r>
              <a:rPr kumimoji="0" sz="706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ear</a:t>
            </a:r>
            <a:endParaRPr kumimoji="0" sz="7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sz="706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Actual</a:t>
            </a:r>
            <a:r>
              <a:rPr kumimoji="0" sz="706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capital</a:t>
            </a:r>
            <a:r>
              <a:rPr kumimoji="0" sz="706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spend</a:t>
            </a:r>
            <a:r>
              <a:rPr kumimoji="0" sz="706" b="0" i="0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706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</a:t>
            </a:r>
            <a:r>
              <a:rPr kumimoji="0" sz="706" b="0" i="0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not</a:t>
            </a:r>
            <a:r>
              <a:rPr kumimoji="0" sz="706" b="0" i="0" u="none" strike="noStrike" kern="1200" cap="none" spc="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recorded</a:t>
            </a:r>
            <a:r>
              <a:rPr kumimoji="0" sz="706" b="0" i="0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</a:t>
            </a:r>
            <a:r>
              <a:rPr kumimoji="0" sz="706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ear</a:t>
            </a:r>
            <a:r>
              <a:rPr kumimoji="0" sz="706" b="0" i="0" u="none" strike="noStrike" kern="1200" cap="none" spc="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still</a:t>
            </a:r>
            <a:r>
              <a:rPr kumimoji="0" sz="706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706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progress</a:t>
            </a:r>
            <a:endParaRPr kumimoji="0" sz="7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448" marR="0" lvl="0" indent="0" algn="l" defTabSz="80686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Source:</a:t>
            </a:r>
            <a:r>
              <a:rPr kumimoji="0" sz="706" b="0" i="0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MBTA</a:t>
            </a:r>
            <a:r>
              <a:rPr kumimoji="0" sz="706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CIPs,</a:t>
            </a:r>
            <a:r>
              <a:rPr kumimoji="0" sz="706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MBTA</a:t>
            </a:r>
            <a:r>
              <a:rPr kumimoji="0" sz="706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Actual</a:t>
            </a:r>
            <a:r>
              <a:rPr kumimoji="0" sz="706" b="0" i="0" u="none" strike="noStrike" kern="1200" cap="none" spc="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Capital</a:t>
            </a:r>
            <a:r>
              <a:rPr kumimoji="0" sz="706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Spend</a:t>
            </a:r>
            <a:r>
              <a:rPr kumimoji="0" sz="706" b="0" i="0" u="none" strike="noStrike" kern="1200" cap="none" spc="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6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</a:t>
            </a:r>
            <a:endParaRPr kumimoji="0" sz="7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741235" y="2848813"/>
            <a:ext cx="1390650" cy="4885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11206" lvl="0" indent="0" algn="l" defTabSz="806867" rtl="0" eaLnBrk="1" fontAlgn="auto" latinLnBrk="0" hangingPunct="1">
              <a:lnSpc>
                <a:spcPct val="148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Planne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059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capita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059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spen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059" b="0" i="0" u="none" strike="noStrike" kern="1200" cap="none" spc="-6" normalizeH="0" baseline="2430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Actua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capita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059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spend</a:t>
            </a:r>
            <a:endParaRPr kumimoji="0" sz="105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94634" y="2962834"/>
            <a:ext cx="4114240" cy="3597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1" i="0" u="none" strike="noStrike" kern="1200" cap="none" spc="-13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MB</a:t>
            </a:r>
            <a:r>
              <a:rPr kumimoji="0" sz="1235" b="1" i="0" u="none" strike="noStrike" kern="1200" cap="none" spc="-101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35" b="1" i="0" u="none" strike="noStrike" kern="1200" cap="none" spc="-9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35" b="1" i="0" u="none" strike="noStrike" kern="1200" cap="none" spc="-4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35" b="1" i="0" u="none" strike="noStrike" kern="1200" cap="none" spc="-9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Planned</a:t>
            </a:r>
            <a:r>
              <a:rPr kumimoji="0" sz="1235" b="1" i="0" u="none" strike="noStrike" kern="1200" cap="none" spc="-18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35" b="1" i="0" u="none" strike="noStrike" kern="1200" cap="none" spc="-9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Capital</a:t>
            </a:r>
            <a:r>
              <a:rPr kumimoji="0" sz="1235" b="1" i="0" u="none" strike="noStrike" kern="1200" cap="none" spc="-18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35" b="1" i="0" u="none" strike="noStrike" kern="1200" cap="none" spc="-9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Spend vs.</a:t>
            </a:r>
            <a:r>
              <a:rPr kumimoji="0" sz="1235" b="1" i="0" u="none" strike="noStrike" kern="1200" cap="none" spc="-57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35" b="1" i="0" u="none" strike="noStrike" kern="1200" cap="none" spc="-9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Actual</a:t>
            </a:r>
            <a:r>
              <a:rPr kumimoji="0" sz="1235" b="1" i="0" u="none" strike="noStrike" kern="1200" cap="none" spc="-18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35" b="1" i="0" u="none" strike="noStrike" kern="1200" cap="none" spc="-9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Capital</a:t>
            </a:r>
            <a:r>
              <a:rPr kumimoji="0" sz="1235" b="1" i="0" u="none" strike="noStrike" kern="1200" cap="none" spc="-18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35" b="1" i="0" u="none" strike="noStrike" kern="1200" cap="none" spc="-9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Spend</a:t>
            </a:r>
            <a:r>
              <a:rPr kumimoji="0" sz="1191" b="1" i="0" u="none" strike="noStrike" kern="1200" cap="none" spc="26" normalizeH="0" baseline="24691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endParaRPr kumimoji="0" sz="1191" b="0" i="0" u="none" strike="noStrike" kern="1200" cap="none" spc="0" normalizeH="0" baseline="24691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FY2009-FY2015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1059" b="0" i="0" u="none" strike="noStrike" kern="1200" cap="none" spc="-9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059" b="0" i="0" u="none" strike="noStrike" kern="1200" cap="none" spc="-9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million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059" b="0" i="0" u="none" strike="noStrike" kern="1200" cap="none" spc="-9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13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 dollars</a:t>
            </a:r>
            <a:endParaRPr kumimoji="0" sz="105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15968" y="1143000"/>
            <a:ext cx="7412691" cy="15906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11206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Whil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324" b="1" i="0" u="none" strike="noStrike" kern="1200" cap="none" spc="-18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MB</a:t>
            </a:r>
            <a:r>
              <a:rPr kumimoji="0" sz="1324" b="1" i="0" u="none" strike="noStrike" kern="1200" cap="none" spc="-101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324" b="1" i="0" u="none" strike="noStrike" kern="1200" cap="none" spc="-53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ultimatel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nee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additiona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324" b="1" i="0" u="none" strike="noStrike" kern="1200" cap="none" spc="-22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324" b="1" i="0" u="none" strike="noStrike" kern="1200" cap="none" spc="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fundin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324" b="1" i="0" u="none" strike="noStrike" kern="1200" cap="none" spc="-26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capita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spending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1324" b="1" i="0" u="none" strike="noStrike" kern="1200" cap="none" spc="-22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ha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been 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unable</a:t>
            </a:r>
            <a:r>
              <a:rPr kumimoji="0" sz="1324" b="1" i="0" u="none" strike="noStrike" kern="1200" cap="none" spc="-13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324" b="1" i="0" u="none" strike="noStrike" kern="1200" cap="none" spc="-13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spend</a:t>
            </a:r>
            <a:r>
              <a:rPr kumimoji="0" sz="1324" b="1" i="0" u="none" strike="noStrike" kern="1200" cap="none" spc="-13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capital</a:t>
            </a: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funds</a:t>
            </a:r>
            <a:r>
              <a:rPr kumimoji="0" sz="1324" b="1" i="0" u="none" strike="noStrike" kern="1200" cap="none" spc="-13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already</a:t>
            </a:r>
            <a:r>
              <a:rPr kumimoji="0" sz="1324" b="1" i="0" u="none" strike="noStrike" kern="1200" cap="none" spc="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availabl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 </a:t>
            </a: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324" b="1" i="0" u="none" strike="noStrike" kern="1200" cap="none" spc="-9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1324" b="1" i="0" u="none" strike="noStrike" kern="1200" cap="none" spc="-9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contributin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324" b="1" i="0" u="none" strike="noStrike" kern="1200" cap="none" spc="-22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324" b="1" i="0" u="none" strike="noStrike" kern="1200" cap="none" spc="-9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chronic 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underinvestment</a:t>
            </a:r>
            <a:r>
              <a:rPr kumimoji="0" sz="1324" b="1" i="0" u="none" strike="noStrike" kern="1200" cap="none" spc="-9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324" b="1" i="0" u="none" strike="noStrike" kern="1200" cap="none" spc="-9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r>
              <a:rPr kumimoji="0" sz="1324" b="1" i="0" u="none" strike="noStrike" kern="1200" cap="none" spc="-9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acute backlog</a:t>
            </a:r>
            <a:r>
              <a:rPr kumimoji="0" sz="1324" b="1" i="0" u="none" strike="noStrike" kern="1200" cap="none" spc="-9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1324" b="1" i="0" u="none" strike="noStrike" kern="1200" cap="none" spc="-9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flee</a:t>
            </a: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1324" b="1" i="0" u="none" strike="noStrike" kern="1200" cap="none" spc="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facilities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1324" b="1" i="0" u="none" strike="noStrike" kern="1200" cap="none" spc="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systems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1324" b="1" i="0" u="none" strike="noStrike" kern="1200" cap="none" spc="18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r>
              <a:rPr kumimoji="0" sz="1324" b="1" i="0" u="none" strike="noStrike" kern="1200" cap="none" spc="0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324" b="1" i="0" u="none" strike="noStrike" kern="1200" cap="none" spc="-18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24" b="1" i="0" u="none" strike="noStrike" kern="1200" cap="none" spc="-4" normalizeH="0" baseline="0" noProof="0" dirty="0">
                <a:ln>
                  <a:noFill/>
                </a:ln>
                <a:solidFill>
                  <a:srgbClr val="017C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infrastructure.</a:t>
            </a:r>
            <a:endParaRPr kumimoji="0" sz="132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806867" rtl="0" eaLnBrk="1" fontAlgn="auto" latinLnBrk="0" hangingPunct="1">
              <a:lnSpc>
                <a:spcPts val="618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1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Additiona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059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significan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059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warnin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059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sign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respec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capita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budgeting:</a:t>
            </a:r>
            <a:endParaRPr kumimoji="0" sz="105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9864" marR="0" lvl="0" indent="-169218" algn="l" defTabSz="806867" rtl="0" eaLnBrk="1" fontAlgn="auto" latinLnBrk="0" hangingPunct="1">
              <a:lnSpc>
                <a:spcPct val="100000"/>
              </a:lnSpc>
              <a:spcBef>
                <a:spcPts val="371"/>
              </a:spcBef>
              <a:spcAft>
                <a:spcPts val="0"/>
              </a:spcAft>
              <a:buClr>
                <a:srgbClr val="0A4485"/>
              </a:buClr>
              <a:buSzPct val="125000"/>
              <a:buFont typeface="Arial"/>
              <a:buChar char="▪"/>
              <a:tabLst>
                <a:tab pos="179864" algn="l"/>
              </a:tabLst>
              <a:defRPr/>
            </a:pP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 </a:t>
            </a:r>
            <a:r>
              <a:rPr kumimoji="0" sz="1059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MB</a:t>
            </a:r>
            <a:r>
              <a:rPr kumimoji="0" sz="1059" b="0" i="0" u="none" strike="noStrike" kern="120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059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059" b="0" i="0" u="none" strike="noStrike" kern="120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regularl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1059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fund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059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intende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059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 th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059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capita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059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progra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059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operatin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059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expenses.</a:t>
            </a:r>
            <a:endParaRPr kumimoji="0" sz="105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9864" marR="0" lvl="0" indent="-169218" algn="l" defTabSz="806867" rtl="0" eaLnBrk="1" fontAlgn="auto" latinLnBrk="0" hangingPunct="1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0A4485"/>
              </a:buClr>
              <a:buSzPct val="125000"/>
              <a:buFont typeface="Arial"/>
              <a:buChar char="▪"/>
              <a:tabLst>
                <a:tab pos="179864" algn="l"/>
              </a:tabLst>
              <a:defRPr/>
            </a:pPr>
            <a:r>
              <a:rPr kumimoji="0" sz="1059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2015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th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MB</a:t>
            </a:r>
            <a:r>
              <a:rPr kumimoji="0" sz="1059" b="0" i="0" u="none" strike="noStrike" kern="120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059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059" b="0" i="0" u="none" strike="noStrike" kern="120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059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$66.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millio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059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capita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059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dollar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059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059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44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1059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salaries.</a:t>
            </a:r>
            <a:endParaRPr kumimoji="0" sz="105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9864" marR="0" lvl="0" indent="-169218" algn="l" defTabSz="806867" rtl="0" eaLnBrk="1" fontAlgn="auto" latinLnBrk="0" hangingPunct="1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0A4485"/>
              </a:buClr>
              <a:buSzPct val="125000"/>
              <a:buFont typeface="Arial"/>
              <a:buChar char="▪"/>
              <a:tabLst>
                <a:tab pos="179864" algn="l"/>
              </a:tabLst>
              <a:defRPr/>
            </a:pPr>
            <a:r>
              <a:rPr kumimoji="0" sz="1059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th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pas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fiv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years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th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MB</a:t>
            </a:r>
            <a:r>
              <a:rPr kumimoji="0" sz="1059" b="0" i="0" u="none" strike="noStrike" kern="120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059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059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spen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onl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$2.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billio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059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 th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$4.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billio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059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059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planne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059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spen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059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059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capita</a:t>
            </a:r>
            <a:r>
              <a:rPr kumimoji="0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059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construction.</a:t>
            </a:r>
            <a:endParaRPr kumimoji="0" sz="105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FD853F2-251F-4452-B752-D470C9AC61AE}"/>
              </a:ext>
            </a:extLst>
          </p:cNvPr>
          <p:cNvSpPr txBox="1"/>
          <p:nvPr/>
        </p:nvSpPr>
        <p:spPr>
          <a:xfrm>
            <a:off x="3200399" y="319580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Click to add text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D0EB7EE-7080-44B4-BB4F-80FE43094AA7}"/>
              </a:ext>
            </a:extLst>
          </p:cNvPr>
          <p:cNvSpPr txBox="1"/>
          <p:nvPr/>
        </p:nvSpPr>
        <p:spPr>
          <a:xfrm>
            <a:off x="3338110" y="3342701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Click to add text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68FAB3-68F3-488B-9755-F53CB63465F2}"/>
              </a:ext>
            </a:extLst>
          </p:cNvPr>
          <p:cNvSpPr txBox="1"/>
          <p:nvPr/>
        </p:nvSpPr>
        <p:spPr>
          <a:xfrm>
            <a:off x="3485002" y="3480412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Click to add text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7E1DE78-4B05-45B1-A18A-35C24FCCCF7A}"/>
              </a:ext>
            </a:extLst>
          </p:cNvPr>
          <p:cNvSpPr txBox="1"/>
          <p:nvPr/>
        </p:nvSpPr>
        <p:spPr>
          <a:xfrm>
            <a:off x="3622713" y="3627303"/>
            <a:ext cx="2743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1983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VnhKxtT5Vf9O+6lY4KufIs5wJBejWhMoP7nI7vYAJxR+nrzfJ5kiwuUeXmVZY2SS01+gs6c5P7jui5bVf7UAMAFyBP5+RXHsHk1qIYvGdNmlBWLKvyOIlB8T3kKLZRpDGKjW+KqZ5hk9tW76/i8Vea+3jQGnRxBRzzJnxM8L7lTA3vYZxXwxJcZ6N7gB0KkZJMFspYHEvoWXSFaJy4JjZSkqfPi/AVS6juOfeL1ETcdLwzkouhTpu2s4iyDgQnloF5qL6pm8a7Itshdri87add/hwfNKuJGoCTLmTV6VfAID5lPsxP1WBlMIB7QXse2nFJJQXEifqdSsZTS9mPmRjd7giWoDcxT8NsZ6sc9KQkGaPWTDeaPbNe/H3XZQ13NXs06HBRCCUI9UEThw3X4QC9h7NaZQeXEki08isMtyJ9YWf6LXnSoSIcNOHGaQaxJ566y1PKSqI4ayxPokCiiVHlz+0ICgtson44M/QpeDO9nBcLfcNDVyXCiC1fzFF4su9/RmaqfMnXxy1Z+W+U2dylN6VdUcfrkmKC8WQTzywV5hHwH+E2RYGzMRzaHPqTdIfP/7gwWTHUayoEIO+Za/RyJUlEBiUrWRZgyf4rdSJBTomaOVTzZqHmx8GZJhc3LF6PkqV8M8wNlNRrHeW5mLZdJS7VqwF5Sk6qKBmPla/lxojAxV4cEEZEzbOkXB98aKXIytoFZ4EjnnbEcID0zyJqkiT8+aAlREBgi5eReswTqxU2LBGYmS4cDYhNAZvGUvjhotBwLiBqZPCaCy2eUqckcXmhpZuk/LV9TD97o8o6LuFlwxEbZumbcAfhBKzslz/86NisiBIADu2xD/zhnz2j3xfUPQlte/1Ey2nhmwkScm2/4h8fRMHqA4fYJCQ8nutPHmp+R8Pn+cO4xg44FIvYR/IYKMIbqRiCKJjFLKVNpjNHKPWTrJWGr1SaNDAXkH4kVLlpW80Lk0siIXKYJVaEsTKhFHTW+VbFFVtwkpequ27z5qoNCYW9UQ1wPwK4/0GP2EQmTQFT/TwyidFnDLdyt6yZ5w/1LNFwB03k7J2JcDkHC8CpXe7vAR5nPp1IqUEuWzsyiX+vq14HbsrXK2ODxJVbC2W8Lq/7dp3rEs9mV6WInhLmuZoFYPDEe4eGeLGC8WGOGzpZD/dRiI0HusNLpeaPYjpBTr57OjCeaaIVzMVuijCOt1ve0UvzA3Vl82ojDD5c9k4mu8g/hLV3sfaz6mRXzZO+W+dGjSqmlsy48leE0Rs6aR1fe6pOaTvUqj33vlKv0UL4LpH7NpB+FkixgI6imYo2cIC7ID9gJLZmJrtYYdGFfapbiKUxKXFGHH4XbnFHkoDmvPAKJhjgpwiMCR41H4mMcRNT3/avCu4xLJ4K3EZe8hpji5j9XeM+H2EyN00v3ExkMFdrAKgnUnSaUblmbCczDNl9QTBqs/QBv8PPR9JyL7IqdwnktELhVnAW+rXW6hMt9IPD91pSCjPLXLqICa3Nzy0II8Aj2RJMFI2ZqtwG/30kQM0ZyJGax23ZltLwcsT/QVpzotMFev9kJtZ6oM1X3UrqwxI4o/3iBAwRr2Ipxkeuareasz++nJDH4+MB3+2VkI7DNnXjImS8gedLqWxcN2ovdJ4qdoXamWD7g/mQsfCPFNxb0TYpOO7JHXtR+x+imJLMPLCFbiV3o7qlLtTGxL95jQVP45fJYkGi79pxSlJuYFy3fJR2wI0X2A9BIWmObA0nZeJ5fdaYrjPoXaxRsccMmFNFcn+C83YL9ImKFqO9SV0KTRSk+kfxsulbT0RVS0AqRSZ6+p39tGbQeBFNxcgMKVDx6P6iN3rY9AOBs4YAP3DWDXkWobAXJOWo833cznCoE4G/8yUH3c9YeCbFUfRBzqMJ2N1Am4jAwPYxlx5LnbxuDoYHhFdpfiXsmIN6MU6pIBpH9RIoRwLZ0kKmYmafemSI6xSsRigKd9mdJASvXOAjYEiuMdLuldpHY46kCyKxsyB1st/1bLV4afH1OXwj2Yg5dRlNxtxGa1kqSvMFi3Jv36VyIPo/6tHnTyOBc0Jr3XhhO0bwhixsZBLpyWhb9BFxmWjNeLBa4fh25YTUvZqAYCxmSr4CJTSt5d/vyiofDp7Hk6awCuExPdrUVuQagJgmeEvOW7EwPUtmonPf4IkynH0uTIsnTYQsxIJMjuvsKqbkryyEnybQL18bmz5dk1PtzNpH84aNUKnjaqTI9YoKGnC6PqScEl281EkXBjiLBBBZBOBDxq/t4yul3cTQWxebTTA+c8/+6QM8yXia2ai7PnNMZdkuJ10RRyv9ArcP/nBQj0nHAkEKqSv9OjBjlzdm01jFY2pPYVE23Tx37p01H9+JnAgS+rnFwMjdErAj2WX5OrxWreixXHSV8Ry1SCyV4hV6FxrPMD9wYVOgIuw+Y0LNV90GgqThzFfq/8jy/v2bBbTMwai9OabLbJsab70RDEjh2dZzg7a0QtVAs3we8soq/td+gyVoSI2IyPy6EYFyGVsNEpbFc6TKtsfs0DZRAKlQxLG5HeszfDxdXxFP4XlqjAmIh1xb0hCxYbyZT2ZG6CBp+/H63IAhLCp8hesn4bHvryIxnT59jlHX+4Hh/2EvpieKOvUTmY1QZbTvpiUjQ87XFY7uOA4kr7b3N1HeILByjg3jfeGVOQ6CBz9SFu0mbgpbvE18VT0klPVT1E9Q7QknTnnBe12qMkranBY9NJ6E31T6FtrPcsdpu/yOv7x5d0XsUpGUijL9Z0O0BhY3g5aUrvgWjniAhUjFU/xVa0TN3sXCYsB3yjPa2XrDKb0o0lHXDMCE391fQwPs3Pb0lPB2FFGHWn2nLlLJ8TbUKZS/xIy6Q4Gv7EkndqMEICHsu9LlMkh94GQcgzq3fci4tdH6GM6VKpppcZoE9ffqeJowPTZlYN0VvoxGkqxsSMnmYQ0vX5IYrlSI9tyBydKLvIWUZiKvFXrj6perGMT99X+bpXS0t4STUeZcZbn7GPeCwlbPnd6OABzCmXbtg/H3keSb8YMcBLVT/t8tdSqF3uFoQJ/gVxgHe4NaN2+HMhdT4Rg19wB6wumh6mSaSA5pGWkEwoU3Y7B8XlPnCO2wasFuCefG7hWw8IoTxBS745nhXSX5c0erQpFVQ39SrdPx/R+7XWrFcg5EVBPntCi3g1QM1LP3tkrgSnBQ4B5LfSMcjYBDKpbByUcp0novv5iK/2qDiP0OpLfMBCztzIj/icE4SUwvjqLTbJMu/BGZdu/FzF+3ymtRmMmUIXdonaUTYTkYbH8c9flwIA97IdlHXGQ+rgbm+RSa3GvQDsKANn1V6ZGPlmCRlxhbkcKE5oo9dUhmCzzBo7NR/UDtI1g3XalLjTmbi3KWgspA5DPWqXJvEwIepVYY7OQEBUzbuTw4mj/WGh7NRiIuPQgMe96nJzPcQhAdhOBwbCbNjJ9Dx6rmj7FYRL4S889TE4YSgvpGlZM+pAA4aI6sSXETCctdfj0qZPCb5GJSzteIEjyPW+E4ChW9bolBNkxJIo/zd7GrUunx7qU+IRgypGIzkmvQ+uqLyBemZ/7y6X3TFdfMcsKMOgF7kGDuQnCgKN1o+B+cFnpZaR+toFAEdmHqqQvrwGGc6zu5/sU55wFjQ3x+7ccRhnzTJbTzuycGrHfFP9RnLAffHsknX4Baogla0jsfa+I9+Pk8ClluN6+YrnRGF9z330rNOUPUUoL8l8OMc4LYNLNjGSuToLJfJHA2ixcQJ553E1X/BLGQ8xcM+7XBjoa/IMSbmLNGbAkUob1DaxzZbdYDX1zWz+ndk9KJDfv4XQNF0sjsQROhFjtc3K107NUsVe8gMlaNrmGFnLl8meULylSHKpk/Sk1d/rT8tq26N9ye2MiNY8bZUIOg398304NcOK0BB85dGcn2AsTibMw8lZGJwRcQUJwbUXoWRZV13gPkMTAiCOC2OPc6iWdfEre/th8+tjO/8aoyeKajch3QM+HGgKn1xYhZ6IlE1Xf+Y1aF1rXV/J2VndILcR02gfwGW9gvlyoXQejekGtrrfm2jd2muymI73oIhxzMRdBtWjBHzv5Q455ngxO79RwFmxo/ReK4sD1gUrT8mrsZIHBcwKieXaa/qrblRlXtZXNW8DezHWucrul861tAymWRpMRfr34lUEVfhCFmAUXV8TTdPKh3vP348wNBiqZqNT1Wu4iSxmOnqnlIazvYUPCuzSy7CGdHPHN4HeycD5EcN0oavvVJF4Vln442zhmnkPhLuLqPnv306p5LXxKP/jNQBRSgr9J6rT1Xz+4Mg24xBkdZXP5xAE/7Qyl8nH7yM2IUjTuZrbax5P6qKZVA7Q3gYeTcKzmyIG4jBvAPJmvl0c7hE7Ld3QrZeK21hkQJkXcZ2hSNqWrVu8y4etXhKYaHHTaM9dJqfqef2OgBfZgyWxSaelFdVR4xnEHwAlaRP8Ib4LYDgkYFOrk3+Xrv8UnJrgRHl90b4Sorku4yVD6naGrULXzIPIRsmWB4kvqCaBlBFuQY5hTsu/WbiL2J9TJ1y0EXhYQDBenh/2AY91t8B2qq63AcBuIryQoT2TAoebMjQgUhNdQpFynCO3u47YeiKRvldKnffXZCnGnRqDoB/PrEldLV+Dja/RIq88qNYUiODoyP2p4RH5Jm/W57EN6lx0SDPirYKq92cmpkbZAK1NW9m/PMcXF6OuztujBkRFAVaaPI3UHe50iEzqmGuWdbwu8W6c0Z2LYHReu7jXa3nL1Ql8kAmr6f7GUG6FJ1UGfR6I0sNRwpddX1bJ0D8HZ2sf8FJ6L1F9F8hrAsZ3cyMTj6MPh7PNAlgVzVPfl2J2TAcsB0DjblqqCUzwIlSUVzRcrjSIfGV569rdF+CWwbH8Ij0zIreV7s2M3FAlXDBbrNbtpY3vkQjmJ+m8kz2Kz9YT15HIblecGHzWsesslRSlu9HlV/tO6nRx5BtVH+ldXnqhsB/y5eyo0PnWX/AFRy5cFN7GpxseAmZj0iJKw74q4wtkVbg8IVqG31s1s2Fr9spoJaq66UNhZ0pj2Uuz+GE3Q3QTMMhSlU4iG4JbtU5c+knMCP6wAV1QVXAfyATKyjfI+WRBSxfjvYVHjAVkk/dk852u71Udib1FarIJ7kF01G8FrOuawBovhA64XaVS7fufp14+5kSRCDJRaiSgPkkzyr0NVKXLkPCnsW9hDj+Edx7iIe4mL5N5ZiYl9O2BzJ0ZsYzmmjGvXPYVzDsCY4CjFV9iMW8wgP/raZ1LO2SqmfJRCXYoNi3Cn0FL1fkhOgq+JtwYlqy8UhB8FartYjVyqtO5b2P/Gx5G2P394QyzUer58wAPmmQ4wv94tsmeWM1acWERJYgh5S4gIn4XUWKgKX3V0QlKlSFbwco69ess8gKjqiXQiyMQxDRZyHSyWqcGER1Q9x5XeaeyP1X9kQSwOx1x8PP4hosSBNIa+qaQWqJLTiq6EBfojS/BUqGuZ0X1wJ52fY74zr3xE7gh3s7m1eVCsQ8IUDq8wjFxg4YzzHNcw10Bwd8Cf7BoqF5+DmlrMB/m+WQqGCS5QGwZ0iT3aYy7y14qSpxgK04rb+KJnjtj9xKdcoEM+9k+jrX3VVCOI+0ebwqCdnJLZRpY6lPf34vryNyxHLw16wg8tvNXO9VpaulDSrOfDIUk2dKfygiP3Urg0uG8dUDeOtB3NEI0EMeRfKY48HlidiUZ8NQj1XG2zAEC3SanyF6MhCoQDHn6C8fAPVyt7LLjhgWeZTocVyG6LcJBVkLJra4zEghocrDgSLFUzSZDdO3N8EudpPn0FBTxm5/6af/J+9JKCFjEVojpCAMq5tpehxryb2rb32gIq69QBxHQonj17KDqJau/8cyx+vPLziF+xbzkwQUhIEFoehwFNFHFqlvqYRCchfmYnB854kT+WEyYCIGeVbjkYATzKdlN1faXIVdB7DlyYI2kiYQrwWAAcMH2Pwflz6siaWKGG8LHwKKG+zwtmQHPdcf+Q2HtwS57NpzLG47RpgoqW/sfyS9FL2vQb2SaBlfYOY+TTAnQyXY03/XEMLRMHq8DPA1xyJB1okW6q2ssSoIDficiz+Mhq9hGOCSdtUB321MEEEPPkbibNovbVPC+CW6OzgzB3nNUfkFjiFmJN2mTKugv3Cvmksu5SRDK3h6wCdtIIitcoOnJgLYoP31ALze0+VHSzgYbUbSmcsrYuYZ1PEIK8SuK4mLlHq/Q7jVl1uG4tW52qMfQirXVrszC5SBoSOUSviAg4k1KMmEmHkCs7riTfWIdqsk52oGzi9NQZVqw2ml8zB+FwZKDdnOWM5S8WnNnh7nDnJACfvXW8EY59Gg/OwxEvo1hRK/WvZWMsNbMQu2uOChwJMWa/hJqG4+jlZ5ISyEfIVU8Lwnd9BjainesQF4hrjQ7H4FP9Dfriu217nm2pHv9bdIqf1J6/2IJxpGKHFkEh4jgpf+lTCcyj6jqBODNrQzpFmgSL+u8M93vtQaqcJbbrhj+N+qgMioryT189sjdPh3qBMt+yyXrzmL3cntacEYXjB9M/mf0xT+Bst5+ojV35D3tmR4cEumOPcCtRY3E+Gvv4EAfpBFLWU7Hv9VbGlSKhZwcTUdbRq1sbFJayrrIknQWsV2+24vJl3YWmYaTSEuiI8olBUc2GROyOZVmqlRtB7Id/7jJvXgeICXivftlBCzwtGXdsSBJ4TfQ2xnvr/GuufxWqij3KhzVFCv600VSJABT2V3NwTyN/gv0qAjlC7JrXkKSrRXZee7Awf/Qv8f+sMy4p3+TwXEOVOEi7r7YyeuW/Xm+La9DFYNg3l4HCKhcCQkRd4WCd3m5bsAIMDaY9BCXta0B3DP8gGELb7ca1PqO1qO1c0gxxH0g10Vh4EbjPqzGDPwzXFHM9gBLXP8/MGYgQ9Q74zBnc77LMR/eMOaseTjfWee5exRGsueRcJzbx5CAqauDDUJsFiKy3Cg9SG++OLYkxZgzCaMd2uR4cJ69KgebzurcnMrzhsCSYZYrHDpEBI3co7Vc+guZrf720/vCqv1b0hN7YHQCrSirS/K5QocvqX8oNXm8wZWvxhIv0wTP02+bwS8KsutW/IwScBRwPUxCz4QbJg5zhIOQQwKkw+aaKyhALwckyjUGWtXTWoXJzrMuKVcVxBP0nYFdgFZICpm/tDOAxsjWRaIhQA6hy9KngIdDDI8eRsqkoWvkYB9D1x0jioT5RK1W9h5MPGvZTXfqqarYl5Lg79R2OseZ0apYKyxJawo9BxzU3WPtzkejux8hTvh/kjelwiz/XqcQMC6mot+M6qbyaKR9rj4ySxuIhCdnw5yv8fzaKMSW5MGy0VOS+Ymn0lcWeU8R3BjBc4c8tZ0VKPBZXV2LDRcTfOH4RJzPx93n9TZtMZncc+zhfv/A/vkUTw2o2sBemCzSYlIBtH0ffuuyXXM+KYR/xuFu14a1/0eAf8i7AORz439W7kJ+RDDtN/Fq5EedDABQqKRCcfUr+i0quSCu0tEqph8xQbyiCDt44wFp3mIKthQI/q7QFnjhj38sUNhRTsGlQNUuEYVh0p2V2CxNTYwSz4Q2wmOOt7b12ouckKxK3A46GKSQQ8zKwNWtVLWuRScnzh/DHsZNDwSePVdDa/DDGmHDVLCgxSXM0oMpEYxMwZE5Hb3Zq6unMVK68Gw3uRYT75AMuDeB8w/KdZ7CjFa/NI5ZZFosFjL1dEyhxxEq7wTS5qtWZedkjXI1mAlaId3OCCz0BW+4/aMVO/vnyK86VAoqcUlZ/gsguGaruEJWrA9njztdRGhPEU8wLGNKhsdefSbT6lhtXd4Y9mftB15Jw6fQ3jyx6Z1jU14PY2VNE17iKq2N+/rtD9g5Av5DBNNPVC7t/f+FP1u+8OAhXY0SzpbJf8/iV9oduXhHzqGjxyJjMVYXVyYQs9qKILu46EBmH/PWRzOvGvby0+a/VzplYFDphI7XjKMkh4HF2zH1RWpEm4Yg+T1x8Yj5S4gSa6gwFKw2sTMClNyWCqbS5nXS9fMEkLLk8Nx/EzKY4PXoc1HCiYFBpP5o89BE3uI4qdUOFE0OIDmrJHkys4h/Ql5ZmNjQkRnZDp/cXn1l8CEwpNuopK4Zu1ReNsjEkfK8pGTVEErPNDYEAHH1E+os0tewjErSOkwAbRZpWZ6tNzeyHU6mY6ZNE0QrR2edQKZlIcOtRxJIDlngcF8yC67AbJaQO6I7uWBRlDomwb1gqE0x2BzenxlEFFw+vbgNNgaZxzomVDEc4ywmhfoMWx/kWGkBrjcOulphNi/3aUZGawISvZOIEqqCu/U4Xofsj47mxxVPsE8F2k8p7e/0D20Xb3rNY9PdOHTvEWCdGdjVzw5FMk7zi7281uSPtuK7UdVMIO1GW/dyM9NI4JqvlXgcAxmrNroJRfdmthgiQrA4DDwsc17JwU1GehTkn7YQLqiHhxeV2+qT3B1T3/sfV7hPcgupBqrn7rGSkP/7O8LFMATwIhZ8qjtfXQfW7BTo08zGvt1rkqGP9Y2WkcXnMA8M2Ed8fWenzMeAXfrqzJHG+oJiKL8od92CPfxc4e34VCQ1sqMBVwp82rJdjSmscCcTQ1mSbzQjr0TTX6EBL40kEmvjBq8iiqJn2breBGZJAIpBLv3EpknbDlFE/bD1SLRJpXDovtrvLdHI6gZB8f01YdbT7HEwDs7F58+M7jHTTwAsQvaAz7em9mI49LIJzMm/z8AxKTQ6ZjZMWgNMC4qna6zYsLwG9ptI5MAL4oOgmvsvBNSuWlvq9MR+QmATqtuMegIG1fxiYPkz5GwoD6YZ5FX1fk+8YOrn/IASk+bRmdlvCSBsTT1FGjAyw3yNvvMV1qdGvvVG46jkH+o/tGR67SVG6/VBEHv4Fyfl1lAsX30Nna488b96y5C2CVz9u5NykDbbwEN8zlJz83nqVUzYhvvzanvhxkSqzTfbHarJS6ZO55idqbYR9Cae/vROxNoAQtRqCTOEPGLIKsJcuriMWiezACq7X+Id2Y7/ssKDACKmfwby09u1pHw7jz3ji6GEaqM0lMTOhMkRwxpFAm7d/cpmIiE6LnHsPgkEA0KvYtxNxpl+11WfwTb7VCSQ0Qb0p4pMx/kIgHFOqFIvau3y+bjbAi01RbdSrDs7vynaAsWMrHeSQVaxDHLKL0GMdA/8v5l/DF+gUfa8+GeG9kPpKkq/jeJH4PBRRhUCR0R3i/OC8nTtYi5XnWTsGXvT2I9Bun86weR9VXBIbOi65UrAnTR1/yPDwp/UYloFCzjWgykqJ6nlNyXPNxkt+31cEztQZEnjPp/mBPYjkmEju4A4TMyaFzCdQNyzBbrk0XyUNFfmbWcVwjMVqAvcVxLfFt9J8JVsvRSS3wC+Rd69l52e+cyJ/ENlC5q17YpgSTsFNCZUih144vnS0/RW/t0npyS3hrBme4UMXWMDVQJ2nY8lQJnqOp73MZH0f0rZjoZbC9d2C9Xd14eTqQsrf3XgLqsTjd0oc9KAFEFardIy+Zi6hCFLciZCaJaeJ987zzkd99knRcJwLRzHbXQWQRs8BDkd9HbweNeAAfrvWhoPD30aNYseIY0vpccwZ/jtSGEfeAWfVxkGdCOmEB9dtMpYCb89OqCyBhX/+7zprWJ6i6+l42lxkJhUsadJqyOOWQgub1S5nCNzf4ngkPwK6TOxoNh9Bbu6Pzhxsv4DSizMQTK7iJ8tgkWYWFUr669++pWXAUiYfcWGcBFv60yzWl3arnLPoSJh9rYW2qBiLVl4zyRzWqMA6S77Z/ZTTmaZtBSRIYWIJL8yINz1jyOmtJqsmz+hRV7MX5iTaojKxPobVe0SuYRRp/5m5k6dm9v44V4x4+NmWn+tPbz7KfjxT4BWYmtslMjuhF0Pd+jaq6jYRU16SmEknYnE2zTNNxsSHL70IK/0PHsau6V8fAakMQD2hJD0i8Roj3T5E7QNibWwQRASjTcS/Lw0MyAGeEMHxJQ07Yf19vftp42+WBLEq7lcZLEjroo75JLcAvVrwGh/5KhcFkq5u+xE/6evzP9AZEdmyLL5rfA0Zs9KMF1NNHd/r+n9fb5WhQ4p25tHKTOjTidqHsHDMiPIgwYu+zN7y0BskbVaGjjhnmEQmib0dFlijio/QF1WjZfcYBlGzrM4IhskUhMS7YTmnsJL3tw2KNaavhu868YfDAsHCR2b2A79/IyGxbBJWaweE4rtxJW8uNDrr1JqOVN7ugIMpdpE3NjkfVHUbFIRBPp0x89OWOe2BW2qHjCSVKuvD6ssZ+fcm0IAaPiRbX6ZnDzPAPixJnpuCpHuSwYhz4dA0Y8nZvZjGQoY4mqWc0JDupKAUIT4ElJH26e4+4WDETgX6oXlchF6ecicBJhJ37v+ECfycfFE8u4VqTPQ/n8vjHROLa0BhP1Vq2dTpC4hZi2zo+lCRrF9/RUH6t+JBlxrNBIANscZ46OmT6KtLLXW4HMSbnSDIrkdyWEzPG5DFcYtBChB5CP9nsNVkf2ZkL/uJJTwY45/apI+RVywP4Eq3/CIFV6HzXyK/QFVmzVwlGQuTy1Rm2uOCaotohYZxQbg/42nNj/oNYkiLffc8OH1g/iNF4of9AXwzjq5gUr7lwHT5T86RdNVpeg+7qnG0ttvfo57U3TBFbJidu7Qyjqya9zrkMeR+deCbb7m40qqejwKLDM3/2dDP6xe4zUSf+ysDlNxFFZfXj8v3CS75S1pafgHz9sEUp9zWMRblXF5xWoMS56D+nROmmj2iNkJKwkwKxsBQFsmf3S0ZbiCT2bgGqThBfgrBltrBajZMl+WRyS9weZi+AW/PnvyBEGmzsEQzcCnsSpX4PaTT5IMhdplaKd+X+3/aZsUFRtADCUyCfkJKcBGTQ3NiG8XfiHp9ZeWlIb5zj6fVfrsdc0BZ/j7NWv/WjTkHYoK164H9bCdNrxePoWm4Dxqf9ylpOgM+uRZzqiJRKRPDAY8FNpxKcA3o4wbAwIjLW9kez6R6S8q/5UD/tDpzeeV24uz+QfhglGdsniOC5kJDCgAcQQh756i2WtDhf+Z9oPCyiXYIUjUc2yyHCxrWCkIb8EzJ8Rs3at/lPZIQfoC+GQoLZ0r71K7OacTU6uC+Epuk5YsGdAb3N8poLkk/HLnUv6oXEEgXSS8GuBxOe8RBX7XJc9Bf6tis6d+TO3i22SYIidxa5XsoduFJUMMBX2XXAMhkh2S0/O8BncZh3CMpcAwcH+wxgvzgX+2oJuVmeBLWz16SIRwjhTPFQKTkuB7a+oo+ruoCCCNzrOwiUca8bh5w/GoEOu7cN0JRwcVq1PIIrhvszn+XGUE3wUosu5PByEklzZoInXII7Sty6HdLVpkLyA0nE43rpQODMWRqMOfk571ib4jbiJY1ktm2lnKd+OsSbBAak/fAC9lrrKvRfE2kIF31UTe0B4NNq+dpa7+g9V2za9wFxvX2kVQf1vdbR/MTQngtG6zybYuQRYLFzUoAymPeUCmGxVnKFGgx8fEnS2juLjJzz+LlwPHxIOIkKIPC/8nEpfxzqwiq1k80Et7+VH1j4Dy6jJjtbU/xNmms2wgjCWlRh0ztIP24lf3uxPrtyoNUjNaKKGydQPRyTom7U/datSPpK2WkF+dCynZ49MxHMmE6TQvoESbwmAmzLq0z6Obrb790HacK8emumhZPPE2Tu+6cs+AjF6CHni1YrjF/jLuRaNNQ2WMUw/WIejOUBAf+xQrEjOav2PNbcDQAU+Lf8Aby/EJIck/7tNuZFpDQKloUR+9oq2I2BDhx2806RGEch8pjuPCCIoK5pety5m2pgXsGW3Xc8kbKkWMQxz+Ber+Iq/byxUywp+TGWg0GA5rJ5da1ouroB5INQZmLRaZuUb6jar5M9RFJ3iMFshj/Z3f/AHzJc2QqjlNvs5TKwPLoz68IbuF4z/qEPo7q5R/b7Dj0DPrpEnTPOwu+8N6dAWAykPfyaUf20UUrJYMMAlw4kIjkVcMiDpqmVJP5+Mcrc9d/OP3zm2vvVwZVZFFZNK9iqYVhjRsFKgSxx0DB0WkR0zptoBaS6qeAduZtSbRWgO6Bkz/lKwyPYZOYzkNDnHgjt6TINZznp+6HakVDjhU77mm9rMUXcpOKfEisrD2IcONak6VQVx3K1Djf3elQahoamPZpeD/Eq2QUA1wmA0KxLQqmtrPwuvBRZekYTmx+dHW4zPCO6+YVmZPtkRDC7xcJzTFnFo4B1cIal5xZvX7NLwJiD+ouqnGVPovVGSd1qwteC8vTyMhUkpgaWd3YtquqUhzgDzOW05UfVVhnT2i/zBD2IBc+MKNt5/1eWOZmHMlUY0llD6PYkrvB6zUXfr+EN/gJgtGIqIPwl2Unt1UUu51dKFewc3C+imVCvLmQRl9BR5wXH+DT5VvNmXeggOKpYO1ntCf7kfc/m/Y6f9s9zIr9OLyZFrHyQrqzQny1FnzG3+muEhGAkvHVIFGddC69AOTsaBfIelXkxGQOgdlwrolUWfJ/D0MbhxcuGoao0ODoBmzgP1cWZLDcnQC2ebVONTq99dPzVFTM0AhS1xLg0dFgIkDIGVlWr6P2Or+y/oYjVppjLDxFttymdj78e/pDk1J0TZfcQMtdZHNci8hDp1feyefvqxvy8xhUmdztA0YlnCEX/sPxEPRbtxyJG/wDV2MPTxTFY2JPEuksN16IpFYScyqZ3e5vucKaxT1oZQXvvfWEaXKaIKKZX2ihUWAkw0Zy7uoKFTi/zt0/vce6/+YlUws/yWMgsZYLxxAhg2+1cilG6oYIjy4d4GZONi0y39P+iM/ZpXhyQ70e2C6nxj8FLvOyzTiZbSrseUV+9kw4XdqsoFQDBmM3pPC8TeVGm1liGJ4suL9BHLD2idOD4OkAoQ8eqV5OQinCexCHRKai1QiuMP/wGx8mL5WWRUCngjVIFn8BONUGnx+TLXKyTuzIEXUowsedfa8L3pcTTs+DP4uO0h91KD0t/Y83pTzPEyFDD2kxirWgVhTqlCfj6FBhK17dKiu9xxPLkmz0iQ7TbBqDW+mqQH++aWXKxt9bVN8McNNb0U4AjVR9nf0mm5JeaEiBBO1cyyF8jJOZHu+CZVO0xcFtZ/M9XrzzKkWlT1uc2w/vY/gD3QJIz9x9H9vG+zBIa4fxZPQg5zTiWfq33rtlUuUB+3SNObWHHBIxNOcV41cfyrFVHtKfEKYyH+SHl6ys8CFY/UnxOFQsI5Q3UxOffjAjgfE9nXBqgUBBQcmvscU8qv/EoUSB46PpdJ2tMiWCKLAZAjQq5zzcZEObLL7VhWM/H1KHXGIQAlMgIgVI10YJwJcVS5yMZCW43w6+GeVNkgz8adGCogoH9zfz3Wjqvq1TsIbKoMId2EE9AzGZSTXh+/xH0fJNTPsC1ToNiRfbNwbWX/HBIKoEEMcz3qzzCkgHabqD+kOynuThxCJr0p2YDx/lV0AHcLOoVgar4zJwfkjeXYN0yycTTUtOAduYwIQVtwaofLU1MGjy/KK1qXsJtatSpN5lN6VUeqk5jMeHToMbAHFrKuf4LSt1JrU2+s9QZH9462bGa79okXAM5j5SfflBB6mkHORpEZRziksTfmsD+SG5+n92QkV7KhHTrceClyHSeQu1NWv6CcCxWMqskDp1EFJWX3tn4fxNS7i1nIf5IvFN6pGVaHSL5HG6jRiww+LyLWB8/QHZTApst7Xy5dx7JcViZ7GLkw5GjXNGhwGdHHT5S6Krxh6Q2G2VLgSBjTozDIvUPNYDWUhlDqgMypFvQ7duB/82CbH+MpSyKJ8fo+a6ccgm9hZv1LKPmrBe9X8+Ie0yc7C1TXNccYv4nGZqh73MNMBzvsLEXvWSocWB2h+51OY9c9eokT3K8gBAgYAEM9Tp9AcNm13v+/icdhXpdKvGqPmg8xytVWgVbGaqg36VytbDypXMaryAYaH9/eNNZOQDt1cKJlovrPOub+us3c+bnz+Ypykv79YvwFiEAFJQCxFulT+JUWRX+Uyvhit9i21aJcmyqHzEYutEsLQG9wLPJKau9pwEy0aEnr9Q20pJyIynGCOJw7IieQTIyGlcGolFwxes4dspsrCda1wNT/L9m6H3VduitkQl1OA2C1l+QFzag/3xqUmRN0ciZAwXVKp3ARO1F65tA7t0PLXs2+vO2bwdMmgXCSXe8rq3PxP4c4HgnWsItEYkZWwMpDKWk7ukUEZ0iW5Da6KzB1FApERL+tYSHzFU03k2EwJDy4uHkNeWXoCmO3DxkPAGeVvhUgjDCTJfZNz1mLgu4ZpzmjZwMLzZ6PDWXIbRl0ygy74opatHRFlwHXJ6THH9rvNRTr7vzX3OsgOXmtkJbvMKPPMjIADU47hXO87B6Cv9bjI7Mf06IHlT3CcaNnE7hVlC6XNL/eQWLPYLDIr5JFaxQDCOzM5hPPF4wxMnCrQ8nUiPC3SblKo2vAD7Vrg5Bn7mWTrUrpuQkSMC/i11I7nnGrLwKJ3w9louboZ2sxAYNBavvsJVZtqfXwtSzn20SafHeVHMBUwts7wiZl6TN51oWNZxQXCWIF1jflwVZZtKgVYqUpCeq04VJ4rAnFCAyqxhgC8h+tXfUVJpA/LS0uSjdtW3cEuWmQ7zFLolBlWKXckbOujKDY2Mbe1xZvFr7h6jtEXILJJn0p3+zpaWWP51qwwMJbggLQ8uwlLVbZgjbnzFO+wytUY11HiXLV1uJdxC4kyviYmGFpLoS2eL7ciQfTuT6zGzMdwKvAUtJzRCQ0RdKlKfTZJvbQsHH/F4XaZMfNbmhEXRfTcz3czjvSnwzwj2PTPwq+zgsN0HGpj17sxD6ykmUZgtZr4Rn5l3wvXx+1Ht0ln2dQVhlBI9wazsTGZx097viRKCwG5lekxhEZvEwaWzeDkvSK983fjqv0nEyH0hdD7vVodlb4E6Ug4JYXRwCvUZte8sOi7wD6MVP9Pe1BJyZzHut6z7pb82lsSoPgAVuWm+DZb+JliWP6X9a7cNJmGjMO32gLcHeoE+HidB+JYQc1g+r8KK5alF3uNl0GSjSE9Woj/1liTagEl4TZCJ9P2A9gDEd+rj7URjDKKACTo4SDqVT7Cq3ac+DCv7iDj7wVU5Vsn/ZEj4vjeOjeuoUCMgVQYKV5utXtfTFJ+tc4qWD/oGvowaQLF1vqvXXgeZZ/PUKYGOc0YJG7mutjuEOERcOy2bM5gQx+bnXdYj8go4vBsOhnmLNQP7PcInq6+ot0VnmJ2nrh7EL4e+nbDXdbaY7cs1osRSz0YBxc98Bhs1Bl9JOqReNLotft2qbF9hwA8mQuUU4Z6mtg1tkwqgUFQTbIAR+vsW6icW+10GX7ANd6CugD7sgmAN4tVB6l024M+4cKIw8RYfOM/BM7HIRFQYc58dlRulznzkalwC5VkeTeTI3Sq46HgBSduSCeNQ7YxqUHu1JoOM8s0HkLrD3FnfcD+m1R/3b7vaTTr749Flkcc83o9WUCYrk727hwuyW/7bbVCvQURITTFix9mEAaQhSelpofz3ZVBR5kgVzY5qIxm/TKzah0/uNWhAJR5B2JMZQHRhCKCZDb8EXIY+iyPbDf7y5G9f4FCb5TUuHXYWq6WrxNZtlCq6tn0iqv3yQ9XsdBv1viyKuXL5EwwpMukweGAdUfbOavqfA0CEqIdirTPWcW8hbQa9yo1fdhfvgDTrrVHNJWuwYkXjtPrGqnvfJpLRR4z0jiXzXH1rGF2omxEVmPc+eleG6D4zgSSpZxWWdjletcPEipaRHoQuq8/D/5w6w4bc5gu/HUD88yr/dUFozwkZM7znPDm9pcJ76B1by2KG56LHB8vmrdngyrPITJsFv2tLbho5BJChnneQamCM7ueRPPcp9pJla1hhr0ewAMNTvXKPBLNqY9da3Hx56/CcTzirZec0XvehLP/3Zc4MwWfNmKpNh/yRQBW4A4COBeE0x184caf1dc7JY1Hm0ew4OhailLbkCJ67JCovNrox0JUaNtePAUCxOMY3JqY3hnhVZ6Ex8hyRUorI8ySWWjkua0gYrJcmsonN/aDQDwBRFnV3qRoqEkhbfC4L7ARY5Jce5PRTgp2iqnHzEqhdpK3v+oyCPdDV/g8E55yut7l8yFi3kzki11e4Os2uRYfAYRCUiNEwvf+qVK3N5hl5VWpYZQoxt9H2T9km6KEG00GHh5me5SBwwxtqErwS+eXN6/dnad27v5nwBybtjh1Iww8CkgsdIcOYpJk69au+fTCIyBgPkxza4QP64jiIyt/CxvXOQY3v5FwETG+I+ZqSobswqGDd/kKwhN3LW2E08WNsFKnPfI7upBWd5HxQiqWNcxCkP6ai0IbslBPhbc4i+abflzym+CqDRFmUY2O9bFrfqxBICXg3f8RLaStaVoRJiLp0STz0LLaaqg9pv4xuWc7JE5tJLAvAPi6CwWSH3dpRNlWRQLNQRPqobjryOtBIcfZlXRHUyt9LMdIFY6DX9vpNoDvsZh8TolXlBM1nfyMFi7OKB4llHGC1gMkYFs+3dBVr2oxMVr6OLjbwmjlcs7clJDMfP5DE1+5s22GJ9lhiHyoJEwneHwfYrP45IPDQDs3NvOXyNWahu4AIecbG8CpOf1SGSUo3m0Grr3CUIYl9R39Si8Ii4G3ktV28qc35nC1tfLL0Uq7KczMUoUjvuDqsIrxvBCzWyLDnfZc7O+cV+jmPubYyJGyD8Jq+cRJRZ1qpM26lsrvgT4vSmp6ajS9QSh61eEh3dRjPv3A8chQbxuKWcc4sPlcqrwNsjarwHStGXn7UNI1V5muX1d9YfV5Ntpsp4mWLP2/AbNr/m6qa/e/tC11HRBplK7g9TTB0o3Mad+miectn98ELy93o7HUKd17zQcqf/J2BeLR+fJvfJ+cnYLfpBxDjWuZfR7ZT/u6lxSCkhqSN5L9e3UxVm6c9s3OiUXVgwPkqAVKNn9588QtXVxei1cNxQwj2j0kYIpQ75BfMehAzkU7oE4/V8e/nIsnMTvq/qDNjkfVFHxadOa3nBwYsOHLmJewf8qTV4o++2YSomClzIWolrw6ushtAuPs+NLIzYF2oSKS47Zc/GI81uscOLwwPjlDorBah/0pP1FOP2/mUT+eRPOTM6UPOiSzny+Sxu8rSmgifP6wRhKkrCvVi1wv6bYQKyQhtLAlESxgcMfYZ97Ywnx/i5YD3aWX5yfLglmUrcGN7YH8QVS3qEIsZ74cFPoebsHWHGTRvbMCi7sBG5DKtfOlWelztXavf2Y2OFZHO8UfhJGOxL8AxxlctHLkfQGw3btCp4EwDZtT/efEOBnFkffRT7VLRalHWDEdy0CR6WfHEzHSmBiLFzkVBGd90oLuIkBapqHXRj5pPTQcD2Oz7mitU9gg50M2yIm/cDOzlW6xzaTOAwWyqb9gpqGixA8q52gCUlH5wKCBO1sgl6zXvPO6UO59PNHt1NP59K0Te3i+/C4jX/+NkWCUkjsB3lIAFdNtaJEJEd5YhjCAcUFLt42RMqbdW4Guq1BjIrZjanr46M9cH4F/SBpw9fprqPboXDak5X72+eX9YnqmlrEWb40AJ5AxEfwe9thz8jP5VDpDLTLn5UIuu8i/6RTqYdOMxRUPHgM4U/zN8tynoKrfGUnadL8KobpKlibRUhJuaWkv3HWuy/P45gzh0E8plSfyoc3rUBONmD49A1MdmiIdpRL2EFdpTal+Ns+Nt+uZwst1a7T1ytCB8fFb2gfaNqo62ZGVkyeohZEcjeGwD49wuJuYZLJnOAr2ukOiLynokqVjEd/flpm+CCkRy1x2N3n3h7vSsdcVgeootfoNJx3MrJq1IPhkLrS4LXNEdNCcVU9VnO7YQ46mmj3FB7oZa9pBMCdT17SqmHYSFIAE8dcjsfX3wMJMNF40vu7ofjsWwSNFscBRqgNWd6lLpQ0zfWIr/+Q8/TKgAIKDqO0AlVLdgnMwQdJhUcMwUzmHowmd+FDkxWY6HSvWR7cgheKhxBW3rK0A99GgRdVBTxUoT0o5t2LMUYJPRoC4lCi5eBH+DB+/jrbQ2XT4vxUVt2GDEfseFLSqzRrDnKENH24TL+DStM8ZlU4Mf/7k1NJXdA0oGXZo2GPDdNRczcDd8ICVVVF46JHSQsQe7BlWJTkiP579aPMJ4cZGt8meLGhdPjID8GDLIS3eRGYcMAlc8dMHYewJeks+h5cOvz6zvqBPqkIcbz5v8pLkRND2N9qP+E/oBXpcm81sgyLTSnKu6CbY6qyFpvxt3KZajWkt+tz2oO3kDUeLObuq24qOHF5OqsL5GbzUyDImJiWwdwyZaIXn4kdoLy77uHiy43zr03aUQdMDJx4s8BbI/lcJZoZXyKLqSkjfkvANZbSuxUukLcriA3dhoAPzMeJ7J3qkt4n6R3U+bYxMncawFWG+GZyFZQEB5fF6Jq3R8VuSGQ0nIjV+FxxIsSREvjJhF9iB1GX7i+uZ7NzQPZ4B/ctOJWzS6wbR1W+KAxD5Pz7qgV4niqEDEqljyZ4cWzzEtNaiEEyKObQ9AMnNfX0T52PNtydEx6t5U0zGUR2CCyNwxrD5e6pqbaPgfrlhfVQfCAStuP5Zsjk0myt5QmglVFBzV/1Ikzp+ELvSzAypm1RjBYonGsz5o6QW9ezb4Mn//Ls5yaz2fj6Bwl3jkMCS6D+OkyGqshPc7TyAV9WKCaNLonuSf6OKF9+BvxvhFuFPymgYQ37vB1HZ1MpD2RgHCUdvneUM8bXcOrxlTppgoskiJZw2BL2joZeEgwh4vLil1mC8/ahyFydAMu5Ght79cgsIJSWx1mFZxJ/Ff3TDRoqlWZMWMeVcIYh2SXunph1oPakbbYqNoBWufU0kTOaDaidPa6sSfUd/V9nS3fxp93wjrURGkblD3whwvTEh2BdnHb4S7gRye6Fb9VvO0gEMsn7PyEYXRdH+J13un/aLVF5URSJaTEF84us7yuvQ8sGCj6ku4SV37v8Ip85DrydfSmP9gZfniqSL87cX0pj9R7x/4RhL4u/Cxmv4YE6ufquHAIPW17G6GnFfK+Ab1kyOcGCZldkb9ftYcA2iVH+UgabKZs3jP2XrFmzQp4DgPk96MsgqE7zm55clMDWE5upoYRbD7CdoFNK7kSpWTSeCFb6bRDqVS6wwXe9doO5ZwymU1jwH6q/gfM7B+ANjir8iJsZqrbRCzi/ouXjI0u5SlakXNEy5eNjDI0++1uIJH8b1fQdX0BBvwEdesVrXk7eELOAOFF6Suup6hNvvDCXV+3bW6YmidGmUBa46/+IA618ihCUa940pnsQdtpPCoMxguMuAO9rg2ILnnVg3FUcG9UijzjTkQPWX4DUmhUbbRreSmD82fOU5I9l+TzNjUrs6UvxWXgZ6cGjPLPFWA5hvIB46pdGDrJm4yxjwvYgn7TdNb1MRwn97f2SWl0fsmnWBGRsHx8egWTC9bCK9C3XTqR5EOxmHLQUg1JsajFRf4/HbZd+4M718Apj3maisfGq5ue99lFglClvke8jWd/VFRhlT5azdoy9CH31sq7txf7Xyx17g5H+Wgv/4nQfiKuHniA8sbZTIANi+m6W/rqBhEOXeVrcrNE1WYBoWGPgpgVjbyD8/QBM1kxJef3FedqwcTLd9Aqj+dOcVr29nF6TU4EeQMOa97SRQA4libHNpfivKc7zKSav+CwzdKKpUSJ9t6Lpkjn1e7xfXUJr7/Qptp70DpepIEamwkuJQkFyY50RmxYHDrU5ciohGwPCYQwYOaxmJ5qUUJAcgoHn6/X0DX3oye7KHoZ2wSxrP0jm3yo6VOMET+Cb1p3wAVxIhGYwCk3v7//jVqRWbMp168O7jWswzzvWLnhC15L+m323LWieBdbU82Y2e/IZFEMqS0FgnKykAmH4idYPUlaWDJKAlS1qWX/AmxWO0Pz6U135oIUyZvyPpYNu3X5nEOW5QL2b7bOFz5S2Dv1AO8FKQfReN0USi47wv6Y36VLixyZtZWHYQ7vVFKVXgX2RudsMbYYfB44Qo22SXTDB5lVMQQaO2w2Sl3AELg806/OgO9dfmUcS4vvNVDYKUF/ybhF23rhmt/BTyQtmiw3BzO1ZIhkz5AqDZq9hj1Kmcv45ATKnbau6jKhjj9pXkfYh9tJbzntCJZyU2X4sVTM5iWLw5M799TWmbQIsUcZk7xGcdrnHNx4XUelg2BZqn7TVR4xQkTpwooje7rulVH3pRMIhb/mw+hCejxLYqC01ZAeTilpeorp0fqXJ+P5IuMjotABy6gM4rySNe6FqvIVH1SSYZXZBRbbq32rVAAkSCGzL4HaC7fh8tizY++nV9ODncx1v3Bb0viZgmTvQkL19sbSCNl3ksP6GgctRWSqSPCaDUfYLw0EPDEzPDttxvrzDrN4MB6H2ovaMVSFUWeJzWRch+nGNtsb6vJ9V2qPx9zx4a50FrMIqwJj96pvGNWhemTCcVbwjw3oOQFuU5GUjAV9dfWbaSjsroRCDfxFUFRtes8g02Oq+J39tPgWnK3ds28yB9UqZ5FOR3Z2CZYrkwpxQ/OIuZhjSDo0Sxjtg/RBagqEkwrOh+jmwePqKkYU7bXzLldBabU7P4SK7/vKjlCZD8Mp1+FnwDckdCqImBhObHCmKKKSOkGJuu4RugsJ39tGzgsNsVVz/DnddCCTLjeERC+K0LygDP2ACmzzGYjL3IzX1lvflMcMT2RdwpwltboooG21JPEkWxlo4UDLXHBThwnPxPu9FlWy0shhjbErPKkpjuSH2ASiFQiphZGKvVYGTj9nikFOJmknajvVKmwTpX2ly5yaIXUHcHgFNBgenvo4EBL2XtLL/3kpYDvYeZHw4Wyu+mY7aFnMcuQO7YYCuIw6aBh/LMjFVYYsBPlGft02tCouwYb0B392K9qQcY23txCrl9ocvlyuaVa6hrTQLYWjSKy9Ki7wdsG/ZqzQarEsmwzY8Ux0pjHyZJKvaqCitgjli0DWyeQBE0s8UwSu8Kj9rB6WC+dUh0J8nyneo3RYxu+0D/K9d1bbNA/op47Yz3KmiMYQSnr2jov4t6AzWFelGfU0t2PepC6Lua9mXqLdOEiknYgCFktaNBAWaZ4xbEl/SkOwpjliFxJe+WbKTLnUlLu9pzpMVU8l/nPt4y0l7gSY45t2dkxTdArAYix+5Z6S5G9nMnrxH+gt0u0Te6JlaYn1N1bFI46ZLVVaY4tqSOWvwqHSbKsf5T3vubn8JPQyBbNqYdOtH03lHofYVx7v3Zkagcsrkmz8VI7DDWlT8giRbx7+dJScp29QwioheCfUMETDaJCcw6OrAcAXKwzNhrE/DivzsmKeb8sdGmOKGknEUnf0oB5YHtX0JqULXsd57dmqh+i6nUwFDczNPEnZlkJ06E1rN/l3s5FiqfvKxsOl1BWDfS0PGjZiuSXdwiPysuvc7DO/Ev8auk4x/2SJt4E+NiS4YQygrn7jbhEVx8t2ytp2shRqcLoNZ8Zud5pCgO8wqMAgwFiuACsDracRmcSGSDqUBWbBDltagfkNN5/BIpJI42x7K4a6JrosE5/X12SJP8r447VGxR3rU2+4HqbSC6NZyV1JRrYOy+eNpGMFfLl2rSchfd/SX4U3925Jw//TMjxd4OegM1ocALqoxfUtqPWjrT3CLwxibDqaeDov2c4PGpZiaSRXeBsu2pRqYQRObSDSBmV6hwWeJvZIRjYTzCTJxMJ3qIIfI4KQ80d9XFTgJ4H6yUFsyv8QPg0Wzc7OEDedGONxV/O0QhSiFc/E9HSU8LVYE6QAhjzZiGJuESh5R9Nc1GF5TEuqMT0XGkxI4F5Tjw+XE0fjIRBt6gwW4q4alXqBV7zrILaIak8OUzx/7s8+QVPnetPKWDqlyRkZxO88aqqDAi0TIfN8kLF/w9/LHVSWhjANQ3ia0mhBf9TY5R2fQZXwYZCYGlwrq3WX6TaEoBmsMwfb8W7ble5mws3LfcHYnK4DBdGk+UM9+iqslvQ9s0ri+7xsto9VrBGffWnXhHFFrbTg3bVhAjzFbGlkqbcpauwtym3yHxlxbEUye1+XA1moSF2lpESXMWr4i1llHYaAgJDT1FbmpIYUDDpnerL4Z/t5YdZCE/pV9CqzJXG8rThyWOaaab/+pJDrfghLWWh+n7afZAfifWulcxyX1QSAb3ctbpIR7i8gxPe5QCKeBumvlS9OPqxSnjhEwWNaFkAzVCXn7M1/mpVzFcOsWmMh0zI2UjTTFdaHUX9UJUGblHFuELRlfphLibOOoza/TPf/q3y7TbCgNaMgPuAY2M4Bfjt3C8F4UFp17ysvkM8/9hO0wb883ADlunNI9rs7VCM1iEY5pOgnmW5h583RmjkFM+8xnbYa8M4tsP3W/NpDUbjftKkuZ64NxKZMuKjyG0OLYvuMgSHrx7S+5vkgpOEF2EyL0C8RaFIRL1sMC0IPCMUVTR1QSxSjmOb9RgXhzday3RAHpr75fQY1/ldSxgxnLV5AJTf2MEgY0res6TyfVvUHT2R+pyrCp+X26M2DwXuaeGLlOPxMHj9bQ2r4y9W+fwUcg5JV2PypLgDJAUYDwuG41CqKUQjpRO+rfUmD7pr+FLuPeUdRM6BFS23amMOUZsHf/rQMqvjE7QF9+9kE7f0emKsYVXNo893xGovJv37hvEAGvqAWkmkqNy7GS/0RNN/gZqxJhW3ho2ilcn1IXEUCGKmZgqvUyijLA/7mhu7dUYu51YuUmYrMnBQWtdpY//WT5ef30Xo4kesxpxdXj+sRXpF5f6m8rUcOHgf+7xWrAdRixNZM9wKQdc21QRx3LBSWv+egnc/YY4f5u0trn3Ncq/0Cjj22SIGmTF/jH7w8uGLNId6PF9P0ZsGARQCvJJvPpKUZR8Li2p0b4AKyZXXO79irQbwTV2ohRMbYMiDXPUrbQgCzGr7W/hhHhLnjA1rqrd7bbEXMKZDeRQvCVyDWN1NAo1RDFi0ezyaUZ1bJ8++tkOXkE2DFIXoawTcasj+Gnq+fxPbHQEsYYfwjp+0Zh3GMGqnnKPoddqCUcoEnoBzUqa2Z7ZNysvQ27JW/hgHqwErp424gLVvPSdFnD5ITFKSIZm+/EexmoaVAcEpr81lbAMQaedFcfaQow9ZJilPtc2woNC3k5IUcAbSfkExSbLd6Snb5Rmmi7rbRsoiU44o0rSDaSHN8J9Isu4NYyVqGbPLC1ENPkwtZ45+oapO8KFrwYJ4gQbqUm+w8is+3sEOGBlwOyJGaQhE9q7twaU9gS0RafNaAnI4WJQwR5tUtXax6MZf42CCvDF+8sEHov+cJiy12rVO+mPMMfyekdU5d4mSW/PdCD9C1S5V6IBCVS8JWW4Usiyio6LnCPyDotzcbERGM6e2snKxxZQWbqcKSsj+bhd58mpo6A9d0xlzQxlgYs80deWlRTx7m9+/cCXv3eUDDh/50fzGowR9EFwCu2zaTXS4FAZbt0qHAU2O34LpOGqWH3ISBv2TgV5WQ59rKHhp7NCuLKJ2ML6K0fm9jZz8r/tJF4pA51yYX7YKj49aB/l7lrQyxvvUjw6Q5tnHqa9Kw+j/8PjrXZ+SVLht/VNYScXQRY3oYmje5/BJsEuCBdGb/e4ZrMF7H3PMUcXU6sqE7WkvEXN6AAZAaXMgi5cNlefFP2I/01iJYLLxl0jhuY1qr7tTL4+fA/YCxY1t9IFl30SHgYt1KdIjpjY7tfVgMot3O6X+2Lf43YmVM8RXfgt8G8RIF0kFDjsp8cjpvd/gYPVpEDhJ+kaWgQJJnmJ0pDuQoRYFrwInzLP6jeh4Ne0NhA8sb4WmE3HCflh5XQLjPAtVGL1Pu7ALaaJh7pqKJWR7J7wINZn0TkEK82dt+9OvKfhnH5QR2HQso4n3vAPJ0/CvePTQkY1qm1vL8eIGscwNW8tWmKs9y3IiAEXiOPAU5EYUQMLcVP57UlLD7wR+zD1KVZu5XrQMveCdFRu1OCFPiTvO1jUciDTA5qps47v+wY2IvZ+jeww5TjQG8EUUxKBuRiQ+gFpGL4WCRbo4YPLAdBDQMTypSja5fkeFTj05MiXTdxLrwjupqp/HXf6SNeMWjUuiEjm1MLeTyQwIeY9npkQgs5MEZb5Uu6NIz025Ws1z5AKFziiq93iayX7L3ILwJ+boQQGKR4Ati+KzlrHHEV4WyEGo9bcA5Iot2KvecTgkq4yd0TF4uyBwC5BjUoNpeJChx1KQlvFaK/NW9whds8wnqTc9+ukcpaRbDn8vBAO8FTu4d66RPkUrPU35hQTubEy8/KQ8rZ2M8hWuE4iGxUDYVNPQ82CIBopY2+oD3aNucd+FnSHFF0toHkN1L+V5gl/yZ4dxBkWAvfos6NNr8u+chkKhSrrzF/PBwttn4iQmawJrpWSH5fsKILqo/Snr2oWwvl/ye8feqGdkwZbdDk7w4jeH05YhhhRgcfwpc7z8gorlA6UO+dvZuKxvFMw/lKji+5ZpS8ucxz0WQiXHycWHAYPMCJpoz6XHM4/YKZIaieMTtv/hm6yKwADYWj3w85/wk6yFnKvxSvFC8DaBy8Va4d6YLC9Chn3fTJqgvKsE2fXujyhSbVOdpPuwKEXOsOAmwFF08BSkY7DtgrBQH3Y65F66hN4uCojJ9GQREe/qMIFCVuIcUyeVf//KtRwSwLL3aTfhhzpaDghXuEdAC2lueUv1zx9c4VO2CdVW4BYm9B5rTzLIsJMLTu0aIX6CvEfcWr9jjICup4kJuBCnyU4HCdDNBOY+GHkqhOV+KnPnrC4qJ0i+mPggiJrWL9JzMSMplFp4lpWOTzzGoBypGcViyVbR+Ei2eaXrkU27UGkNGnPWFIWKxbNoRyIyHD/c+bfRclPe9YR++r8PznBPgm3hRja5FySuoUmPsAmAeh3xXBGa0+coceYWj1l3jLwOuQ+WPb9cbYO4wtFedk7txwPRPE0LoUrOV0jvX8D888nhO0/wtzgf88/aI727lx/iyI8ifqVGdQskW4lMT/EwdCtOKfNXfDtVOxAvfMQALQyq1y5l2Z8Sj0U1QNts5kjp4g6rY5g1M1NZeJM1V18uj5jNxCud7ZWLtKh5lweCDE1gu2QIfnurU5FpJm2nAdcCnR5pO47xqVcbP49OLPcJYY8nuRzOoO5KU/iZhKV+N9N6eUffjVa5sPU6IT1ZvXnxZcAeC+0nXqjBT7hgUCy9B69HF1Jg89a1ZeVUIgfRlJrMqMNlDL5fO69vvWJl8V9SNe/9vw13UWFIZZkRfaN21lPfPTFPNY+ptbu7+/WXpcHG2YhsAIOxCBauzOpBS98BwUQkFF3JaBn2fpI9C+vKgBCXUL+fLh9B2IUrcrK8JWyOWK66Y+iZsfANcjDypgmAWI4VCH1Wwhz6+1tHcEvXwXeBKMBeYKqHBVsyEakKT8Znuv8zZFLMeLN2N0dGw5zePDF5XJ+6IhcE/YbAJJQFkSrEFFcvwzQDzF/ff4ML/9GSff5F9+nB64YoGzQgVT+yhvA/kNAvyb0OrUttQyuxBymSJjzpd13874Tox/kHVcxWCHeCiMNGzaev8OI3N0o+RgtCa7QqtA9GvIJnXn0rQa6Hs5QP54pr/Wmt8IG0bmENdDl+QifATdt6zbDtMfNTnAjsTfw9uC251izMVV29W0i3Qinaivs/IIrafHBc6gprMoF+FXmdrmNay7B9nLZu9OL9QnlT2g0V5ghwcNVtT0ulpWtxjsD7U0HxijZNZqvKNf/kdoIcKi5ZjGNFy/YGAE2rLWKIAK7XUUhnmdhKZILfqfDcdMCLPyXrxpOfGugs1s3FDaQoKwhVRKGCvNbtJhvJsyCL/8M12NzRZXBeey4lrWW9Uav7h+TAHtqc4Q9MRiWixxWK8L6pbgXMVS3MktgnziDV2zNTM6SucTErpixGUfWWiwyKuAi+5FiUDPERKIGM+azjxjDL/kwIx+M57LNGgTS4ZBl1DvS1OwJD5swZQp3LUhmDOHYQbTxTIdMqh4GoMFqkPZwEodwZwTdhRL9Kt0arC8RlmPqdZMTQOqcjCf6DKrdohKBYvIXFhowdcFffFjrMWcbM98ea8/vonFXB4THt9tTV1lw7iS4eolRfV0V2kLNhOCzvwPdrv9mqTxrrb9hUZImDaOAEMwRgFK4XSHdLPjZbQ9zNcG3TfN4nDzOWJDbhTZY8ROiXU/eAQ2YvQs8nbP/b94OBOEDh4AqY6/PrOBb84gueNixIPfILWRCmzINoZkWMrea0+buF2HYIWRGHEqkRdKoxqs7TjsZG1sZefgI6zWXlRRqlVJeQZ3acYHF41Sk9v0PLJTXl68pfmNcPN3y7YGIXtd/KlS84ENHQg8Onu3yrhg11Fw5GjcnAdWq2k7hoWRRL6YBh2tTa3sXoqUuX/e/5wPYL9vEV00GfxnNtyL5y05yIF1795BZeJxpoQUCajW2HYMGvUwHgXCUO/0ED2dPPwR/SKHnYnHyQ1+2rixTaCnstzAFUHyZ3JLwv/w+QCsAKIFcW6HIrp3c2cqADzxUZiyUtrLyGaUsT/JxOBuw6h3hCTBp45KApHgembLodQd+GbLTj0POtoyQQCZNBxQQqEWF6TyElCyC6KZruJ75cyCLdNqsh4zQajscUyV+d8TbpV3hVlU18ZOAsU+30hbjI8fEdH+A0ucAjNrlc2lg6pcndPC4m53FxTJpUOFucuYRq9ZLl/4IdRmDmB0PgCqlEyq397zu0BvA5ojzlRwo+l3n96cfpZe5+e8lnTgeb6TMCwOkgCSNgBydrTy62ke2xWCvNKYhlnV+Kqr99nVFgVWfyNSf+qdERjNPShI1K73DUDdwEa0TKOtgv1Kq8xTBxWB3oV19nczBL0pfsoEjWa85jU9O18dwLAuucqtyn5BcTaIjmVFcr5yG6cIpqZ82O1QuOqeFh2ufYA4fQa2g6M22Fw4jWD5+FRvqpTXEC30oSGRBGioPBJYnLGanI/nB0NhKENI1TxjYgyMDNxKkwyQQaoUXZowaIdM99izJW8brv+X9a2PWKDjNt9Q31gAEHLiAjVC26uhOPkBz936c3YUTaaD6GhvarWyAWGtgLwXhzHKDlYIuiE651b8ZHjkDh13L9Hq0bElUEY2jtCdGLwq4iDvuE/D2YigXYl0/0cV6DOeUNYOpJ8oQoHDOgqQhgrFa51dwS7CoukWwbRrmXxfRjfxFNeeUIm5cxqi8NMsBxfKcCdv6pdZnVWFWql7cb4OmDPkMag8xH5ebY3EAUOV9lNqdLUYOJnigDVGXXXQlOq8/1o+/vG4di2om3jDyy1ItCS+ewvFsbRLMPqgOMXFiTJhbge9M/2sFhjoZQ01RPsTKbWIh/leds9Po+8Ofscrog1NZDYK5XWe0FlL9Zf3fCBM4ADsNsxFwB71t9jdlohsV8aniX6w2NZKQK90mKOCyBBsAoeneOHC9pdONYhvorYLcp2gf4o6X/8W5qs+t8aLJ11U2rKe6BSIqCcc+lG7HVrk5G8tmMaTp5Mhv4l/9wtto/DJpHjRuJ/FL/+SrHDpxYYLZUqrxWyj7SsQtg3YC599xPezavMgMTwNH6jhtuRhgSggNitt6t0VcNP9tQZW0MTfxey0ocrrl+mTdDD1VKkq9HyhCxNAQQObQJhPnJwVWEixX1AoOzzh04lceQ1xNbBuq+Uo2SAcxQ45bEAtcibvl13RXZ2YPcSENwYZkwTV9M5tRGMIR5HQxZdIiQ4o455wJzXIEUuqhN1wh2Vxe+4H0KoTkfFpk4s7YjiZP05lzgqpfhgcVGZiMxViM6qGt/BkUJplxABXJBAUHDXMolMboQKcxQAHs71kNPqrqpUH24/ul7jdgmvSDz/nO4Qxapc/mMsmVhsTS6KTPGSaM34SiFHO4vohi7advSmWDYEjveDXNICIYYRlLpB+jllqYmYXkGOLG7WpctQygiqP294hhlVEelDrNOdMN9gbJcFJt7MQUXDBrlng84xXQbMzbKThF17JofB8/hpF0ltOd+4gnWOlhH2Pd8jRkMEavov1Ns6GeWr//JhVzzR2HqyC8SwKTUlwTEpUIEDJd4j6FP6zf0U4JIUde+Zbb2rqm9tbRC35X0W70QGUtp6/8zCjHk9+3z1ggzayguj/TFumx66xmaRbFI/TdVRINwJPgUqAK2dStx0yZMSYws3hxrB6lgPrF5+2M2F+mvYc9fWBJbbYPxXR4YIKuChbIo/7m3CByzuB4gLKBx5PkigHEVdkysJm+dlDHP+UgwJE5pGUcMe1uHQyAksLt/Et73X9kc/E8vjCac0ZkMzghCDr+ewRRfUtEk47eDGHC6DtrcroT0SD2I6be14jIg8fRomIt68f8BvVJi6pFSwStvbbdvMmryotpdn4G727kXWBJZt4/1trN/v4bSZFpMlvuXa8ocZyWArXQUic5IrpwZhN3CKaBMeAgffBCsn0ewPN/hxGGbAz+0ooUJb2jFhPh3YIqg+c4WK5CTX7bMsqAUg4busNBBN8YWp8RjeFK6YsmzCCKyQYXqVgNDPxefD09SrksQ3ljkW8AsF+NIx9jlCJZTQCUbHQ1ZBwOG8yn4y36UswYtnmPpKACJ3dzkn53r64Ghqz5BU4bspA1DBxFCIF9qEg41slezYCz7gIVc3nbeWdb+xM46FszHwvQX559ufmOCYuXiYbBbWTBWpRYMY/SuwF+TtY8gE+iwg0kpL7DV+Kf2rCqYS/2GIEwhT+eMw8X/3Lmzv2Stua96zVk279ICK2NuMPNK9S27HV2qKF5Qrbz479ANRRQtC3TPB6nx26JJTMxD0SujHQ9YtY43iYOYqXLwv2rNmuVJdS4R0Uk2oxnmuCGuYvhWLu52J3hgaECbrg+s8W5qb4hrPKcSe+6fa2NRcXn6r1QJ2VoZYGMYqrjwtCHaxGJGwH/KM9GSpK5dINnZq0eZamZj6BwoV+cCudMAz6p0ZpfQWZbgVuJ+ijpCwryFRsbT0ZTLFcCHAwBdNQy/pO4Z1g9MX/Z3IWqSYbDh2sGjqtyyEpmQYF/0/yzWOHCa6eKBZAwfRQvIabeUMy04wtrhI4yc+y+2pRAIl8ofsTJKclq3B/xpDvRevKWD5J6a42WFtQcpT9cxRSGr1jXrPI6nPMJsA2Jn2MrToKuuKj/KAld4bk/Gs1jmL7Lf+wEq0vc7Qb0fOoUmk3txS8mugbGWPms9Qn2FJP+PkB40//UC5AvCv8nJqiBPvsoKkS+BaTM6e+hXVs8uKXuQEMAU6Mh/bt5fCRFTvrOTCgeEpwLKLeweJZvO7qvHJeDql0/pgs/2L3WiCwXc4nohApuHdVR9opjQrVe4Sa9de9/6ZnYGXi/HNmOMrelaOa2mE3NjnDYjEfWciUKzXOiqu7JD6r0CQ/0I8XuiTZaCSvjaCmYQ8iul1/L0NkEQmzyxBqYyF8NOUSPA+/cOTkBMNqVowqB2fTHHINBFzBCXdlmvMg33TMlf+kIxjfsSB5F8Hw376ooqwNShLo56QeIO6nXE4INX9f4VyKLO77u+PNuEv2oU0nPAtM/oVkYrS0BYMZHNTMMO3dbVgqX9JyVn/tFuk/rTi22waoaB3RixZxO18rcS6ZSGD0NGOlYuiOHo6HGGhT60+d0Sv1fyXcx9CDsNyaixeDcTiqv/+DDMr7zE/08RYV+Oab6TH3OzSON3B8tXRzq8rvdIZhM50u8mvgmHWMZqAuY8O2UatTyBDwiMoWdcJzBOlDL16ZjuRyq0KU/GGUCb2pNvxC5ZU2eBKuaX52Dm8P+6DYrrXhXtDGVl9EMkKd5M0vpehx6zbgIVjFA4+FZiQpok2/anIDhAKA+wlYvZPFb35W9sEa+WdxkQdjR3i3e/SFPwYGzprGaiV7C3rD6ZQj84kVutD0Om2CSCBwTomvoiu7Gd4xdJFi131QzmPfOK0TkbHgDnQeXbz2wNUC5tBbtyuxo5SqUJxwS/g9b0SbUkA6hjepyqOqGp/l8BSmMsgOLrIkcE4moMWM/LcZI9O47VsBsanMNBk+I491l0vQcGZJRap9mzxMnZrlIWXQBWvGptmu9YWED6jwx+8Q5f+NXYRXFZ9DcTSVemkreao2dxfQruo+HLNo+bQDU1R3jGityjRRO4U03XXsmnsY55b7zqedt5G9shx4kweOllh8fp2g4BFsqCgzy8fxE5SRtT4Ib9kN1FAg9t4jrQyIxnkJYBg/XTqeAMhujle7MnzsPOv5nCWRRl+YquafX6c9DwospYfm2tqUpi2mlyahPcxda5r5FOBGL/T1nDXyl6ZJTvGqnSH2LU/pHXg5KZILsaIT97KRVe+7x3C/o/xW/055x64KEyiH7U4bfH+eANcmyDb7oxosOP9rK+3A7UfjX8CNxD2kGzXuhkVYrjPz7cV2+W2srhYhlYaAErstvEMZeyRksc0I+adKqLdp7imNaZL5pVh95LRZv2pOBrj8JsXYLuVBJqk/COz2s4GVSQocByW8pGdjlKM+E5GmCu5LoNiGKcX2rmDhLLyr03UXckIuAdUAqFs84ZAq3m1pNEMyK0E9glHmh5O6ztraGqUCwrJobHbPylrJZ4DN0vlhWl1pEZnjvCJlJHgMyCeRyPEFGyYCeYKkWvRdrSGg7foAgzxjkeGKomnXpoomhupBNaPESWtnK+2Z+Umwc9IOamag0F1bnlAw+iU2foIiIMUUwlPP4wju12NrZwVKGYCJUxpOEQx16CJMA0WTbpgdVAc8YhAl1Rx5uDKXkGBWzHa60D/IjR++9aBwbbFHrHBtLSiaNCn8zuCtYfB99e/wOB23z9hNlH0BEPLedIimMJYr4XU3P6zzdzVJc7tRfyoB8Q1DRagfc6B9pPJuONKngAhIVfZPoQ+6p3SuI2jZapu9S9mk2Wkjqu4044tEAM4s7efjmS8Qst8D+aO+CZm1DtvI1SgC5bekm1DkMseLOqn8jmWN8ziIAo8bmNHCAeM8YmdNzRelBkXCUGDwNrO/S9xgAwuIoQMTm8cv67qUkuf6F+uV1K5yCbZHsL4jIiDpy6a7EqxFf1tpK/GwAtBsHihCQmqa3e4RXKQaRVFrY1eijjZSNaYJfNoQ/J05IdkAIag2F4J6V7H8y7DmEgluQqANy6SAXxI9Kc5v/jlE/NcpKEHE6ZgEyvQlD96Pty4O3znr0EPvkPZhkXkEUl69PfgEyN0/4y0vO8EqXOn7h8MEakyTKL8dnNjb7wLmvYAg3AGi0o3rhdclxG+YBKLeltEz63zld1SNzgyp1lGXfkzti9qxeHn/BWXsV4+wjXlJrGmu+Ki9Yh8pWd4/ix4RUN/UED2XQtV1hSqHZNGTimxHvKXQzJayL31tJProY/dQ4WmBkNXx2pMGLMyFLDvns1rGCYM7cVVxAdn26DXG/34EBltQ1e/Siv7GMd3HgmWlxnVs1XjMfJVrs+ufcqqr6j5t9Jln94bILttOsmx21oZsL17oJUbfVeIBUlpz1rR6rSY0pBtihrYcrmL5Zknf2ANDwtM3BmDLIn/xCfinJicRCxGAcxT0R7/ouwhahgARU9FceA4tU7jp9aSA7fzF2kldDRd5LON7xY8GGk+2Ff0ApN6vzpQ5CXL4fPiEzuqBo/SZAl4hXKKmgQP10md25m9pZFRf7Dbly+KNjXKiFXgK30anVneppilygEM4zDM6rxFCm+x5J0BR0A+XHe6/qO66WwhBubszgkbrxuv5It2Fvb2Js04APM3GCN/K6Ou8TUWMD0yB3BB2eX1oIEueaHi6gQ3CJKnfk7X3F8ysUBhoSTW4Wvsh/+ismhpd8uRxGxmo+Ea23DkgBTo0CRCbv/3+KJuQGCLHgM1kph0eyiI+sZF/p1MH6HXowHV1jPZe9w8izd/WVyYNcudsALWrJOSdqgrnWYve0DppzPLFApBNLVMMDwoarrpGojxjGNIat6D2wdHLOUbvGZffunANXDtc7/OnYt1BS9bvJIQTYPOo/oGh+N7xEhFkoxA9wJec8bH7BFscDp89xNP6iPaXJ17S321Fo8Ko3z9s9BVeiSJYg6KzS51GZZxgZFnzFoHnWvKgcVLWB7iE1Jn9TbpTPizXb18RM38WBsdjWi2mBj8ag8gY7hhiD6N81QAnDIYrIRM65l1EQG/E+Hk24JKYB9T2MTV56x2+B+1hCNr0yOtX5xr3V4SmDpMz/FJfdaeXI1149LYyGE/73prFopPrP5RPmOWK1jVyPfKZQVHrNuUEWBfLuIi8OihYa9TjM9LG7sOc07wjF0jaXDmLGkzFHbkndIjGuiVymQZeCWvraThxqmNy8fbmi2CyUFlZcUigvKQu/+eAyXP2e277B91PG7b8tUiqd7+J4WxRBQGhwS5uoetlJI48qunaM9x3Cbr8TolyAAcW4HqkHUtJg9stCdG8Jq6wTZtgjV5Q+Yy4OKi/vfQN8BCZFvD7Czlc0VhI9XEvf+yXT1wVODGrg8jjhLI4p5l8afrz+8DyXYdQolH4rM2kxfjXAtIHq59QYTSH2OBlD5yY++fFKlxT6e6O/qkupiAWClv86zEtJ2dB+Kg7Ix21rSTEDB25igSaFncu8ROYnJCJDc1Nc0DdiCZq6nS58zEC1Bugp2vYxK8M5iACIjt+GOEbWLOE202Wgsn6of8m2ZXE2N6giFbH0bMiuBpvyV+hUg33p7TuXoZZ29cJFsS4mshyEYYYjH6u43MwTOhYfdrM/dgUTG3Q77YAbW5ZQxGsL+lvgYoXcz14sN0o4gqbvxGWjHmnCjefKpTn0Ii3a0NMFvSQqp4Y9yzNyptKJ+kwMGsxFZ+MoBezN5f8r4EdIUpoMDQtLfbY6JO+UpuecXDQSAAXWvNcoF76kk0zCrFFkHixzRmXV4SbK3IWXIi1l0ueWoWscttUZVpRxUNzfvbNAnVzRZN5dFAe0Dpkfoxdr4vld072SIc0yk10K9CLvJBPCKrTnQTJA8B2adojRnrb5rilg5KJMvZsm9zIWDMRZWXa4L0E7v5Eq5KSu5bJeeVucro+hD/iEqw1O6aK8s3vuJgv9/3AsqO24yI+4n9n+/06KQT7Hl/74EdwhHqHwr29SpI6hZDopWf+cJh3UA1IIsku3W19VSFUGGRhZsYPUZ36hcohq/IHPwpA6+rBkrruGsgEjP7gIqqG2FsDVg97LtWi1SV8/RYNSFo8boaeoNlOq2OQdMxpW5sXq6ddhTACi58vDox/WY2DFvDFK0397Vjdl2c8WAP557xaqwM7z99uI9Z7fC+lZREvVEEPHmMSvjo6s+SALSXTes40moZELNh5IEGFFg6+dKmdYwtlzz06Dd8oNJIQje1Z98UvMDYfkm4SfGN1p+wpqorGCl854AUuz6nB/++bKn75aCe/NCAFTeRtHv5nApPewgVBMi+WN/TT+zN6Ldtys4yTZVg2xX5F1lbDto6TTFMExJcNuzwMFBfmOQQqXuAOyrZR1vvLpJHJ1BKMgwHai8RRS9NlrNXzMHWizmgsRhdzBFCaYDErIBdViHEHV7poggJkPmsyrRwUL9RLtw4qPwD4PieiwzLjT56kmKbZ61VM9OPFdVteobErCa4Hg3qv14fFI2mpn4K27m/JwiyExQIpSHh6FsgO5e9/bzOMc7MOLO8eJFCcebSmxuj6XGfOoxCRevLxDS36d9QYxaw7q9DhKNtyY4GAIOJR8cewiyydPPuHI61zMugT7wrtVDDZvpSzckUwzs10OaY1BHY9psabT2uUXWSLN7MMVRwkUxzkUT2JPq0EHl/nPiNtXLGnCNPwBFMcX20xK6JBXJ2nxUP7nIj7OMrxHVpW7dL40KntioLwcRtYP/PhAKHHbPOI/3BvEGDTOxCVfudQAVddGErDZnuowipLyTChaueNZHEzKEPaEuTU+mkR1eXgIKJp9C+BbAu7YRkVwiqJp7QRlLT3nMGHLrZk2294DNlX02GYbQYczCJEX6cgA92i43336qCbAiwSYnC673m8zzQxTQ3CmoM23V53ZnvG35cwkZ+xlX5fwApCEBDUQL7QFkSQFoTIKcnMGQ5cG7YgQY1J/C80VnYGj8ToGZttO1RC4GaHLFh+NVQonv20Fhsa8fPOdiyzb80OvO5H1frfunNVNsswf4/rnUg1RswLwNF0kYIfp1HvOIK2r2jqSCSv7A5DimKtbcW60jSlUClgbqSFLiUGVW7tiJI3duOw2OH2LhEo+Dqk6e3A/g8nlfST+Fb68BH/wCaoPSfR7r45MuQU4Pn7dtOVeuLk/DrczE060Ip+DYuwYYP33cKHcXvRFktV84JWBAlm38+j2FcfsmKRFer9VwiQKPj/+5nFIDisbO2aPRz5pWXk63bL+Vl+BzNwf+I101f6HBSiLNytPvGmKYVKzlUL3SIBWAtxay1j8TJk9IPMfJj/6BG9VADgufts59HIZivRbWAtRCnUWmnWHe1LUL95r3ui8O1RR+9JQ/vE1gvVpvGfAhQ1T6AA8hyCIJAQgsM6sZsK/hfwlp7tj5KQeQIYka7qGN0DXLaPoUKrjOHselX5Y3xKAiYNMsBVMTQtf+QIeyVGMi6E6fJvllFS+Z6oYcxNiyAHrn1yslCbCtqa11GEaUhSVVGUtP4Gt4wMI1JnEP3EvMU28Xu5OXlGoIX0cO05blWL3ZxGJ0BUqiElCCehWzLWsGxVv+h9qXM5oaJ5nR+rsOf4wtl/gwA1nFl4R0EYU0dsvgMxRYhtPOTYuzKOzw2iV+ZIoEhcPj1fOG4gwAN6piiOjz0i5YsAbzCmzh1tkmAXAUcvRHDfe5FbYcTJrObCSuQPlCo5LjntNAdimmE4pVmvKSn7gGC4Rr/l/NW+3xNM17mw7aT57Dj/oX6K0AoaDQCcKQhnws8EcpB84ofjPPAgafCEsE/a0Et7+QhHJRCcu0p0Ut6JB1GUe7sdAqPoKpegN2HkCZs5A3JQ1CLA+4l5bchm/UJazvTJtIHG1bFcg=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24193" y="1295400"/>
            <a:ext cx="8254047" cy="513608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2018 YTD Total Capital Investment, including accrued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69065" y="5811588"/>
            <a:ext cx="7498489" cy="4503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* </a:t>
            </a:r>
            <a:r>
              <a:rPr lang="en-US" b="0" dirty="0">
                <a:solidFill>
                  <a:schemeClr val="tx1"/>
                </a:solidFill>
              </a:rPr>
              <a:t>Assumes accrued work occurred in FY18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249966" y="1604601"/>
            <a:ext cx="1202267" cy="537422"/>
          </a:xfrm>
          <a:prstGeom prst="wedgeRectCallout">
            <a:avLst>
              <a:gd name="adj1" fmla="val -9824"/>
              <a:gd name="adj2" fmla="val 703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Capital work complete but not yet paid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6262046" y="1584797"/>
            <a:ext cx="1346200" cy="537421"/>
          </a:xfrm>
          <a:prstGeom prst="wedgeRectCallout">
            <a:avLst>
              <a:gd name="adj1" fmla="val -16186"/>
              <a:gd name="adj2" fmla="val 7781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More accurately captures total FY18 investment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marL="22860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CC"/>
              </a:buClr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576263" indent="-233363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Arial" charset="0"/>
              <a:buChar char="–"/>
              <a:defRPr sz="2000">
                <a:latin typeface="Calibri" panose="020F0502020204030204" pitchFamily="34" charset="0"/>
              </a:defRPr>
            </a:lvl2pPr>
            <a:lvl3pPr indent="-223838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•"/>
              <a:defRPr sz="2000">
                <a:latin typeface="Calibri" panose="020F0502020204030204" pitchFamily="34" charset="0"/>
              </a:defRPr>
            </a:lvl3pPr>
            <a:lvl4pPr marL="1262063" indent="-233363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–"/>
              <a:defRPr sz="2000">
                <a:latin typeface="Calibri" panose="020F0502020204030204" pitchFamily="34" charset="0"/>
              </a:defRPr>
            </a:lvl4pPr>
            <a:lvl5pPr marL="1600200" indent="-223838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latin typeface="Calibri" panose="020F0502020204030204" pitchFamily="34" charset="0"/>
              </a:defRPr>
            </a:lvl5pPr>
            <a:lvl6pPr marL="2057400" indent="-223838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/>
            </a:lvl6pPr>
            <a:lvl7pPr marL="2514600" indent="-223838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/>
            </a:lvl7pPr>
            <a:lvl8pPr marL="2971800" indent="-223838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/>
            </a:lvl8pPr>
            <a:lvl9pPr marL="3429000" indent="-223838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/>
            </a:lvl9pPr>
          </a:lstStyle>
          <a:p>
            <a:r>
              <a:rPr lang="en-US" dirty="0"/>
              <a:t>FY 2018 Capital Program Recap</a:t>
            </a:r>
          </a:p>
        </p:txBody>
      </p:sp>
    </p:spTree>
    <p:extLst>
      <p:ext uri="{BB962C8B-B14F-4D97-AF65-F5344CB8AC3E}">
        <p14:creationId xmlns:p14="http://schemas.microsoft.com/office/powerpoint/2010/main" val="409757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VnhKxtT5Vf9O+6lY4KufIswMG+cKeTfHSrX63BAxISVca7SLoUNdN1m9pUGIKag3aAnhZAX/XayFx+2uBsiVf+D0zGpgdrnlXmXzrm5jXywyw821sF9VluB9fOX41pWrg0VkK4A/ji0lqx6kIBF6fcO/uw5008LSE0L8WDMWuoq2E22NrMz0G0b/mN34Orn78jJDFB/29CqKJ6ekh98OaGfYQK1XxOwrBsDSalfEKeFMPQi/BEMvpv8HIo85YRXPmyGu/491JP3dFPAUs3odvO4v7cDcjIJcTS1BMBCqpAPnUMyeqeP7exYFSwRLjY/vxZWld3ogwES7uQTZSFjLpY23cOKpI9576MuZU3BT95MDEqag0Ai8V/DdG0hXu8Dd+021DU/k25b5N7ZzRfbZo4EBWpYJc9D3qYk6uX7OE3g308VsyO5N2V5gRRWajuG1OUR/+9GIXagm6I8CBMPiLUvKrWoDNLebLFem4B1F/af6lwIuec4EQI3W9Xw1+c46sjoBsWe1f4y/kA2MXNiZngl/q8YdqrcqOcWbOzU/lGF34eXGaNZLP3rwoWbMKy+eAuYOfafGjgyHTED8YnGxS7BdBUuvS/ZcTlHvD6bmndZBTYLKaUyPxDQflFfxUs25RC66FpQtgn5DmOSJpFCQVM9PjanWoylkWJD4mpcmiXdjHKl5G92V7BYnJzuwactVTCbQrTyyBDbyK151lbrBGuBlwTBBKxl4CSGBixuI9ALgQfJa5feBgoe0553eo9ikMlg4yKt8236CxwKHln3D6hdHIuhYCgVZXY/F8YxP010PWpqcKb6MCeQEHRJGyeOu3WmX3FhT3G0YsRvuQY8yC5DbitjqL0FgXzOHvRr5x61OOxwcaSbitX/VYYfCVDLBqgA7GPNSnqYsQ/hL01ONHLH2jXzI+ixQERM3gaJ33lpUQFvZz9QYd8hepqNWIJx8sy46SsSrmJ7zTChvV/W4CU8t9/r1TMoxt1qNCuU2CSuS2VhYxeG1sqAElXU/nqT6gCLfeQpX+tjvWFGKAgPUGRz3M5E22fVboKIq9fwxG3HabSztF8/xD8Mm8aatc84eUf0Vx4iUDJ3GWcf8oIQdigiDlLjLIgkdc3fb8A/SNje7UGxU8JCcvGdXaUu3XpoC1l+/Xhcw7Wt4cj1K2XtOI1aRAS0PrEj0YuaoVRu/37RFx96yULPYgAsxD8zafEdoZdr8k3JJfezP71hYxS02BIIIk7iP3lYCtqqhu9sVShfrSy1lSQNe9VbqLSXl3sjh/HmQ5nXrvLNlcU3tizwPeT/PvwbbEZ5wMutwj/nxfOSl5X2AxGBqRH8jol5W+XtvkImM/uCqv9C3xI+i45slz1JdTN88xrcp2X71v5KC4ZKL0DpalvyyLGI2obEg/+GN75u11UhuTOKP7lswYkQW4FybSk7dBd9qrlqZQQMvpQvf+l2o3JQfwM1KeuXDg61AV5q302I06qEJoWNtpPe0JSLF7nXaqbb9YP9mOBIPv2QXU/ZPgbiJPiXEU8aTh3EDi6JQHWyF0e/PtzXx+VYp7gN2XRQf+/xiAkXD2zSx9eG6XmgSHk5cDu7u8tuDSy4xUIWYpuHQ451R2Nm3RtoOMoklJ/ehf75S0Ed5Qf26+08xtI0imQSVW2ea3coqGmN8gh2gQGL+eHG4cap48mAe7yxAvVeYDcacffSS33r1sf7RCtwFTVgW/J1d2oRb7WyntU7R/5vDW5XmkcMDSUqQk5hVnfuICnUJ0/l0n6cNbQy2sZbi6XnL1IQVklreccLUCnQ+Pgp4OmNFwMX3guHJpZOfRxlLczkoThVk+sAiSYnOeWIRbkpk09tBO1B8+Gxk7QB6vWAUPgaTYsXh13RiEtO8Xc3eMmhsxzchEesXyOFAAA8r0oaXhDLyFkxk+hLXWWJPrKIBD+FU3CAAKHhhKWm2Bc+3Gpa+toAwx79vknY4rAiqx2i05aouGn+HcMZ9YCriphYBOxMmYEHSO3fVFZSjQ0Zw7Ur0k1dyfgVy/Q5qxw/KjIlAD3L7YXmAZYp5sN7XoSXodPALl0JB26OlZYZZ7zCIEjivFwZDkVwoYXCS7Nvd/pZeuOun/mSYwLAbiprAh2YdoDRKweVylFloDXrxCxB/wV6opLs88Qk/7MFPZl3ZJDKk+W/k2Z1AKaE20aO1Z7SvJ9cnPM4WAxGC+0XNZexYiGC57k8fuK71rqYoOBFkPm08dm4L8XfaOU0mYTTdbFgsy2NpcX3owqek2hYrzYpmnYdvBEJoW6RXIEuo+pJX8zkUe2LrjukIfjTdnDc96905waTLdggxO6FGik32/ECkg0WT9ZHbWhFAfcSk96LYIjY1VhAMilVAhRTjiGONjxGHMmznGyZGdkvS+0CUM0gOiJeiVMYz2w5aPjP+ARsipvE8qGlliFPWdWzxvaYN/UsvbNaAQGCS4ThaoKTUu+ml7TGcJZNIfJ7srMMEv4aLS3qY81HeEo9hSKw9wVxgtDzh2fgtbYmPsC/k6IGk4NrWJeBeWmvrAEzS+B6H4eZDFQHYIspuf6RLr10cW24DNXa3MB8bedDyoRGibmHOV5Jm80TVH/t5QV/hqv0KiqOZUTYdzqtl/uWKY2V+NJ1LR/DdaaSlJcL4YKrds7ioHJHCntDXfDSvNcmulyKUvD8cUpTIf/h/fNApNAOBUA3MC46d21tA4UMrM8zKA1oU0eD1K8nBZfOXfktJv8vCceA8nHXOsGISUy5I5wwoZo9mi62dHTYIfwOJvFXtQSItECdPrtXpIe7hI/yPYw5G+yu5rsJZ3XCL8kbkMznVoc8c9xOZFhg9TyEwUmxo9VBboAQdkPQtrWYCMzC0GAsTPqQ+QarQvZWitydUt8fZoEJSwsah5q8d8TIYsTbPe7u0X9rli1CiaryH9trUVEK1jpyDn5MdO/GggT11HdJTp8xXf6OZfSxsmvl8S3ZQ6HzBfunBtJIXfEaY5zBVN8UYVjXpIOcdIawEjhAOG5qdDpuzIyC2i6LHqjZTyyXogcDVavzbqcWlxY0eydved7Da1GG5qktlXIyBTpBYYlbLHO6AZkE7AkZ+R1Kxl4JHbBnOjtsrfcTmnVPBnpu/42/pvV5lY3PuQQ65W3Ab1DxLRBJv4IBXrn+X3qkGiczqsg5qhpXaq33L1ifZp0E7muPsZUA41NJ7IT1FP+p7Mc37MwtfCpAt/uQoldtEIZRl6Gu/NLOMBsImFzQt4rY8Mk10XWKGwZfHh0Or/A/4mwErt4g3j3v3KIBYBNsVLuwOMlCX9Bwu811Mq+khjtKlM/5e0ccoHLlbjik3H+fpqIoNow8UuUKTO4Tz1PCyEHTapiDmmDhMLmYm0IsGlgmBh/HeIEdGNh89MN6qgxNPiVqubwbZC932G/uVPmj8JwFIi9RI64t4pKVRDApBZrSBeqpeVbZurcSxqaFGFTc+LOyOiXS7yri52fNhHoBJi7Uoh3ghpaJsb6RNT11AVmpK2riFFVGMrTqcHeOk/x2Y8Y1N+NYAMxhyJZRbaDjTPuPlywV7dQ+oI1U2rRLlr6naQ3I6FSB2HSPV67LNDcuFqVaWGoJHQO/HVV2Y+xEoYaxRZgOAOJvRLnnGoRNdClKQdGosBEV4FPfcaIM50E99IwrfvJ16brgq+Vd1NhZYFlmCsaQOepOiWK9WdJO1rwB2thk1guqHWby0Mx1XV9mMxs9OVRXGcfm7MTFdiNyX+ETbQ05AYE4M2HeJ1+YjI9mLHikvoIMysT9CgSC6Az+7rHCAXRdDsDB1y4Lor+OOrLoM9ZV++fyFYLuB5HOLZRuelqd+f6gaill9QY4kP9mEwa/fW2E7NUnyMjV/IPN3AChixziZsIDcPgtPNIFHNL7SuKCk3zACxjKOq39j5YYvEVzsMyuwBu+BgP5281jZyokWW14mSyfjclo1LMwZJ5H7Mwp6qsMqbJu2PakU687uWdWhG04TJMG0HLrbcjqIT5XtvHgEqH0xLL8f8WeU+dY3gAedoF8yQ/cf4gnP1oVCqFe4PcV1WMW/0icm02Q+oAdYPvcDtR2xB2mZurjVrZXDj457u6BDymFRN5bkIP3WjF/+8pL6vMfbMz6UsN/1AsYMYahDFkqCMDjKuq+Qu+jvuhA68NAjh7aHZZC5+fld2EVYC2UAzOp+jk8ZTmc3QNfTpqdrmu3FmtAfvUh33XL7UgMpp4u8Eo9mzQcasYXuVNLbypCvSEvVzO0UL0LFchY8en0yDjTntJiMxkUg09txlFFIzjOAGHW3xWJ4Lr5a+QEvcImpx7UdQUZh6YgFs366Kuea3GYDeY1tuQnHaZ53DHYXnxN9VN8pDIk42xxeTLpCcRphkQtodNUFsGRr9PAt1+6Jjp9yvI6b/WdmZFjDEpyd0GXEQYoBurigw/kf29bVd/gbRodHUi4l+QPpfMp6iRdHHzyTyzNSJOISb/X7VuU1v77S/wsciDX/p5hvfLgfU8JBif2CjM2IHDDGDnOfYfcOVQJVZqzsxdHwzAAQhGHfE8bZP+n99VlmQiSszqEbhYrnnfPUyIdwBpAYsh5dG0iLGMGqsDV8X5l0/y6erTwGPgCMKUQYsdAIgH64DhQyOmhcfcuvgoBHnxvFodkuV0xXVQ1+RVRYNQl/AbfI8nepbJslevYXpCzC4Td3ojzirij7SPF0cQdBiTaDa7MJ87lPM2Xk5KgVE+pUZbm5wOMSQmZRzT0WPa+J1NcpIHTtUGRCWe3xx7UfNs7Zj3LrFsru2HE4VqHxzp9bsA1DO/BOiEUrr8vjuHH25LPoQ4c4skRNsDUBbgQHsu0lnt/QFGX8UHcmc8qEOJ4GtAQBehZYZ7Oe1UmABRYO4WVsU+xpkuHaOvDdxZE82Qy0qdwhdpCwX1Ei908R4IbfLW5cKeS6qLHFqjKHMU3vEA7cREVAwAOgvM76yOrEc7utkqxoe/VukUY0dTiW+k3k5SRlH8P/IypFfnsI0FY/6RqOkbhAniV4x7ZPY9+6QaCrK0rVaNZUEFM7WtH/LBVHRZdrHLgEuISBXf6IazxxsRX+onrfaHzV4WdATsRm6VKQ0eNomsmlLFNs8d0+XW8EKZoisGGgeODZaOh4LYWa97aqRu8gMBnLNgh9FrO3pnDXONQHg6oWYu4VQlWy8OmWBQYIuw9NX62JyIMrXOOwqXijQgK+zzuORbkXorgtSPwaphiwwEPWSd9uYjOHyxal3KcXmuyc59MzgPPp5vIbyUrCyC/FV5vMvb+fsBMfb89+cAN9GOo3IDEFbSwea+yQrVEJ9M9F7J50nXcmgop0gIdxFk9iozJBM6Fn4z2UuPoLav0YeHqX/3XRQTMfIjwy/LqHzVhOzRv16eGgyFh4vV1iZ5S4RvnZHogFHB/aQpQJRXX2YlbXX2H8wlL49h4yKgLIDbdib6L4BmrU7mh2FolIcsLqu8u9HsDcfk/3oGJR6gJ5ygDCmkJAVE1gHSPZh7cLWFwU5U7S27uRyLzKXgZE00MlgkNNL687Bg5DmEDCYXucNr+wsuqfp3JTDPjHt3poqhWh/RK+z97hBLzgcgCyPdhVKKdpPwMU9JvvmyjYNzXnxR8jAJlccaEdhY5rUvba1X3uonu98gtSw2WAp+YyAZdGag4lAK37ELy2nN9EVlgWWw7IzaRKx77jH6Wp//xck0vuJkMhz6dIdN1qcY+L7QQVFOyIO85xlt7Y9QQgSF/oU8+f0IxycL6kS3UO+8zmY5zPR4kG2LOCC/R0BDyIfl1cmpT3iGX9cXYJxk6rewR4zbeTlkrxntdBqnORGp+6Z3+00ZxV5ihs6+OGdzx20vjn107mYyFMFsOpITPK+sGRau3OZLVFUzKRGUDG/vBA+/4w0uRXCTdgYRXE8nRCY6wgEGwOlnlU40XOdWx6R41nwMQp+yYhHBL7l3aFiyb2OioDjvMbaEOtl+fh0UAS/+PJD4EmhbyaIlV8nYO0lxEcm9YE1TtW72hvzcYVwkaB8OCCys5ALPN2+duA1Ow4NiDF1EX5QLRgwblUJcKJNdmSKJJem5ZMmQKA7XQsucfbkKJXCUQNCf0lhsH5LuwePIgreK7Fir39aA9twYeWJ4G8Ozi+w4YLOe4WdIwRGKt2TRvzwLquMzUVoGVJu4svnweuImLGV+Vm75A/YqsRxP9gKPbFQRyMoAqsxYO+Ktz2koNJR6gJLPUGBjnpbH77lZDZuzgUzbOYjC7Show2/bhuRYIKocX8ibamKnvVTFc4ojsbrUphYXwHOM5854FAEnrqgO01zim3zUWq+VJ3yxZkPDzYDB42wbmJwLYaWA3ddgBtvGupjpcfFaAJEzJbt8JDAxgo43CftLGDixufMt7akYzWW4FOc4H2/LHX9f9Y7VQfWty9TTJuh91QLcCCMV8uktri/AOTp4GDKIseTbU5QXcx5yyVY1TMJA56XkCUuB+uvGQqISsbeJjkV1mwFvS76nbORZ2C/5L78gYqttWJYv7j3kqIcwv8XwucNdwPQoDbCDBNK5ibLysZFFbV2UJDTNvea0xKwlatnTTdi3skQbfCy8qDnHRoLxoSaOVWwp5QCLTNHfQ51wTBXoeJWdFcabmLS6YGjW3VcR0sfc/ER6j+l4l8n3XJCKYLTAWneLkXc6Pa6HGtE2Xbo5iDvaRir7Yx5Kyx9jj4L5I5mH+CyQAcNffaFTZukWgD9KRLcf9xi8GRvWNPUFhtONVsuxI/ctxFPPCNCoTQVWZ0BML649br/up/U3SXYScunJg8Bs0TIAA+dTRL+Fi94g9ITA0j8Kh+9DUwXTw13iEHY/klNgrupVypkGDOmtQhKCt37ThrrthezSe3/bbMA7SsDmObi+yjz+TA9aRQcSI0lBfmbuVvUSd5HJZEmgDluhjX/bMtbytgepwEqSSZ9CK7sxN+HVkPfVJFwmM//BpJGW7jf39qTuFwDRgllffAL2iSTA6huQHTIFvgmhwnuDBNvN8fw6Sgag6qE6rIwq3Lg5XTcR9ZJzYR1pPbBlBd0a9kPuLpn6djBys3l+key0ey1asbaO6i8YfxRrALOt/Wzc6DVk62UFD713ol9jZuzyYvQ1End84dfy93e6B2euA9dyW3fpxFVsAmla8ZvrM2DQTgS5aP/gVR0slXhFB9+GWwvd7KmXKYoP6tcfQsvY3PcVHo7njlelWOusvLWVvTvlY78Mt6o1iIMhmVYwtXwgWnLqsPVcalaghBUHEf0K3TRkuLO0moYPLy5dgA1pbsWK7EQv3mkQ7JL2GokHJO6t8WrEvQ1oLRbyEWSBZnqNm+o9QnWIv0JJmEzeO8OWvXpza/I8Ged0ULRxC4uGIj8hmFeu635oLjFKv1m+e+z9bzWuP2dGWD8NuznGubM8EAtmQmQKMGSfzEgTW507dPAeMaMSkFVi8XIUzpoP9zS371fVm3Rxx6dhOSuHf29agspU3qblDm4qE6nsh9ZSIJVPDnd+Q1R672W8gmRGVBrK34H8R9How/R3ENKdnw8wgzGptN/mRPJ3NvJrpLvtnLePtFzx+PZ83rDer2cxUIhUbfTcU/336S45x8R2nitMEgdpPUAI2VuxdtbHnhsV0IBfZ6tSVqRHsBSJlSjiDIT8vxN6FhPWfVj/IRhPTHTZ7Om6fUQmln9xziYPj6b/FcQZ/mbSFtGYvFbfulM3dtNyjN/CXx6ylGhdfsPOvaALCe+gZcVvHcvUahdfyEW37XYpG90/fBczMGVquPDH0uwPlUlehLU/ibLEBQJIBF2laygKDiSJgtxd2aQTf03v8frFTfvBFGlt/NoXAaUD4mryPksTXf6cIN/CElZRphA56P0MviS1Fr3w/CqaNxfBIfHjhGmYX8cSXQKUuwq0Wa2aChz/E0Do0+9BH0vznI60wmQIb6f28kLS/uX5eTWXoMhSMgw2I53WWhGn+EVp3CPe0lgs/0MBLH8DzRCxKQDRH6bmW/Ami3e4zPuIA0JjnrWD3qQeJD/PNy63awUfkmKQUU94oLZOc7MINhSfPddFl7JtMKWSD43il3WybXYCZ+V0WF2kRPVjuQ9Rgxos1tmHfnZnJ3+aztFZ95fw+4u/51VKQny0B3T/eq5TUdgOQBv54CIRnPlewnA5BV02aDkTwwoNMF70Jux1zPyFetJqUuoUGmd9upPNlZ12rk+o8p29jPYbZhGz5pfU8HzgVIK3kJRv/yjvcQZNAtF4rQfDIx/uY1qZQlbc1aG64bwjNbfwcBl781X9G3mQUMOVjX3jmuO1rDqu1V4p2wOVgMJBa4h5+idOJN6QuaH3/L6DbeGV5lGBhhg3Zsg1h1SB4XnIu9UgFcb3L0taylq/xIgWiZnBRdtV1+27sc/mIGFdRO48t6aPmVoGs8hEc3gWO65G4WCkYf3HaGA/CQKk1oFSaBRedVgs5ISSOhdjkfzU+0QhprTAHue8xpteI0z6iIJvR8+qbirZGv7F3aZIbNm9xGKKMEey1BPIi7L6rXzdqLJ9Jjc5gQo6iYe4gI5nzTzdX8togjxWVQ94jcjb1HMwXHL0H+Jlmjf9i6rpP+1H7Tgjx9mKXlcaFOFQDNPJoudYyUZi6pVx5I4GBw9T+SaCL7flT4k2vTSHVkYHZE3giw+NVRoxo4g+gpxH6jpU+guKyfCQLjoi1TrQ75+z17qkln5Vvm2pKNuO9lm9IjXVvL0oh09c6ioKJHkSYtRaFaWLyV4tssv+n7vCFTyhrXM+pLLL3MRuWd5uZEDO4dIM5D9h3ksCZk9W9hoWEzwqZmLn0NlNLgb7ail/jd2CoMsLopzmyRsoB/bRFNjZZesGlCv4qeMYMjM3Zi65+YdLHV1eOFUblUqAlG+OwXzDp494XhmyX1eQsz4gm+vMYECBZmGb1p88VVMP8TCWAwqla+Mk7W+tYWxdt8XtPFWgnfjY7wsi2k1PCuG0oZiyladWlrZeByugm2EXljhEyvwYHcMPu58ssNm8iJtb/CsqMAO4Hyv5lBzuVJDtP1mgtwiUQW9nJkd66T5Fb7sJeylA6A7Ndu5atVkdR8hjSG0OmuxqU+vsiX1NA86UOlj07x2ADL8T6vumww/JlSU0MUx2W42HrrWd8NhzfiyhngpY3DLVPrq/JpqkEcrMG4LdK7VFVFM5j+H/AcT6zphMZwaBNzIbC2AQ9T9TOXefyRGAM3pF0os7AlYtJSqtk7YlwDaR7eNx2tzdDAS3iQaGLQcaKDpgvgJRDc2jr9VaSEUT3qJYeyXWdgI9S7AZLtAalmrZ+D5lVz0NaSi+HJxeoQ6XqQ3MVLuunIujklqmI9B9f+1LVw7TTCFnDAPPzAnyAoYWT5dw7sDOo93UwL3fX9lqj//w+id2mEpEeGXWjieEONDqMior5sljI5QF9FmoZKs1Mdo8YHIhHazwbcL24j1v6mUaAcPa9QJn3TWPJ0UJJM67IZ17W3VLfKnuKccER79jz3cjHR5cHltHM2/JQDAqCC+sXLZMnEXD2+tDsdzANwtOLAAoa3vT2s6122LKUMdSCAyFc2ZchS+IrSMOOVAhbRoArBxxm1QJ0/TbewDV5wRUlimVIq0ZKNJgRRA3zkFyTmob31Rv/2OzCl0Ie07+FS28PtUKYBRLT0t7FKkdMo3B1MXAPTWvFHqUisomte91iiezcIZwV4WVxWwFfKUcyyc7qF2d2gXNNIc1jp6++VyqAEYgDkiDlqUrhPdCyeh8LrSLp6bz90poyH68Fu7O/YgKqdV6UB4YhMKZE+GR/E9FJ7RnX/UVM6sAuxa+MXp8DabxCoGziUlFyEyR0t/QebfBoQkHsW9oDu9/OBcH9aJUCkGg267yKgc9H9CSb98TyD0AklHIYG1NQDhVUIlJNQOFY4XioZHAA0L9GgCbDkDHKB8qsscgXP7qu7Inv9+nNAxp3DXaZLjhugRYA3yFeUBsz/JILcp4AcWunf9bQrWwOQHHsQ+0p0OvST/Y/3WyGsUGvN48uv2cDa97qUNjAvif0fS5iohGAQvJIko/0LsrRw9SicoYJkEZb7OpQtmtJzDHFSCjMowyLBc2VxJE61RyiKRnfMxK1bpok0nJUnm5ijtf41B+obdG46hW4NcheR/GcuvbuYTGPxxPbipLt+VJHNdP8y4Ly0nYdDmEg1RMDgAXjaDOWahRVOFpNHq0IxVd1YnnrNNAct/ieCx6c2Rvp7dE+iRgf1ZwSfirIwC12iW6+ne1jFvirqkrB/WvmnVoryWmF2ZBvnQ2HLuji4w+gsETCipdsl2K+IZa+MIZcaQ5gUlvQEDfrvXP0XYihqtuSsQuzZ6W9lOvhlXfvWw+/iq0IqqdqqGLo8ZPoQ+n587Qq+Q53huftWeCDk4Sd6rnje3dlVNMkM9cnFTDgM35tZxrZZE+uEwKu5uHPD0dmy47hP5UQN8c7byPPmwuDY8bwsH24jJCKNfwRFQVUvo5alAFc3w+IUoeCNviNXfaYiMYaFT/c2V3qQWctGGk2OwpU2lzROlHp+A0eqd6a7MhTfWvrbP0GdVmmXJv7wmdXG0YPgxyQVL1qVdCRlpay+jRCyI1EmplkYPCKjElkTjUNtJlK/Oon4/ZuoFLZcNx0IOYmhNYdP4Oe0Ggu/9wbd8++fFwI7o5PJofbLtQMQzxxMhE0o7yLfjF4z4IeEE7GC7Y0qmzRlf6cjjmBvY5JhQKbCWp3MJLTJI4V3LljKJE8sBDpbPode6h7QIGFqm/lbFU/ufnohLZFYXJsNfSPoXh1Hv2uYQrA4C/U9xzQ0ruR53OB9u+bX0jWfPW7CXimowS29GJ/ToCBIJYYdMSALiK5IoW2i+xwQF+fm+gjypwj98ExZk/6Nw2BhkuXO1TbTqh6Vu9hMpHwCDoykw9TXC0+c2gdeNvu9nBWULl7R1mGJMCZEzhMP1aQiYUoY1MtC2CCi5UOkl/gbIBqF/wOgpxv4NQPwalJuoyUi8PR9Vj6ekCBmngQ3V+sPIdrviCcNysR4O6YqsIjpdoLj3k80IFeoVtprePi/0KWhwBwiPY+ds7k48gRD6XgJYQKdkHUFzs9oq0ITD5r/zIrBFBiyM0cgPl2Lj/dN0LGdj7AruGMCMys74l/9YQApceob/j+IhsF2PULN43VMyyOgU85EWN4A9WX0R8ddkhSRvrGqNbMTk8wuFaStbKGdsoQqN7FCx5ADBlhx3NdjOb+Xfw32lgXxiH59LnjpJmeVmTvI3wdy/lA8hgoSGR+VP6dDWIRatd1ejh/Vpeef+uvRtGtmUsQpDN92WLL3srebSYyVDKJ3Obkmle7SDzt3dHCEYX1/Qi8mKvzPimMk2XeGrgXxbDx30UiWI9tsJKXsAkvMhA36eChPWnSn9kK/+ezHonNzX5HVaf1C6qftjgjFc4i+z6ms8XZYqUs3UsIKoZkMpxlJ3jo22FWWNuZqIDN8gNYh0QCpMJKmb1LVUdz4pT1YwbGV9cHWX6MHtKgPOSADByhetW8DuYbOmgNAgmGwafTe0mQiaHyA1hrujviSa5/RmSBMfTNW8hlzyPMHljSI7BpvwwPuwpdVw8M67S1I2Xtg3VCE7pYVDmPJE2tmwdgvuaCOTrNunoTFWd2lL2aa6PUwwDh+fm817EOQl9bCzoa4nCvjePpwbAgB6J9g7uWcPyXfoHfoqLO5iwLbikmhxMjLysMlrI/EU7Jk4uDHIgvpUtM7txhSaYkprsqQTf/E/GrKpJM8ebdSTDouyXAsQxz1bL08DAALB+YWY6BDzC3VpaWXTaOLE0jTNoc/vKWP9f420DENaI7LHGGdvNz6aIZ4CsNnSQfGxmxUMUpClgs7pWAlqHHAtwAzz1JZnCU7e+4thODo2cdGTZHSR9T9Tm3Ul/Nxb4AIME9udRYijQYJ7Gyver00S+MuiB5yBCf5Nh/JZX2YCFrX7Ba44Z3k60mZYlrOWaGiAiI8GV/temFCZOlKJXuyYaLsktKyx2YnL/YU5sHG0U8l6FtaHVU8Y+qUyuXyejEkAVM+qRFF96xFJZ4FC5VeWcjEVVVMVjHWsMuDTrZFGMQBYoEKiEG/XWPBNF5/aFP/trWIhNXZIOTqMkmcdDUqe9+VQfBcdfmBpH6LN4n6PKRffrEyLUsda7bG5vUUfi8i7AgeXZ0Cff/zQvo6G/tnKzXxDiAy/5c7yEWb4N5EHNLX5EK79rr75WdNovWouXGZobcsYNDzsnuQGeneQTucIpgJRb+10FR7jSEr/xeFx/lmOXNJtQLP1IQrkS+KcrVPP1ljKZuiUZ7uR2l48SgRj61ge/xt+YjF5YGuteLJgbXk41ZZQQUFEXsqZ6crKzjBoXCia71lvljvlWhfxeiJ/BiBZyfb/v+lc/AsUtpEFrk7e7NJy51N0PIVfbKnGgQRuUhmf/zhEOf2PR9bMRw+ZSeki8gr/AtsS34hzImUN6kQQUdMNxwWzj8f32kyqDMRaghcRvWa6NOGRXVRk4qxelwGuEn6YxNHc8Kn+Q6APSelSZ89PUcXpuW0hiCi8ETrLScSb/Nid7IYYiGp9oxzVs5jpsw0c0WE5kHSHMoHPn6t4UoZp1ID2TLxO+MIV8UUjO6JkQl2PbnuohtsfFQGyhKWQPB6AxXqjuBlpLQ2wpDmuvXArPVOheYOieuIi1rlzSmXE4LRXHhbM2Gey1Orxcd6ib9iFEcnE7fBpJ/CkJdABGB+rry7iZcIK32jbukgBeUqGzhyoShdTi7nzJdALCrW5C3Po3QYGO9qrGLcHO2dqhPiV4NgKL2gP1Vxp0zN55J4bskXnCXxJkSisnDNX+sl/l+qTxkAKBOJv2+RIbWpbd+wzTGCg7eNIddxaLgKg2lG/1t8+9lbLJdZ+yLp/mReAUSEGtZGId6lOFZoqeczBW7kTsW1vJMrcKp8NmtH035RGbUgDWQdxd3DOllD8De3KkJj10AokTTcmLDkRjp0vJPfa+Hyf05ZiQsImPNY+ahR2kf9vbvtRJhFMa8w3KCvCYB6173nzHvnfifwqvyzDsraB0t//zVWb7DTgH4w8uf08YCNdTbB5FDElOFvkHqtEYrs84H+DAEnZTXSDtB+EhSe9wCFpzNiydIFgVdeUNeNiaiJJO/Z7c03Qb8foOnxsPQ+Ova3zRiyoHUxN2B51ZYNy4qLHaxibp66IBzsSPqbB1OOR0ZnWnb8gCy0W4+wRhdftEtK8F6FJfCAyYSCXUJ1dLrxTaarL9INhp81eZdtxaMNzWj/Mp/ZM8I4d+TBsjVriY5gwtumzBPZFo6wciZ0/NQR5JVhYO+ucMaRH+6+wFg68gAVjj3prYliN5UdZJBi4Yd/6OuVjm2hHk0oE2gT344qrWdN1kqysYLAKiWM0AFGe4mqmOaYb+vTkIcLEb6cXXw8urf6YJ854hWUs1a/b8gTQu96Etd7izcUr20gEsjo1nGKfghy0r4eXBbbOrH1axCMNlTDPjS2+Z37uQbeBE+jVBro6wCoHgmFHknyQoR+S1+uwWl8qToAley0ndfLp7pe/JxLhasgSBJQPIXSh6milKxjxjHEaG+k/1D5az4Lw2EXDgWMuDc/ezhsoviZWe0zwWO5w1zWl9siGtyl6iZee9Eet00thBBHn08w8EoAuNmZTZQ7BuCyqfX4eCdG7Z6jQd7d+ZhFX6zPuIFzGdH5fiOTZKgG9sFDDv8LgnC001shiK8OEl505I30k9ZsidaPwe+LotOmkCPvrwFEZx/HjQvlaBfTNaZhlio9Gwj1TOIz4ODIXSJ5jHg9msVaoiRtxdjTvoVohgQy6DPf1j2P9mXEStvsKx2VPUmvpmAelrRqqjRR/6waUAAmsiCPYjK0TWYB6C07tE+o09MXEwn6TobaFIbajoAFNm6jDQ6dpt+g3XWOo53L46R5zeEFC+DciAS5vPhpS3X7UMBNF+eqO5PwzgG5ZqEru2ue2hS09CDVbO9AMEVBskbUkUOYJPbvXflwihBL5mIW+y391I9X5v0AAiHpOjYa3erNY6tb+FE51TCWrxlytE5l/m1kJa8hML57NMf1j3J0t35B/NB0TetKx4HqzGe0qdG9X7iEwu7/J2whY3tbH81xnMwJN55AeqXxv1U0ycdYIAxtsFrf28WxcMpdAGXSUjRDE2pWr7rlkbkMwXH0i+JNv1ZRvRFm6HDqWGIbns/H7SA799vhM1f2/0hnpN+GOySwfcvXB6sLZ+1QVoi4KgIWnx0MXDF9cp700M/zQ+8MCJCnjuXjXavf4IBGwRzcGIrSmOoyTJ4gd9r0wsomw7jItFQisY+/PgYHia0wc4E9jC/73yjqWgbKn0tx3QS77F4fwM44DXNWjqNhKTMAYhF6DLD0tjgeu+h8uiUPuZLf4qDw/XBByZSzBBgF/fiD2G+DAUAerL2DdrXf5rrTTiQ8JZ/8ZMOVoslAZc2qrWrEnWp97/pOP6/MjixHyqaUeda6z4MhTyd9TsxStjCZRAsYa8SirYloG/c8DL/hNr+E1jLIqI1x0mbYTKP1hkqYi/AYHz387iK7mK/x6OkwsEfRT8ZbJLLabNbiVp0ualUo8s02zhZTDW+fxF0LpYt3syqkMNCqjAaY01zSTkqiz749m1fdvozZDVhV8Td08PpLLAkbCUDq3CIep0l27QKHnDEeo6T+LtCAvCiOiC1RAgLAUqwR9PMZt5gJElQb3IlG4KKMJ30yzSmA9rpB4vNSm0UZEXePB3DlZgcSfSaE7cCnVDHSys665A86t2bboVkdcsMXNYYrBB4o7hjRsDsJZjAYYTkRjvygrgBcIp0tNMxkXOJcrG982BkOHSyAqkmK2sBZNM8mdsBFuRX1QF9Nhl8foEtOacj6SjxnixlQC6N7g0uqfFzI94u2QT3Li3n0BCYoIRyP0pMogQJv/ySMcPm2H+m39wRx4pALVUgQfmSzXXGhsvJyhniuidq/9kH+l7lQcIUCfZI5rnqcCRMR/RJRWMYeirNKkdPf+ZMDBkzMW8QlGYejzOUDQgrK6Hx33qtzHC1onN+YgGTAWZIt4rkSnTZkrcaVQRbhxb+NN9Wb/j/BnmF5q1dXWV8ilrFPozpGQf2MG4V10q8WJuyr3Zy0D48TZZFMQRTvpd8jcZSPH3zKUyWyTU7Sc7YTDdDiBvSUBcknVEDrJB95SrSUEYKr2mGCXjl0aJpU/cooBkn19OAeW1SDyCZNggZHHgIjsOA62k3+2k22LpCBtK4eBJXl5KLaEnYqY4QzWgG5jZrNP4JWrhmO94j5miNYbWPDtbs3vpiJ2fO8uyxzqObmyayODWo4SseSF8fm2QtnZRHFSNyBVABwD3gpcSKrl4YebzO03fe0S9/i8n8j8wbbv2+yjvFXwx7c9u7OU40E8dwkCuJTjCCnuwhRv1ymBB31fjBPjJ/avgGjE1I50VXsXD+oiNxjCWTKkR2X0kMuQOX2pFdWV+csL6AXS/7LXwvhJTSrRB+4xwQyS5oBKCy6Xv9vusvBBtFfaBQdcT6Zqrrk0hC5ityYN8aKOQfJmyO896RhXOb/VuQFmg5kh4Kqo2ZFEbDsF/WJOidMb5LUhEPS7rVitSqnln3uAqcnt6TIx3hv1jsq1ATD5oR6aTm0GLhQVbq6UvDQE/h7mgIgIRej2296eS4eTvCaSV9rEQ4SjI4WBnd46oQ+9rf14XOMNiCDu3yLxbeebCFaUIpM5C+bdbzbwNxUxAnov7dAyAX6oi+Lgv60h7NUiVEDu2jtN4UI5Iiz7PMaO3+t+lYUUoKo7flS/ooRtSw3rQ99Cy3GF9WbB+HOEY94KzwcGgq6XWx4861fGQp9N0h0eTzmO1qHzGNuCkdawGdQXSUPLAgaTrGo5wt3nqezSdKBKlFinvsO5aBIOvo9IpBl8oHE10FfUxp0cvkiTy7gJU2N7LlYaGqH/ZwWv+3P+ONUYstzPLATWOSSxeqxi4ck9NhBQFxeiqpZcy5NKl+w4fdn33xHXw/6V3u4vrV1MHTxABUr6ebuzCHpD2s8/zyXCyptnOZLbjLETQLEg50mWblfzsbpKtwyHh53b87nHLxdRowCG/vVqcINIlgQVZKdDZT4Aps9xQTAzxkaQx8As/Y2tqpDL879Sh53bXay2Sg67XM05Bvz1kABP1DtyRENnr4o03HVgr61Ow4PTcY21mjeL5WE8nDQc81FB8kTR1yl0UZCGGeA4KyXSPC5GAFCarKeyg3nwU+BFM65lG85mNq5x3CAqQG72xzeqJ/6onQFNpwf7guyaiNJDpmPZfPEgRhuQ6+rzn8KOrDLQ/jNB93Hd/pSCD6QnGYC3apKXG+ImOi5yMaGuEW4bkpTd0aeECJxt30NkNcXyDLgAED17VLGn3aclxHPH9/4JCyahzUUBsY2/CwLqg46EotErT8DKKB1/xLSOPF5AylZea11a+YCGyr8naIMQqR4nx0k1zGPMpsZq4jKh7LVsnkqKlnyYbZJiw0hZvBgV+l/Bc/WirCSOVi1XMHLkbBT54JV7i9Fsx+yIk8mmLt9qWVKP1z7l4Zb6NUzHj8DvJUP1yuVCEP71ho+kpbh0J708RzvfMwON6MfgJmJdokqtsoy8pt0x622iKaTym2sdlw4cCICWHmbtqGE7pGkwP+f9c+XJBYHhui7Nzahk/7Lw4WpZGv0jYm6xqIKkJV8hh8yOQ1G2jWMeoeTRNIVvPQWfXZA7UsEDbuywiKye2dO41kg1eq7Ov63bdPTBw0nWi39YYFqbKlpXA46XQoN69KZa38oz8tTOppzT667Z2nxTuIs7Ua8NM4M2s6MgF6vR7er58RsHxj+Xa+Oj0qvvTP+PBjB/1XufSlZf0a1S53Ct4ANs9kP8c7ucS4gY0J3f9lwmw4go5p1UvuLE45JanLw2Ir9YKmH7deIeKYCBLbAb4lxGD+3lH/m3Y4HHPZrGr5DSEU/OJ/ooK91tElWy3YBMZpWaUlv/+xfcKqta4jw39t60YFgsRQUvZHZFxaIYj86qy25kGi3isFl2y2XBaXC6CXNo4xG9i583XN9bX9HNiLp2E5/Ahf/mi7T4+IXbvtLZZilxTQ+gzdRqqpTcJCc7kZS9jgDQhRVk3MT2l/vlG8/+PV+eLMjP3q0r3ouPPdq/UCLjqLIrCAfCtnvy/nVQWNiITfekqc4fgUWW7rm9NmMciQcv3I9WB3uplldrsbjezOrd8BVWFpSRL8uxxPnNeJ9EsLlEmn1PYH4n0Q7XZDDtWcUVnoONLl1PBVU+uvhlHYd4xoejY3Eiq/GhR21DyrehPqG+NjIJkCEPp20Z6ixr2eWPrNk8ocSl4f8MxGZrzYQQboi44hazXlkOShED/qp3NmrqR3TfTvkVX0O/1I20b5xDv/ZisiDYV42Wt2ZifHi/yt4MHAUhNch0jpOyJ2SY90kO0Oqm2cKh+RouhcCpFgBHanCqtvHq1A3/RdJdIBtxv+0SHHvltZcXud/UDIdZaYMrP8bZKBoN5HzA1PImGhSi2Tju/ZXKUTlyqjYN00UcEqexisOfblWMX2HGnWEBCXJK173nNB+7rKEhngE6TOx6bb+FcpaaFg3FqqsvZgpSGyMNiD7+hkDVSX9scJfNC/vMycYeiDoaZHoOGfOneEwyQSyWjbLeDzp2FFFEtBTwewn/gKM14j+veXAQXYHlVORSIruqa7rkgYokdx/vjY7ofRRMjtvSOn/3vsPcUBzoqyhuK51HTHT6IhMSRP8ze2WZcoP4DsMB4MFVO63WXQ94pHK+Y0IEcYT9DWqqFv6pF4J2ulBP99sMnWshyqeSUwwaNxNdQ102McaTnjElBAVgTrojgujHUl2nxPNUZUCjbk5AqWKhcgoKvOvhtVNOAtiVALL4Ch331aNBzyMbiQlgwiCavz1W7s1b1XhBf8zvhoiitxAEqJye7VbpMAqZ7QOIovx1di3YXkoXaO3gxhg4pT0T6Cuv2KFevQhK9u8gEV90B3baEy6K4YczhOycivCR4LI1Zx4iMfQrqLJNFAkDuo5I2zl5ivVOGBqxGYT57xr6hDP6r04ATUoePgJ1bqqEH1BuurkZ0Gea/d7GcaEGu+r0ruDGuX+tf9Zw4bpXic9pz1ewjU65WkLF7rEaAy9OhlOjlSbH9caP9lftQ3k1SWBt2oytgaylhbe5b1q+DrSvtBK0AHCARVfTqsWpsuDMLOudcB2hDajQnK2F5tMYF32LHdt2p7EuHwhqYsxx5XcTjmweNEEsJ66jlx7bqV/WQDmePq186e50Ck5xmKQsb/ImVkXkmWEgcYBBxbtdR8rOyCh1JIjoh+5jb1p6MyLUmP0/52aJI4FqMjGkjOSMN9r4gKOIAN+W8f3rIZmfG/QFqJPHFK8SOicE+4FHwfCrk87X5ltFUussAS1Aq8Tmios8MKtcpq14Mtx1gK0vhzyGlTsvHph5O0ioUNtAr3r8Wsqr3h/233ApS2ftlLT3cwF8AeYUKmT6ZwIoAhmEW74pVh6MYlYZx/QiEjDY0PO2Mu1r0fH5aiLTo/g9tuTFkEjvOjY+WC7OGrbr5Zd1HMm07eGDoV7ZNg+VslpOx6LkqJRG8ZaWhf5VCdRxBXq+WvHAKEs34LaElXZjIDwDDgYHfzaIwZoQm+C8bBHibaO9dsZV3VSKQkJceWJ2t13670AlzOgpOmoXAg+3/ipY58T7h6g2BDunYV2l73nJnPGPqgjKT1Ts2KxDpLrurM5hH/x3896Hkbi5k72Xb55a36gDwjSlR3JsoRVK7GTdSUWNDFJUpIG09ysnBwGKen+BIvh/b0ehYqyq7sSXKkOahxkA7qUSZGr9TV9t4/cFwGeF3taTyvYD1pf/68OnBF00x0/oI+zGHAbOXnVE7k5pKCKWp1GNBFFuEuD5iycfpMHLKlK2gcEhU8Erq/wCnu/CHYer0wZ3akujBdGa0albZ+q+aA3ZhDkAOA5hyaX9ESB25xJiPYqHSMZiZfqZBoPO3/gtHvNGUm8AJx3oAPuXXjnFSrIgFuy2U++ExAFpEHj4Ohw2kT8gY8B6ZpTu7xwvFKyLXyqSVPfw63dVdqwB6uyVyk9RNlOINkzAsZBHtBiZIjxhm8ulewbxDzo8WYJipj8l2vNAycJ5NbNxVVtUiVEquKgyLx23GgZ4lNFuev62ln7Vz0DCGHsodZgTr8vixrZDDr6s+tclMahWQMfT8ErnjKgCVClNxpz7gPAZGU9+hU03HsynshPaSuzjl/rw2ivkGnexVgZ9vj7pKt/hOrML9UZS4DRT6u9v5OaG3l1eyCKu9k55DKK0JPH4PnZAfzio7bqdIQab4m3oWwpLRsqO+2OZ/QOBEr/heoAF2vzAKfkdRayd3+WQ5x8BYMoRTQsO+Rw7J0HivAZrKvSnWiPJed6NooK5PORdkCmEXHeVrXzfcUd58adEiVNYeuv2kRIqy/weKnz2QCF+LPq5NM0W0B2TtHe10Pak9oHSUCl5wm8KnIEXJYBkVjKjGb1TIoN8dC5PiIrxtgfVc+yWqUX5uKQKNBOBsT/7EJj6MVTt6tVuCPS+mx3/invn0oKQABX4tIxItUSIZT+b/WzMsqjVZmcXNq6ySeYfH6OuEwx1CCVfk/UoOi5zDC6cyfa8a5g4Cpv388QX2uBHCOk68pODgbTmgg9RJUARezkOH4AIeHdLdRBEcwQnW+nbepdNoV4cN/81M6NiyCtFlWIjElRudbMzQgG8tt7AlBVM3gNlEwzWT4CSXcnUTx3eZ96JdJNuxcLds5dVPN5H//HI6I5h9x5yKE68ya6pcrptxEy2XdVQB0/HYgPRtS2yOlrrd6g13WCHCC0JkBHs09z8PORJ1q6sv0YV57uIci9n/bCxjJY2OeSl748M7G3gH1IAP8eQ8yHXOoQlXx/cnEAASoRbyuwt8SUiPSI+16WkVvxrTVRjYc0BkPs9fIC6pXdxbR8IJeliv3KAi5y1+GllQFH4rx666FUoz5EnsQlSRywQ6foijg58flNw60loaINReYHOp4nFQgOedGFcIZxo5uYkxMB1frRiJNHEC9tUpxMdLyVtvM6xW/zNAX6+6/8HE2Vub6B7kIZ+Ws7CS6aI+NE3hvvqNi14nPcc//fwH/pltyOt2dGQsyUFVtTCUcvRahh1kzHr6oHQ0HMAIcU8Rcxh5xiNYmdabAg1JAIRaBcLfSX8ZBF0MHh9arq50VESU03FNCPheIu5nHGrq5Up/6VebuNbT7EYCYKT5xcC5nHgBv3EpNg7XjqyLBV2U2W7WEhlLYNr48Oi/pcKX4/vTtaNO8lHJeqdTvjYhKPbJvSKyVgMhE5t9rzYveyHFEK5CRFmDSYX1/m4+4idfNEGEpk1yfPMy8ihsQY8nl2cJ+1pU52+yZDY75D+2EzzpzKqAvoTtbHLr9QlTXHz7Dktk/1E3RbE6XAqkdoS0kV/i13PUvtz4CpcinfwqV4kWerPI8KpSy4oTbfnYeCjHyErbw1YjAggx7P0dHvwOVZpWWFokXyeNAyq8kPWZ4QgcvpYjISsDg8VDe7nsIiCxQZtW1N0gLt0NuP+Z/f0Uk2olBN6gVwWdEhHbaEIv6w5JHZv8vdbTCo1y15Fm0mICrA7Q/DFL7uQyvvYir16bSD4n/vgHm1sXcLu8geHrBzbudxmji0JE/lUoTnmO3ZltH2NJsH6V4IUVYjIs6fwLjCe31otsk9+lLWURwIzw4zomO3w//9ynRAJg3wP07HcMV74AU4PkYMhMvlVsTFCnCrQE88jqTK9HRZpumpWDJmeD3Z/39OiV/wi8TWn7yDSHGn46TxZFmHJMxfLKnV3RcEy0u5ytB8+auVXZW6y+VYhl+YdlxT1rPbzXDaLRF+Bl7e5mDciQn/aarGc0Kt+a12n+PX8z7Ii3r72dyAektO2fxy8F9XRvfHRUDHciiuVG1WmDgynUljiObb1MgMQxBrA9zAo3o6RcW2XLCxUSqpSrZCHZonwOutjnO5rOjt4QaUnGSBVOkltre72QevmhEV9NvoKyIC/hnPbb4qHW3TGBrRCr2PgDHLdo6aM4HZh3TQT8e27zCiSM783+DFheidttT7DyofszTR9hoqBFw/56BW2T/Ezw9gqupqtI/DJrauC6L2zsz3U8X0E9Hz+f3ENQY4OcULPZMb5WFmdTPhAJRlpSPkV/EIhE1gnmOSkL2kWLQ5n1AodoprmnAa7o0XohvxAysdS4uHCXmOIukIFdGwwuXbYv0tD4+8+WW4kfBxtUEbJ81IiIFczFQ1GECTtV33zPlThd6o8BX6j0SivHAoXx2FEPWBlM4A1SOiBZYyoPe5CJDdkv+DCCDfpZtcOCBMq11NMSFaPTAGxLBA7kJW2MPe+GQm6JKybBittDQTh7rdWIPccMHq2sO5pnpM7PSGfwv8JMYWa5F4KRJI7Gya9VMpsXTgXNHAtj2G1xF0XiW+UGD18bOCWby/TxWmCz0U+IAWndfV3hrNyBKrcOY84fGh9oiN4WVBMYudinDim4fI1kYB3h97p2XTgmGrhCpV/lNIZps6RlDxH9JmwibqBkDnu1vAzjiOHRd2qYMoH9AVSoeWh50taUlqhDFZcR5I4FxCfsmlrCxqhx3MgvpXZOgExsG/cTT/2amcKJAg7ZCrR/my4Vth+vsQ5AOxKXx5eX8P2KVQ/RS8dMqv5Lw/jOyHG/pPeswIgXP6XhI3pzz1BYn8836nDGLRLQ4SQIggJgYTz9aUmI0L7dVLlobT8naJ4j6ijMwXeBns9yYNYdb8k+PgIlNl+FPJrmYNF9WsBwDVI3wWQ5Rn7fkCcqafDHMVV7FagiMKaK4CtGaVyGC2MpOtiRWqpW9W602mxcAmE1OuOzIadLBrdERODuQ3ve0rlZ4EQBPTqK6QEAoXWjRQukxYXSGBq849SxrQUkAwq81E0oqf2XM4rozDeIz23p4lYt+RLnslgaM68ZO7MB3ic6X9DhmG3TvcJixyVOY3KGMyZ5jZMPie8P2T22+LPioiuflIXaGmLZCGeXLm5OMNwWUBxTc5KzgrKkyGDzLwTnl+T3s/PWOJmBbh0LQp1cUHwT+2OYQ/dISXm6rS7Uo1tYtI7lfsadT0Nji1/DuT63Ow+T8AghzcQyH6HLhutQ3IzOnV1KdRPPH6kbGId+/Un0PmtNcR+6MnrGbBvJmm1A0DTzmoFDlVPfe50GVUxlGYnT1X871Rh5d55XcxZLIoWdhOKxMgY8VGBfnV+piPG4VCtJUcP+TEZbCYOm4xrk0Puy5P5agDt03Ul2oNMXLW1AVPgFTdri1A1I1yJTHHyEin6RV7IfnvZWbleJp4Eym3LHOMgcjlkcoKjB0eaewjJs9ijgbxHqriJJXKZej7pw4nHS9D1nhQtyMZTbP194DywlIJhrgtu80bjrvjLXSrCEvurriUzmCcfJfdnl8uwopaVx5sv+yg/px786DY51Kwko17+0c2IJkaODS7NHrXU4drc5IDvh1b/3c8WQTqDIqA4kcTxTcij0BdKy7JGSWLEcXJ8loOL5AiLWQEubcAkiSJZfQkWDYCtjSwj984oDG2iuvCqt+SJKsO2K3Xvf9qcmquyPAeh57sb2adDhX79Y9C8GqrGMK/ILAbmnEkhHTPcrUAZ067QL58NiIci+eAuGwuY9FYPKdVml6wPwgm1gGjeBF0KNvNl0xyJT2xbNL2rCw42FvyHjzAmjebAJsO4iQuPfoafUNbOG+u0woiJ661RFpb6GXsdD6hLuFXgqdMhWIVCrayJOVLhdEg98B20kFrhR2nSwb2UQhhvYN430JIvXNkXkLKrau47NCNjs2xlh3KNWJbsKEKC+jw21POsyOw0hdVTGfhi5DdHeB6JEH3wIN33OF8ixtNcpC+cuPoBEptJ/bQJX7LDZ7bf+cg5I/dB6zq4ZXwHnEihIVqZNVUP6TIWI/ybL6SDxVdnUNqJ/6Pi2N17wQcWC4utqzRm6Lrob9vvoi03He0mxCcZ4+vI3OF5UFjedy5hLsql/jgxWdTmidE9Yyaej4a357ejbOFkI4KN6tTsQ6QA980mtKWSC3EcMDhgX9Ss/tM6XZFmwUmQZDLsIdQ4PwYPM7C3ohcr+0uuSjdhvL1s4L1L0+QgFceCK5ADdW8+vgWWw7TKx701HdFC9n5xKlp6jKW5yCxzFhSQLXFccRMGmE9/42rlLyCj+p9NFN/0wbobkwUBoXzk05h+Vk2DoJ5JX1YydsuTMW4acBwbMzCWZCSR5vW9+wWptxIPn9nEZinBT9C8RNWN70IwLbojKdqtjbukgdXMfjxCC8FIFWauMkYVtipHkNMIp5ZL8VlCiKyjyhoOKhT0TtnSMNpJ7TeIS5vB3bnR3lD3ORDY1Sk6hFJ+S16sAJ0qQuHfExsEYC6ehbhh6Gbb9lPY/xPyWCPrRrYLojFRz6FLbkWEZV8c5lX0LXdAIkgNX81LEwDbVyUQoDxzou5M4NStG5x8zSL8R7brOZ7sBo4l7yFlbU0m9W+3F8zIuvHRri0qYeFfdUfIH648Tz/1///nvp92sitMuA6gqLasWe5qZK3HpXc1tyBRjwRBnKWQmWuz+f2LMuqkdGtIs4cNOvsyOqao7fQ6Sr6Rngvd+QADfbHO4NvcCZzZOFltptc05wqoo+p0KokUKiw8fyK7raxXaFJkd9k9AfS10d0e+UgoLbHSSIMa8wr/X5t7rJmpri08iQAKhmn5hAN/oFGBrHlVYVve+5wIbfIKFYsFN6hc4QPL3dYzxynUAPag4cfhLE4fBEsQ9cQRyii4jFtTT6DeKbr00JZNaqmKN7yuAsjW2pYtS3xsaaeRQQP5PWZIFoesTiZS5FsfFFKgQspZWk7LzURfK448u/jLMvT+tLWTjyOC8OouDLvqkatUJz3BneLTNss0GGwKaYMnjXVuF6d4VmtzxhP3PUuZYm66q7iy/qQRpPJhBHxin/GFRMSVdz3OKBEVdTt862IJ0OYEzxSZeBVS3tusro+eexevrTLznGq7QRJlKJbsSr4sV5BhLsbFHnTqRuqBAlf+dY0Zx/PRojTiqWFAKRb1LPNx+xbSiSYEitJznftZdfwrek+y2IxQZAw79IOur4OkFKrfX2W9iZJTyFqfOcHZcM36r9d76gza2rD7IW96+KERzo8M2pPqc4ZeXyuAy/exn5JD7JCB+Z96zmruBiY0LdfGTMVH5M0nSZJBJfOd7LF4bvplUdTIJvQAlUnYk0g6LNPurYtPx6bXSijWId4vSd7osmwYE0svRsO2dWhoe05t8QMuuCXr5zQRlCMeDHLH72xWNz038Jc3xVRhX+keMVU6JCZGy5kvxvld0Rfi5m3NaWPki/rPl/vccbuafg2elsBKc2w2qkeanfi+ogCSidPgtUkzDlpHgclqGYiYzN7TOOaut7oqx/S5ThqA1UckyEKSML4B/1IJRDw1vyVBSiM2WENNpQLiT42m1Rgv54mug/Fdrvv+wpYzzq7yKLRSeLrqYhG6W6LgEVH/P6hWrI38cULmYZihTF9R47tC6xWzQZwQW+WLOgMq84KDcNz3pZsXfg1PGwZKnKSrwA+Yu7OeBS38eGsfRxC7wZOX+55wy8mfQvNCt2Qjxswb3PtgaDcUZI5Vin+WwFW5frCsEseRz2ngQRZNiJvYTs3xrYMYWntavKP0PmwFHWVzDRgFeWfRFAtD8Yi4BXXEywsU5eYxTekX5KIn5dn70dBIvzrBRSI/fjckPxsbQkZjLWK3CNLmXn1FHp1s8e+XSELkynmIO3ufdEnr3h4j9SKeAuONPPwFRmPSztjL0EYnDFOLNgT8JZWhqO9YEyI7rHotz2cMG1tRvg9mQ7chkWPZjoOhQSnF+8h+LkJEEcvQX362CV66F5T+NFTmailNXT+zaZOzinVXDIf6mMne+fGr2N5S+fQW0z5NPeygfQgqXceyfaqmcduR6wVzClefObZz73h4ET1yue4R1TKQ+X7PElncQsXZCwsyjLKi3S4JfdaiaKoY5w37yVk9/3bef+36BS2dvv3XO7Un64By6x1djKz7AlTVpttuzQJXv+8n+kJTisYuQyC78WktFLLGLYzwRbFdI90SVAneIDaGTdgJkcp1ED+JUBd9Akikjmd2cA6FX75TPh8o5tMnsBb8XdXOSo4s2yL4jvtfitCjokZ+w2zO5OudJk1IjVqieTmxALCeI7YDVLh/m2w/z1i5klqT2am1pt3QI5+hoNvFzqBKv6qvRyhTGtGGkrqaiJYIiosvwvm/9PUJClmCUk3sHkns8pDrYFex3NfpN+Kc1HbwjdTtEG1DTl/GdhNQub5sVbjph+jl8Huszc85A6aioL8dI8K1CCxogIwxf54PuBfZwvFdrLCf3BXTHICU/U5GTqsDEFH5gZl1UJX1I+KegT63Q/mXH4Kw0d5BIaqvkYK/HIFtfoy2JRcLa0k3ERhE4YNaLKZK+bBIuatj/q1OUxmmoaErlu531zJ7oNNvjVYi3R2DG5Lj5thasNRT28FB3+PGByPO4dVjRIGbwNgLqdgCOJM0vihHo/zvsMPSnIKxaGNpB8WfflnfngLUW6hu1t9foQa0cibimtRz1zfKbYOwIlS9NWXqBL+w+lNWz24p8/6zcL/XtsOqBV/YOvjNBTiMSRF0l5QFoL33uzWVBkdLa/qnbnlgAG0GCAq5Icst+0P0CM21J5+CUKRCbBbm+SY6P+iRbpUR6WDpFRRnSZmhIYJ+XUrS7LIQMz+UpFglO16V/wVtVRvnjid57MSgq6k8qnf+BrZbHyGTs89OjK6BXyluMsd7wDIiO3PCCdhXCthIJxWUsVeL4vyBhjrIYcRwCe3HQgiZvbkYgh4DFrDxnCS249p5U4hEmu4H1PmZ8Dhy0vG3ZR98hvgMviV2yMfYRmeo21CYZN1YclSqXJKXdEbOeRFw0zlNnc1laGmyA83SN8tZHh6dz7NYEnDlNEy5HgH0uW8VpkBMjtaZgthLfdKYWDeWwMngGJaRWHesjJ1goXyh3W6GRYnl0WC7Y3Mbrz9MTPqAS4JnpSuu4O2QKut871tkwgvIz8HJSOiqkz8YIgyg/o31bgIvkusUub3QV/kXOdHLEM/tNpXSPXQtkhbA6O6ivnzMukKufpVJ5Udj2snj2qNuaeVUuhNRVCF/JZFZNa/CWR8xkOEs38pFzRln0ATyK4qyt8+SOOP236tgleum9hWFnyprYTXOaAIOG3v3OUIEvix6+JWAbB9uIrrdMSbFgL6QfdLUw6RXPK6sVPlVAo0Zu3FdM1o3WATYq0jVMSGiQsfeinlbEwY9BKaYbZ6ea5hW2nE3SZrFbM6Rqg/XzcgHW62G4iKSFMc1DBf6x3yJvVb89lfCIdlf2u2rdCJayFWq/T0BK5MYEv5F8QcbLkZOqPhxuUNgacMB7zRUeeoh2XbaTEGmoHhhyX9ns7F3HbV+gaDcZl3VbAvqFF4rTPjFqpje0O5svtDVBXR7FU1Kslo640+veq1/W6qAy9Bv582ORsBhXtR7fmZ48E0DN+xepjUJSZxhHxMkyb4e3SNM2zYq+0S62QKIL3+iD7pxGggP6GQJGGEKOQDa7e4mzI8WiWODdcQO8TxLInIaTc7Yn4+Q7z2QrDfNXXOafU3XMrs5H0ZFg3IX5SxaqFSveWCXwEJISZEW9QayYzKCjEQfX4v7uR4+FQnMZ7FR/iiGlSXBlhnpX/p8wHax5Sxx6WBcCyuKaIntA9TpUDwoS64WGIzQaY43iDBf/ZqKMB5NvA0mCbeXDdcOzq9kmSB02vQdYyGBud0XO4nNgKBpABi3wpdPpZVn0D6mNK/LXCoZlq8kBoYceaQA3I/RDrSWuXmXmNXzJA8BKAFrSDYYHThzG+NS66JS267MMRvL0vGEWp5oBNn6Zx4MKBVGR0VHHWX6ZcOFGflaQaHMg31pt6BUZX/ma0+GHk6kre9iwNl08Z64kjwqUl3jLpF6lt4nrkIipfRJFcBKO3Nu53GvBrE9wwi3fKN4vai6XAYG4FO8eWCy7U7IEq03PRVUXc5WsldVIARHemqzAaJWz/bOIt8EgXX01MLb1P3VBEIJVT43FUJp1R+G5i+ma7M/2CEIN35OROwB/7zylbRCO6HWaZgjnsqkMk4jc6573wtKKYIXW7gh3HXitE4RpfgJg9jBf9OQUeJ87jHPSrnTh/VxdRlo2eg6rPBab6782yJPfS7aXNgnj+5A0QxZm9PSlLjSELhwwk/1kinUujif/SqG9nhyBQ0CixHzUiqueGErln9WuIaA41Bo7uQFVW8y+DijvwDZezYt7YoQNkHBkI0jEHbk+N/T9Hc00pzGRKn2DPs18EbDHX1A/hIqCopUhFzt5VyDhYTUZxxNajw5+MB+XIB/7r7dtMC3esH/kFK8H3vOB28BYK4sUd587R+06nedX7Xrkl+yI0IxTDL+y1r7MqVdEUqycV4w5Lq214q/RymmXoMnU8dHcEHlNfQunwLR9Drmaq3FDMQN2KIgGTzpfY7VgBqw9EawsVebBA52s1GuVF8q78Q/hwaC88DF0OzF9pnRZy4J7qcSET7/BxaB08kdxMGtLDffOjMoOLiqbDIdiD1FJrg0PqXuiVyMDac15JRcDyj6DMlO3bBwEmNEDTtkpvnuzS1xILoGG0yO2FJYBnqZHzxN62Sp7CwYpL1HLtVnqsGWnzm3fuiubPurLiab9Cx3OwsY16j79hyKq2Yz0N+8Ncf+i975FzeeJF+GrRky2NuP+AE4SbsHpkBsTX2T6SSmBsYWY8E0HpgvAqOnGyuw6tOn/S2z70pTHeU+m+ZfuENQVDJd7kyD+tOK5n+A35PwLkgErcOnt/uGuUAmCTbxFLq6kYI+XoFuJW5dmMzwt8ypuyFxdWHfqS6WZd9RLH9/Ui5rxtaHpQn9Ct2/+Bl1Ez9JMHbXam90egf/Tqo8tFuWzeIg87Ia1qzWppJVj8pUreHypVSadGU6MxBU6qYwjple6GIH9msSExYvdDP9dnTIEThFfzog4XI4IouJqAJOiePtauxVKoechqj6zcBYz1R40X8CjFLG/T9Co0J2kW54O63KJwdL58lbzskmYDySzBGM4Eh7Vi35EuIvWfmu6zhravmgh87AeSbeQLZy7xjxsonDOMTpDEVi0HsPu2Z4tcsjloBmPKqCViLPgs5yW2XyxUkEA2sFX74VE9GpVCQNaGUhUIitqaI1eGMtm2lxDhjpPX4rqqk2Y+/OCpOU4TqJ7Jmgy7Vg1oncCdFt2SzN13/qudGNrQDbUKsXSDbwd0EwCSkG0Op7fQA8V1KpJMRCGhcOs8dpWbOtR4ohCp6uPEdRPHlX1OMh3pIry/U9xk0NyW/O4314bfVG8fgUE4i+wWpf6xYP91nx9I3dCW3pxf9g+agAZoSpQwXVz1Dw2iRwiAJaGZF8KHJ2UvTiPlDrzaoIoK06mllDUcSQzwRX4AgEmVHJXU/C5HQR0u440Y5idDr3vF+Oowp1XoCq8x9ortDUWZoLRcNKPCVBUPG4Qv13V9W7TOXd0fZ3Q0jckGmeuTWook+brAjy6rBoL1k3isjhvJlfHkOWrBNouJL7ZzuoaD8+ljgPRWiGMIC7A787/OFQmIfYGdFs8vi2W/WQDCEdOWnkqa+1N/35Fm5+SPeanLuLQhdSx+DZePBUq65VN2Ve36d5Ho7oqI1SF8yg+ODhz4nHjLkaB0DcKxJHnx9xoxl11z2RDwmsGA6yc4kN7f08cIhibOlSpD28ovDxXs8r9xaVPhk49wK+57srCEnQjzOGsCjFS8EYdvo5ZL5uq3gvnBjyCML8LuXifPckonDiG3s4iAKcloyMAjCpQSGgGkWO2nR5QdWN94/I1BG8f5sDmjYbtwP3Xh5imlu0hVPN2H9wMNm1bpCjaZvKGjE9n664OKdAflnu6oiMDNN3edkxjKocPIywAmL+Xh9taAg32Qfr6P0U14Vm2PPr3mD4ZqStCy7UyhguPsMu8HwLDKsciti/XmcQC0P1LIF+ka321NK/QqS2l6s0OFFTjJBOXv8q33ZcY4xJpgIVGOu0CCg37gVQXDPLULqyYTku0OOQUWpmqDvsxbVdfWU5vBHNdEQEB9s4PGjfSIrSu2m7S1a83Zm8NaNYI1iqF9oydDK6YRutJBAuoV9f/y/Z0RY6AEJEOrq1nODNeDqV1BQIqx+VwFcbbNgf4V4cUx+L+Gy959z5E1n0JlqhOFRPOFW3dBcWAw9Q6mwQy0YAmzc2WNqAKvjAKDl9N7ntUkOg/4H0TX5pO482PxDCKyos2zqDyXBpnqXqb9oUx6Z0h1iX979cY1aghRJquXO7YimH8KQPyCaFoYelsGiUSWCtiJNDS2wa/p3Oo7lNO5+puX1ymPyKFnRGnJhRUsCRyqJKCtFSDSyklVDnphAR3RV/ZOMrstX//HcpOZisLNnl/ZCES9+l1QvSO0iydJrodypMf21OTdo+fjVFGOAOPsuIrjWr8yE1pGmd8zyzI8jAlDu5TiZWMiB7winsRrYWRFfPuKoE7gG9hPXW6Wh4H0sd6zFV4UTTqz33Mp9aQt6eAej+ZRLo5x/SB+mogDwzf2Idi4LuUPSe+sej/SZ8eKvepl8nYsuUV2P77Mrrw82FCtVGiePaHEJ1JOlFhxmoZ3ihj27/ZS8HgftrZwarJ/6dIOtzUgoIXButfawGd72t0w6Z/Atuzbzd6rRBTKwyC+czEuflljWGJLI+9uu6awJrf8o2b9CcWkFIqwpxr2NwvQhZqePjo2HYD0V5Vk0StfmOoSm9zkoefu983htWTC+IkGE/Va/uRBw9uXUbLE5LginK/Gv3J3R+o8xt1MmuAo3V9fdA2OQb85rx70Sr3J5GRkeR9bUfJyD13UEtSiRdEi8zDqZ+OXnPVidoPXLDJhUlLviWFb97O62TP7oJWyQyAK1TwjTjg1kzoeXlKC4ew1Jnb53GCVa/c+qZ2CAOAVJi1v8PisMUgaqhSepvqkPO12uWnrrRX4hS0Ov80MNx/3+aLWA7VGLWzbROYDBnaC8/SXcHMxwJR68hc+ya1zOy/RMKH/Wxfn5+udh1mT4ME1xTwf6NqjbhJfX2zFJI4xM4jO/XZXC6r9d5iRSz9UmlHt2goZEnmFKa49LOt3pMiGgEbTcG3RjfTHvU5nMY99bDOXTwEO3v6FrSogDTPydmuNaeW+fuaWJSlusHKDU4+wopdNJ9pSrY498TnRPVSnBSBryoYQza+Ax/xoiJDjAOfA58gjsP6Vs74SdyDJy0r70a/a183N1hbLv7Wehx8nj4k0kL5udvp44BOSNx8Ep/rZ0m8AKTIgUx1gxneDacpcmH2TSuDlkLtYeq+gqZnAmKLADwzODaoQFfRN7TpUP2XsDZh4quSEHdbVNdHwPYRmW5pVQBbMCe2jw+ZBfFYPRsiNiq2q/f5KVYBnFUz+n+kUTTNXJ/iZVEbwsncqwTGa0gBwetdOR0Pii4VQA/F/fEKrrOJokbYZPZwq/VVsZEAJ9arRSERQfJVSDDDUCSh6EqMxLP25rjwfGE28x1iZ0HDVE+7gCgh5UZEBtFb2QY5vOWl6QplAcLyYxKr6Vg/WRelIc2NH16UUyjpy7snWk5KYOvypbrPYLlEcD55EJ9M/TzPEFSDv+5I+T2mGLeaX8FiIMuzBkx2IOsTJEojh2Qmfz2TzrvUe1KYQKThPTpDt6A0o7PjNf5AFI4Vu4R7Wtzhp4BKIrPlaHEUCTznVxVbiEfQQh7kp032Gmz7cBLKrnaUL2OU59xjw1fbyWziKA/t+GT8q9WaT8wozlB5pZd+fj08W12Yp7zdqa2rWkhYRhPPH3rTHoIOAO0Np5vu5TSEfD+iXeJxWiaSnI9RjUa52DvIz+GDc/q0sdSgb3gfYXw5thvMiad8cyg24fElKWZg2YOnqukc0PGqQXmieEBnyWLESbigIeD3JMGuMiJ7+ZQQWTpv6ffXXvvPrWSijEUN/iKM4GN5c+Lzsn9O9Rr2UQCEoQbw+UZSRj6HvlW7HM1j4QAYvyG1l2Pt0lQ4lkcdlcXhMkSLmxq0m1JSL/+Y0R54NPgANByIB4SMapcB65l3KwheL+OSS/qU3FfoLXPzxdiXKP0dD9MOOZp8AvFME7u9B341+Xjg1v+U1ZNTpXwfbu+jV5QzzSj8eWEHBeZ57THQ1CSoAH+g9QOXYam2JsPQ6eAbkWW/1RDDZDsycGpzYpE4QZ7tfgwlTKj7n7nbiXKtYLShGcsdEsa+PIHAmKPFSUnXZ/p5UsEioZ85i0c469hv6yjwx+mvl95UI1bf6rIkeZYQF1DS/yWBqPhD2m51Qi8c33VEbaTh/YPcRAZerKmdaLGmjxpFdpn17+C5XroqA8OJn8Wavh27LrBsxdJuYEdqLpFLb6md5WzLeXJ/1FU/NQNK4Kdd2qMIMdAOePT4HUBMPeYzBCXE0yy9hFpv9xZbXukg5IbWPMz5h8pQ3tVSluuEycwSLyPIlno3irYP8NiFRbcARHcFiX1SX6yX4JHfkRB47x3+QxM6q/vG+nVxJq18OlxF+M0t8WhqcJJTrOg9pBBXGwoiO97Q575P2k90OdJcde6e95IqdjUK+/k6SoUokEnMmyQ0HwRAYlGhNGm23oPxqBq4atApFru6MBjXr7312ciuPFq93e+0r1kWoUCBiMAG91nqQwNeNo20w2gduMReBY6rL+kDfVpdnImvx/BILOHv2srM7Z0kN9oMnfr7xGu23g4T61ynC0j6r9e9w7sQPPpzA25diyNw24HsK1GuSMnkCypcVHH7O169dSErJfcfa809xgBw7awIqyw8YGJzCR3qiDeL/RfYxua2mGyHEoHQEGwPT4dhQ2xgrWE/Nf6MdlLRUMZsy0FpixlXPRz+TwVaHAkQxh48DAd/7EBP/yBMWmZyac9AYv9QnnKpYPYw60QytmrJH0t0qNOIsGoaRDgfHdd5lqQF0i/KnkVlc1EWfjSgXziWmj5+uNkFNT13RjlnN0/NlrHPnspt1gwfqiPkBt6dmTtYNuCytVNd80lTj55Kvb6DGtSk4npZb6+fhjXYTu29FYiP+M6mRqPGnDpgCqfKBEP2A5hDvYDJUkmFxhFKTOY210NLtXEfIDE2Ge/vWVEgtlP9PD3w6KjHopa5ATHSF0i2yjGS1eKUk0KEGLV9TXrEzh7qp2Z2meNtuOsooeZoNjh2IrHIgs4IM1J4ITUjH7SxY6mQBKMnh4V7nyvGspIAeZi+OpVfIux/RkuBDcIObxa/kA6Xko+Yl5L3kuao3gLSt8pZ6cjMFWIAm3l8y/8gCvPfniJKJv8Rf6MPoDKgk9fdri85kP3qkLo3JjxTZzlJ1GQpOMFUeLOkcZirgo59xZ0TeD/DaybLvTbUrHjK3g7jgbJKqRNhQ/pNEJZsjNSoAjZFvdByKWnG7OHsUoyGO+mUyKYKaUUDxCt6gIKIRsGLN0N9G70fWAdq+IcYGjWoStROAIRCNbHqAOU6VojukheJTTpkAyuoeELJrjgtke/zEKoC1SqEPIQX0yXqoEIknbdPSsiW+prKJnoQcn2ElID7AEQfDNftJ7Qj91SmVvYWo4ZYthd+S7t3LnhIkpOifAkTqws51UyCphUkBpTGs98hYvIomTYNIl++ziCHC+Nd2FSIHJbTRYJkkUPyeAUJa1riDo57WNQ5BexnxR6y2XGmxmr4L+j3r42KQ4SeLtMx5ew2n944kOeVODGn2ud2crTpRbx6TCW5xQAgYOw2jdIGAgL7A1IJ9Daqwkg9BSJo32tjo39vzY50nGQ843yajAWEvvg5X+2DEjPZ0cXWoHPgXC6at3in9o0ZdAwbOzWbsMOVsWNyVy6woTSNwIJoejgHDliyQnVXybaAH5f8tI/jCss9GnL6WEUMRPSab3QbZ8ZAhoE0OESjrVlpLGFQ1pD3jSr5wCqRYOZDS0Ze9kRQucpOM3mwyvkowkA4MB2Gha7n+UHW6rumpNHqb75IvvgEgeRq4WYLAlauyxS6dftqSXMCAJYphffT0xaZfiuO+vz4Rrfsy6FnlsY9efcSWJj2DQ13Gtx/BW3SmNWJnHxoc1n45/KAVGGPXaa2I3+zkActpAxN+qcF2Fx95xq0U6I+HeH6Nh8m8a90iZpkyHQQlVkQ/Hh1nX3FvS3d0AkcCPsokytevp1l4++0mG7fOgn52jqPrjlbZKjd3tEcomb1NuSA8R8lNM8AlVOYEJKX7T7XIMWFYXae3HMA9MEqwvOXeOI/YxvIMJQYUa/DhukgLFx0l4o66laYO6w7GdNawjMyuK/NT/ov3oa1QjesNC6imkP1PMNmDxztbohPPEl29kViXJPiBBlbBzB/4TDUcR/+p26fLDrP0/HCLXTIHSywckxhb9xhZpM4xYTEwkaDMRditzTDwm7Pbf7S+HZ60lGJCfFMK4m9S4N6GW8vlQQhXn4LKgcqLfw5uCZeMZ29utOGdMfi+46u8BWh09bvQh7YSFgP1jOeSG7Uac1Wwd17Lx3nUQelVlbixTavYzkUmNj9J4m6NgMRly112lGP3/jYuHU1zl8YL9RdFmN2kEoWVW2VBNpA/hqIQG9H2dw+fJkWtygZ2IzsLXmBGnQaoaHOYCuY/BwoBT9IuSEeLdOxgo7zSTBAN9LEfBlKS8UEN+7/s11H4Ruc2CGYf5xz4OwAU/6mvtAh3XW/rNmnrwZaN2OZWiwsA8t39EAr70/aFzluC6inW8P1QMA2m0Fqf900RyB2Xl+77OYk23k4NMTi5CGnL2on40IQ2MNUbdbnbz1rcHk6D+X/SDpCz1iJChzdXRtQZSOHqbNOrxvwXgwkdiAfPSi/QJVty9/CzdpJ3kHjpfHN0gJvEiyFY09UHO2lJ+g/VaiKVb1LkoiZP8mfkP2R3QRookq0cbuSZPtohSxCI7DN+KBnixuwgKoRFfhErHuHnlNc58bQEyiY+AstSRJ8Dvy+8Pa+0cXZgKo6tVWreb1Ea9AkLqVKlEVHOzjhtOjOwt6m3harbDGTvEV10dQ9pF1HzQjrx96wpK9xHnnbpOhMAcs2veLSF25pOrDQt8pDEPoR5Bk/puEkGOe4tdJdk+3rFZ9fLFXXbuYMPCBdwS/FjEie21vkZy+VcQ2j/9jLH5W4l6LKbjkUVzYVOAhLLjKjLVpNbjP9G1rA8PxhKzlRB828U09s0ZzyIMQ3GyhtMxxC+N0OE2HZGDda7feKA4m7sbjEcu34gCqOhVuhqBeOmrOrCsQl7ZHXOQFhYk3/yBFl/Z5o+CnVvUdCVMRVXL7ws7wX/z2pjE26W/7rLuKILnRY28p0r/1pzUdANlwuG6tluiTbOvC1VkInpHT4Zd7nJ8hb25l8JpcUfaHjzVbTpVuudr6eurCu5V+27WB1XxzE3eqDClhuzzSpgppuWazFkkLECTuVvR8hGN1CZxdYL3GWKMg66AOdbvua6BBJ6P6p4JuhjERI4KQEoUnPGmdaWo2eR+jTB7ByA/4NTWhg7ir97D4JezPG53KbQecU63jzhDnlo4SEpX7Cqb4PyACOZtiRG0ttqutWkgR4AGD9ghc6o5bgiPber1qYheQj26uVFp/g/cMRwmNMPZCUuq3dEYgpvV53m/veQ7bEsNCbXkdhc2JeqCyXjneppD39o8HVUhTmMQLZDFuZaSNROeuNt1jOCm7GCiNPW9gCehF4sj+uZa18IQTJgNidVt2o5XQdRCyIL59h93LdRCKsV6WnGV6jmMQG9vIc+0mdPndAhGvb40GF/wjWssMg38sZGA1PjhzKA9EjSOwiqiWJGIjeICI7hg86Q1oUczZUVqjhwWN51UuAP0fMnA/MSYhvZ4N+WabDbadfzDz85sE+wePTbpY5sB9St/b8KeGpk9w3ohT5tY9kWZ87zy5uNbK5SNPjcTk/53SqHQx0yrvVPZM8/388wQv4jKSQyoSSpjd/gqSUVpbavjndR0FvifWWhwfX9x71xAeYGeRbe61WCj3oBeCngmN2Y180spV7oKH87QzBdgY/gUeDBCcknwqc9Tkz6gzrDwHYudrphSHLKSkfrJpG+KKSHwNE7DhYXj5PsU0BGksZrRfHj82//vZinTtnyAPxMQ6zd0fNPLDI+eTiHrGjLDcNeRbmK5p6PNlAqHskql2bKRl9YdUZCjSawpsYSF8PMCKGdAel8ndH7oLCd0VIi6St0CnAcwIZlai/vApNhqHhZslAydwjTLKem0YN86TL45b9Ij0x2xrJ5bEggt/EVPCwjh3V2qC3xU8Ao7ON1BGIgAoy/2rYsY+Be+ZLLi2qm5LdN0UpwgTKcHspInj1EErAUM+nwvubJRt4VHUjOXVP2XaqR35eWehtcWbZT4vbXH3d2KQh6J4/cmQqAj0aeVCtKWhhTWAEBPfKnOXpbAJVLQw2Utq5/Va6a4t+7CkUSZgX/L2K7R9Zj7GFZ9rRluMaDJqAp0ER1SFccfNJqAvjaJEGoWtc0kIxb81bDzaxzWAO5c63uAvjhhac+3w4/mP7h600IN6158VW74q9Er7D8a3C1AgiIAjqq38W1asamRl9AmQQ4hX0hcavFzyepIUhDBPTRxLnTi+lHjaAuU4hH/sMyB7mmaE3YIkVJ3KbT81XzWRUQwonJc/udygng1Y4Q0TV5bEWoJOYtzjDcveqsMs/xs5vPfZ1bwsVsjlAMiohBeEC47gmwbKS7iXXo3yrfVSnRBLVEa7LtWDHMNABa/gFAEOKs3DwPWcuFAWbHOuJAQWn0GEtf+VcmHs2HglvY3zZstcUm1GtxFv1xV3pv1SJnBGa3W+EgVjc5YPkzcwHYf7EL5cQMMhB672NS/i/7bG+vsy1TPq7Dw8DzVGXObbv+SQKGXJCU1pYt0I544fg5DzWQmhhrF1PlIWUuFa823ejpbig4aLUJAlDy9frsIIq+iShYpfL6hmnkC/KcfzX43RouwpMPPiFVwPeZcBUlStWv5EWcGmI1tI/4NztTcIGhB2evCGJIq5gtlfQ7ZWCtQcFBAqssCoAurTENC760YcESOfrXzyqS53MsQ9n98ltgNTzRTeTHETC8wDsecmEUiTfyWxKJBJGTS5hRGfMXPINpReJ7A5568KPzI3OA6ZRL6WGWdLzN8x4PNojUo1add1q1S9JGo26KjMHwNYQwIFODOsaYkPnxao6cgt7gpY8ISHk8wx5uUS5U1Tz9z4chUvdT6HPA/cMcAFbq2tCytQ9vJWIr8rJ341Z9j25XlM0HAmFcvOuYTOTifmJ6WwgDl+3Id83ATNmT3H33YTv6E7TcsEm+aAnIBM61XpLbMlAJ4gWLLk7nhVsgvFTy0togdVbuEKVi0zIdcKK1W72cMSDhR82AnjE7YCLhgDzJq5sapRopTq+rTtDCnQIE9GTfoGtRAuJxFcqrQs7LYQqf4UPSMKzjijxsg0MGRy+A481Im3lLBTbfegv4wcns1kEiQaoQQ4iBpSlju8rEvbr0wcZS7gg3IsCEJkQh0oBzebzsk6oM6H0b0ABEJTFW3LP97Cxz3w4U4V8ra8KAvwud/ThYarCWpZ4ZvEBOWIWO9KpdatiZe4/F2h7wUdRTsGn+v3fSoNM9DfkZCpjSDU4Zn+46V/9p/aoTG0InRU7kgb5h8MhjsXwPdlXd8Mjs1dikXg+B7oNxIoLmuUXC6Q6k6MtbKpRZ8Jc/RI05bdxMezytF7/xCKaWv3GUSl/WmPnQNgl63G418IfzYOQLjVPxayVTHuT1BHIqr7oLutGGAqr3GBBjx88SQ3I2CYGwz7bvF60xlIBtbiseRpGD2QNwexKOSqujb7teKiV3oaj0Vky//szznaqr9QfaonJCU0XiCMvf9/PW0XWed6ggIybPr7qz7Yzmfl1DKDtkHbmL2XpQwo/cIkEEuhvhTtM5Xo8NujXOtVm+XxiUWnWa4oOv5HFD3mPi8wKwQI5VehCQ1LY9mBpIumELWwSWjP4ZduWqA73rCofbK2LaRah5Er1n/uSsFf0EhiL9SynaYc5WtfPHuuWC0XIE4FgcCoopqNm0QziFgs8Q4etao+TkdmYis6a4ExPpUeMljNck3LjX92nwaKocLLt4pkb0ThPgM7ofWo4lom/iVekGUWfYDQhDyS5vPDHW5IWiNFbk4Riwc4U+sR6h3753Gpa5w0NGk5C61yat8DJyOYMhrRby/2G8OKrMzK51zMPzdh0hm2SZuTSwkFrmj+VHZ/8Z7mAyMWLtdu6TnqsdC2o/kdis5WxvwWcvsBrpScpyr1qY4+uAGx4pywitngrQN8my43fU7KUPj31wuB+svEFIlPSy2A/t/5TSRvskfLh8OTBef1bAiuMm1bWeGEesuHjlKUZ7YDoL9m5kXMtCsGoeYylayVp9pBISnnzPtzgbYpEmC3UCecVNVQoyVDg/NYtRE1JHWw3yHZjzH0mUaeveIMQEMjHarirSMrm4UP79wMj2ZdMtmaHsDvcq+4u3F5hyyxy9cIXISOwe33izWJQTHyXV5gIqIb+6nNiSycf8Ymc8hF+zpTf7mSLXUiF1CT1TX2NMzbvinyvGf4SAKogcRqlg/iBQw6AhBYrGRUwWyadhpybFNqlGej27we//rfjXAPQB7LbTNv7TCBHKThWjmi44IxfjxXgZMwomDONMGlEQLOW+ySrXJOyiPwW5riA4Ere7S4Lna82cv2ixf1bgm1JUB/8fwkO7O5jln00xtixgOljws8ImN1tvQ074AStWx2W/hElVNLHgrMiBJIE4cqrSyKjsi8YtiftNP5wJHdIlqN3rspf8tX65rhHODHO7/KMXUNxqe2/TZ6JhhVqNYWa+mU2b761BIhJhEZRX27T6+gbdqS0ZEkev5p7lBJx7jbFCHzQxepLapLbRdDtN0uCpwcNx3A+A9SxApCQ6vy0GFEdDeq+N0P0L8A9Wu47P4H074nWDNQHuzgxBGqzsU8Rvrn3u/9la3ixFewbhU89AeAzYHPf1ImR1f+CMiVPxupkbWIi+wtR+7ZmfjUpDX0h6G8V1AtkK2uDjk32ZZ+xXJkwj0zFOGLElK5hQsSp97mkE7y9CMYgXOpRRIXhVkDZbW/SayhgR+gZ/R844n/NO3yWZLM1cti96blHG3ffrqFuVdEXRZoE4cEGokmIrOvSC025VNKMM8k7GuZGSPjHrKdw8m2iBO4a7FUVH7lQlR2HNb1BIpeFP/bQuwPVnOlCoh0rVhqgPChwyHM3+VDehjoR5Ulkl81PAXrGjiy9UJGBt4Q98DbCj9K+RAEiUofF/fYwsYtZhSrovmlLON15V2K8i6fdGK9VL5HOyiVCLYrZOUGtb/I4namzSS8ElzuR6LKMJnQR764mEAvAsPKr8t5S0x9mINdGQzSaAbOYhEOXdCTQQGgxznlEZpxqAszeQU1KZxVKZeM5aSJ5uL9GpyWfEIxUFd/lJi2/Icrku2wxbeCOtAoEhik1Y6ERMV38sON4qJ1KxRVGpk4De1V21gPVI4N92tSeofQaUh2KKsUCxqVUSq0nIGCyIPxF51Zmla7S58o0atkPTX9FNhv5kVzPa+cXrq6y6d5uYn474nMgxE+ZZAfEkIen4soRFZ1pqae54RY4oUxT1bIynnVvVukP+AlbB4b5v616J9vBVqDCKlBBLs6eoZSLpr1nbh3Gbt32MBFsRCruReIzgNFuwIzIqM69d5aAoSEEOP9MA2JWE9LFxo+toXWAcO1xEPP6h77w4xjq5Tx+CFylVx67wljgYMDeCthOCoe/u0lCxp5zhTUet820vcI4PvMRolhvYPndM8cs05kdduTlCt1d0TrboXbxPdSDDumOVb+Gq2+Xckh9+/aC/+3HylIvfWFsyUEeqICDxpHYKzraWGkD/00acy3a8N38XYEZhvfdl3WIc9CQQrl8mm/9jkyxX9rSFZFSQJnC5t5H8VYY4mjtYeJJCalZAE353KOqnMf3Ol961NxHtGcaQ/9pu1+JXaV1RWbCad8lUHoaMZDulTjhyFJqlFYcekBGu72CDi6p1mt3Cu0ZZLQDY7Vm6xEytSqMHxcU6Ec0yy3+6c9LIGFvLrIHzoXrF+eo2kXnaOIX18Qs/66yutx+9lA9ToNrKXEgqzRq3kOepj73uB2ehwar2o9xGMSVeJAa9edlJrxJMLnBu2HQ1kBLoRi1uTfo0og+w+ejxp1tDGP6fCdp7NBAe+C9vJCM4oDbavWvRTrv5XB6sl1zUaQsP6jdjTitbCbQvZDmctGCdpODEiQ2Qgt0P+e7eyFLk+2MG2I5CHXNbiij+WDHrJN8T8XZtbdfkjwU9KQYuoWTIzWsc5/Yk9tLr3zWXuoe8durU8jM3IrM731TLq1NLghriR90EY08e3hnLrownBAitvowpHejpsydAEMFALZQWr+F5B9LkABNvkCoOqm5POtnRded1Ln4KvOJYSL2Dijo95sE9CpaVVfMT6CmHrN0mpB+2KN6dkix3inPHtR3t/LO0T1WJmpBcTNxlD6819t/MS8XFs9DHUlWTL3CVesrO5suI5qzvjPnDCXBgCjfLTr+qetfZE9qL1j8OaHs6p0ypEXkI3JYfshtriIcwgEBXG5h7E6vaw3/E9v4VKZPiqvf6gKcwl5eYh8MnKxHXplN1d9/TE3Xb12OnQVOZTHZocHLWhg6MbKwzkXV1Ot4EXdRNEK/Ai7O0khTJMPEq2f/+TlnoIK1JlwWJo5acdHZQ5qLudVQAaz/ZXug/87s9HI6W3IcKy9mGXbgX5MwGCByCN3m73ylRYu311Vg0zd65UhS2Ukt70FcgsX8E7n7zBcv6kolZo55Y/0VsTvfJTfK99IJo0BpOrxhphURnBIYjxkFYebe3q7tXI522wxLyvv1o2QZ7tJh6Bj8oXvOwC+gLr2FLWS60TrOZZXvC7RhqgsqaS8mwLGSqRuiJvFBHWVo68fFuicqQGznfO/UXESqDJL5I6NpovdzxCoPPtx0gtFYW0Mtbf2B4HyEGpBhMdWjbgklR1Jd+bqHJenxhB9Oo9lhw+2fSHQMpgUiV9COapoVCFSuGY+G1a0CZha8Ka8rRAg6CPYBb7sEXmx1lhBYOhIGrWO9/baagy2Tn38qxordcxt/SNPqKAbWfM6iKyv6guPrkFuIFC1FO30tIAV22PEqRemvgkYOyBEowrCgGlNncs3u0dABqdvg1K3glZsO7YKfxCsVeChqpW87rkN1SI4hB2OQCVbaSnCjvb100lOFrkscwN3RhuTzupVyM+rg2qi6fN2y7ZviNqrC7i0Pd3ssv0yICcihQkMcy+YN1e2aSgUz8JuerafgF8lhhTpO7iOkE1EAk77O5/ej8SVH+aAU/L0TjCF3UQIDHkK9io+rS6Gr+H3tXTdo1Aivna1RTokLRES24WLwtOM78BEewQvW55YnRMwHWhosRAePZpFe80QVp3Dh5VyvH+m46nOMJ1unqx6IAnA4JHmic1CTjKHtSI+ZLSVzifgBWjgYpo2qUbsod+sC5oTtYSid1MBq4hIkzfz93titeDWNjzA1DNz9H5BmFxgJMpp631nvkosueJr1kt6htdBgLi1ArTjpcdvzsiB+l3ZisGWNG8Lr0GzMovQY5mpCQPymFvb1fLvVJ2FdWuZDdX6704nNKppDpLej4An4JAk/iwtG+Qwz6ZebWBX8yL8XOcw1MiaQ/cgOFUZJEtlne1dlfcxUFIbftIpK50u9JOtd/6aHZKyVuBKpVy5AZKGcDNcyHjs5JXe75yuDUD6hv3FUDwJRvmz+tUZzSUnMfIfR9eHgku/eI8xV1iWW1/B/oUqVt5TIw0gZnI2+5QKzsLDsG4X7lO2+vmS1V4PcRBkqnscNL+hCBHI9KR0E6/gA7yAoCW1DBXJdQQn1Gpz/13eJHRR7k8d4tZzIwdeLgbv/5YsPJsLTgFsFm9SeAD2DS9DBWgz6wfsAmz27TsXaZGj6EkHEuRJ9kXGmUDAgIsKSetn14fRBocqcDwpeuEWcOgwPfirt91jR+elLEdLB8IkwgONy7uU0wPzQiHa/O1NrnCW0gPgQWOxIDJg6WUyK//1QkkAlmARLkLjIRJWUK2vasAb1U09zA9iGIGm0ybV22syvLkIsc6AkRMCHVfAfuzw7FagoOvFwY/ml7Y+eaEnopIxM+UNfDE/GaO/rrIAxQuQJW9wydfQie+ywxiYPFyRpj3zQRtnR/OALak5EB/LOfcQKSYqVMt+p0SJiU3s7i3w9LLJH5FQeUJOqKKYnpAAC2AVVVd5qCGAnCY/P/GdKCf2GoENTQsxG7viNsYBNLpRh+HFyPwF357aN8e1r8LjHWtjskhAnT8inIxsd4DDwA8RTI2LwIW0tEGY1Ur7cicF0EVbEaB1WXNhvuC7uauOJknqIDQHVZ6SBx3ByuQUx/EvXMOb+WqRVTqAZU2ttXaDBXxSYPLr/BgI3ynHBOQJKzwMIEVTBbRLMXttDCdS7FWBu0kzX/6pC7SJrhPo3bT3ZmDY72XBp1WT2++wRIoULJU4FFe53uiG0rOD8d/U6Uj5hHfahKlIBOXte87haRUBDB/59otVGWNCVK2vIpE+4Z8UPIN7CxQGKGNIzQTASTwRHxFC0tD1fyKDqJha/QjO1KGCvBN+WUEIZ8rFGrjSyaLfmfjRpfhb7NrwLdhASZUWnlbLP2R9CHsl2sHGdNFsmBQLkPS8RC+cJcc3/s7XEZmosa9ZRgl5zX3Ivn7+dizPE7uwLd6e6C+ypmXLh6dC2HJNtunteci3gdVfIVn7fPz6GKbMIhTU9uMxvN/RzI4lxacovYUPqoqmi62+c5l9DCBFOpk9rXF+KMlTKyuqPfk288LhJADCG/GTlf2NmcNRNbWbYWrx3qbekYB0vwx0qtFxOgyZGGFWQt2Lm2LjQTULs6Uo1ECwek3ruw/v3nxJ/1XMbtAC6ggwtuglpYtX2oBKKCmYugrL4QwekUQm4u/c3bVZLaiYMKbu50FJ05Rv3aM9zf2p1na327PDPnzz5co+zWg0W66va058XJfGL6W/aGx538R+Sus+dgtfRQ+UbiOJo8EeR6I/JvwAqZ6b2oNB/G3Ti5niVXdyrx+UmKhgnJ8qHwjkyzv/aiXr5+tCaoKGf3ekcWBbED9UrKFQj/Qz5kv8DoU/odmKrtCksxqV/4qWQgf3g4rIBQMMaFmDITl8gY6Kd3d3hVZsv6jQDbsQtbwtlPjhDiaEHZdp6yvfYU7tSql3i0iyn43X0HyKa2SOi2WrnFbK4vr4thiBGqgs0cXPbl/f2SgKfLXnP9+ILzFc0lnraROqu5PHTlviG+RN6p5tlsWNnk8nYAw4t2Ram1NNhMj0CeDz4OML/7ND7Rh4OKS+OgHXMOtAODj4BG+BXtc2KZxkJI1EGO1YRRzrPhgsWPLLvqzEwZMvgJXv4wVv/ZOALs7ArsIb+kebP9r+xktJiXLWE4i3rS8x/AdYN6ux3gQeLV8NwUgHdJzenlVxnd6X+ooP9D8Xug9WU3CiLU7oNAZZ7myRt1b3fc01Q5n8lJp2VkHonVkcivVvkzCHjyxHciY2G0EC0/Oix+uhvD1Wvs9xM9c8mqVVD9kk9wmkBlKeW/ByP5QTCgh5ZE1D26TdzUcA1b7o2r0REuK8LR1CXKqUKDM/ZtUsQ9gsIcctaZa6C0aMPaHEJ8a9CTma5RU6XRwvxpUhxTwTHaITg4FHViJASiO3e8rIAnzQ7DkLHrFEavgBNgT325nJ65iyevVI+UjMAJ5H6ocNL640t9PiSsJoCgTJRoFqU2Hf6gQSq732zBUPmZo7CozQFN3ycKoPnB/1lJ5c+SkuAhbrD5LeZQNW22+0sdV5qwrwveSD25ugeKet6aj3HJCKQek6l35tHqps/KjlkpQbPYHj2KQBT/51pW3FvdNmvrydIup6+eZU7jAGEYPWNvf+l35AJt2yZ9HtMJFp+V4sJTjfkwib/uUVpMkIgqxTE2V38BCvf4OSMEtFfLYjFEKaNbIg0VyL8fxLUT0iDTpVsxGLh2HnaJ+dfo+0CPJdwHRtlsk9avlOc7YYZoqME/eRDudZlDN9rlOCeYPZxDdSEmedVQyXMOPqdmMleOqjciBoMiFMQpkBzJNF3hBnrEi7svzcb3Ki2x4M60W6mYtObbeaaFP8dBiGJh32A5TtrqaAqhqkCk3qGPJJJqMRhYvOPTVa6eCWB70H+7L71gr9nj27qAXwjcZD27wGj4iSybPxho/mUMVrWrZtBLD+eweCSXz2rxZn3fKXHjNg716eOg3MRyEFHRM0BQjYtmSa7O4GOetIdzP9hlloNp3n57M2naZxNyVu7OO2v/5mQdhWENkxGpZnB9lVuZZPU5VaK2v/FBl7So4bDINv95SjoqA1+l0wcQeGgEpofPyB5dXus3c5YwXOllBeEK+8lmJSi7QpplEW3d1EH+Rsjws1b3/IZpnwq3lxpvF1oB/2SzsPfW8wgsHP6FjN7LVnx6upxQf5HOmmj36RwTe4UZfcOmFDeT5k6+X3UTzfRUl0KIE4xS16RcjwRY8jPpsbXUzPw0JMp/bqIALgwVedKGxcnW429UpSBwYqbCDkKl8p7pnGiSf5nY/0bmlR20g5t+YdLV8442YK1RnRrffDGE5xYBpg1pjGG5ZZHUd/zengfkaYIglvFaQQCL2nOiwbiK/W5K54iiTYU0gKkalQtRiVhGzO2c6FtC/llyPiUBveEnbSJtop03dP36ZY/zUwrvQjSZ9ENO8r1oEoAB7hatAe/yOWvtI0497bDfZovi3AT2eAl/E7NgUc0AulqYylPzd6fg6rZ5J5v40EKXbQb/epa3q8vdvJUo1/q7GBoD3paIoTikpAzTo8hNVyr2DN4lwTCpJAVGwuyBJVk0WKMNf7iVNgMJLH1wYpk08RHtYLJ5HjnqJXe35FtekJiLghhzCvVUnJvw0djHYh33ZehlBUMyB/2KIWN7ZQmoc2ujYT1JZYC0WJ08KG8b7cMwFUSwD9d/6iyfDFVg7SdN6uo6P9JA/D+1HN2uNfcuogqJouOo5oFzgRLYCnyMd4Aw01lNL4iBQ1gP9O63/5YCtPNzRfF+sUnI+AgumyG7ymgKdHZFjsXWre0NkY7TCohzNTSUc2PvekSCTyziqkJC+F6aUGxS4owhdn6mjVgVJz3266cI+Ki1OOYnh93v8bUlFme4ayNivNV3IjjHiO6T1JblaWVf4K5sz8dHETid2+6Zrotac525ud9k4Ya97I3kW1B8LnERIBNhD1c772w+uTgpojGMLjXzj/X5gsqEmUJfrnGdYnPO6iQI+8DI/FeOwfQ3Zo8IaCyV4Yv6S7OnzUU1ZMAwFOXEvo3WS8xNMr9+jRWFFZomzkiwVe1jZ0mkcml3qEONAkiO2Umy9e8Dqu0ydd99CDEWJqFvdo5CCw5+jFcEuwfuSfj7owDUVeTxkFZlGmdOUrm39iBmxHBF/Kms2Rwh5n+EzT3/7G8qrw1FLbo+AdklHpv4Hp2uGPB84mo8qxFhshTnj+mBFgJmNsZofOstcVs+6BQE3hMcc3BIiXX/L5yZPqG1Ujh3PMc+zIWuU9kll9q6J/dGk1rjgjCYiABHwvW8QqQHyFixpy8dK5B0eou+YlozQca1C0sTMWIts1jTE/9909Y7WyIrU4+9L3KrBkSKJ2f3QwcWKWsDVq73i09fKYozzjsx2dYLr232Zn6Clma1ziJgiExW9k/Fwk7YOq0vdnsQtJWalN/zGu3k1ZoGvs41Egs54QFHgG8lYH1igd2PTqNXTNiRjJF4684SQg9hOdLUWc2UtzKD8Ioq4OjAdQYLLjA3hiZfwtXrTpDW/o20arwi+/YIE+7a2dhXVxaPGwqLo1NYT+6ocb8ABCdmM4F+2Eipr7iFONH4mXtHlBU6mhWctKSyvB6cRBJ/61xsahxPVOZLt5TXjh4kKVKRbsWU4El6VzAMYX1RypOTlQBnQYggrA/6gmN6HtFBwkOOmr7O2ibWu2Z1RRXnMc1YkLgwT3yMOned7K75zC8t/4s7V7s/KJZEi4gMFzS2IJpztpTQ/W5b0hQzQo/t0waeC4MBnzN/2A9fswfaS7j6hGJi23D8QSDpbUk49iBNJK58ApieEnCZMIkgGj0B9IHqSp6XMPcwOiNZiTGg8XZ+BTmo7EAWRww9sjrM42IhzBJkOEpFRrCx16Mdw2jmZLC1paG3CR/mJvaDM7UlcvQHgPRjBRp+iPlejJiC2fsHHWllnZ9fhC/mhNAq1dwiFUMF2qd2dMz+v4dXnUn1Yo+OkWAttIzrPDh/XW/0m1WoepTzB7OXG9acP7oXfI/a0PzBFA7T7nuX7jlLiNgEPMyARdDzqAqxCCBpjxgEXox52ogR9/1uyIPlTB0Du4ItMAhUDjU6B2Cg2gg5r+QKrSpJ8sPfUmKrb84DCTTZaIWYhwCLUWrgZ9CcQtMzYa8P24oBST5Y7z0gz74Qd7+yVn8BzLQ63NLj41SwpwJetZU56iRFkysK2GiK3pSEM8QA0GzWkQJ7kUCmf3FikR0kjO9sP7Z7kJxgAktYfgOyUzIMiZUIsUWndcsmMfhBNANDZrDpOKck0IuEEx500zloCOEsM9Bq0Pp5b9PikkD6YG4a6qfXQK7oFJhQtXKYQ5z+LCOi3hFJaKHoEt+2Poh2R457cBKacQcam6ep34+hy5cr5oJ6KlFk6tLXsJ5tdUXm/PJNgDgGXGO+hY782B/2OSNXEqdkurlMZK/JfahNTtMX44e38Tw1IkfxiO7S19WJFjEGqSNHLWSyzjW6yDwUdwfAQkWHTAwbNMB4izVAbk5lLC+tHdMKLK6h9DrkW6FRgdlZ1jBnFdNv13dC2yF7Sj+ELnxYcx/z1v376499bsmnvuKX5L3TJm8Y33oUs/ATVgJRoWJU7BpF8w19L5IlBSAk4O6OGgHsz9rjgOAXpbN9AjADWXfl/+1GGiXWLQvWUWRNDhovQI1IXhl/u9c0tCMw8lSsCA3AUgBCAa9wvAvXQAH9ks+PFqjlolcHJXetVHUla2SJ9KNSMDaYKqnZsdL2H0pWfQTC8CaiNq1FOvgEiEvTsRFGnL9oQMYiUSjKXgxzUms1Fl8B/2UvZ+9bsBCC0ipmZFZK3B6VlQeD+p8vJMwQWIBa+/kqeRe6YeLXBEsHUBqXnBBNwLL2KSgSHgzjP+EceRLWEZp1lMVFjiF9LXsHtroEx6jhE6gj43A60fI68IQLgiUcuwkq0tZ1v9pocpQW0eR/jWWwWYqbACxZm7H37jRv67AozhE45Nc6g5rcy5g5CAXhkSHo3Mb/XYWf05k5FjhZMLwlJO+ATjK73eUFSzcIpVK1YKFYE8ePD5WYGQa7HjLv+LGSe/qXDV9r0R5+L1x3nRSYMTbzXuxEFaFfqlHyG/E8e3m0mW4MnEWQixGFCsfIWt4+hfhgKj/q28POkvBotrvD0Wq3zLF9LJaVfA6p+QoHcMMT4hTfM5cIn94JwBF7qs+WboiMIOVRw3FZmykvyKZFhOvgwRAoovCB+0SrDnE4mfsYFTxdJKIEtU0vz7+El+q2t2n3MP1T3DIXh4+v97jGWh+xKIgtc37PcwTHvz2QpdEjA5bSVynxejQ8mnoUv6aA1p8s4Ucj7CpaBYYL4iCVFA3BTLInce5keJ5tf8UCL+6BA0ETOT96rT9Pee7d2xP07f3eXx6KAs0corcegZ6nChX3dP3Jue3Q/Ko0mwDf1BarN+a+JN3BuQPDpdAwgTcWzBnRpT1IcGNrQsD/ynQKBkwWLj5rN+xexhFSDKQBDzjHNChjC8d+aGp+/Y6uilI2RlR6EoKyBFPiW0GjMjMgiWefIc07ti5igDjLSTrJZxZPCjV2H6bEHQ14G+aH7UJ9dy0BmvibpqpQJMWgYzAmjJS0uns5yqXu7PaIuBx1wY/vUmxBCQkaUrtzucK8iuyLQQGWDbLUAf/T6eJkiaJIqad5zFmUL5eim+nDwVcvmNzI2/p/gLSvsg9NJWsOgtxZrWU+oTPP4r+zzUYoJ0HjYwsKDqXvZf/pZ0ww61HStkeoPrqz6ucYI8NicIBNrDzD0Hrf4i3BKUD3/YIo2dYDchvrBwn9rEpk6bZYQtms95pBTXpwun4x8g7k/9E+qYoeco7zs9qZlT8o5MMNO0YYj0udlQdyGMah0+KOFovjbiM1EcrS83y8xEIf5fodie9IIUA7MzgDqW9FjRojeniSCYAcA2nUvRMcmWZ77kVUCsr5PaQLVAMoTLFgPnOGHzAkh2zpiQc2jnm42M8zBWz1CJSnIdm8uHO9/gc45Q6DbC4K8ljm12ui53udXjlvAjooRYvq/TyGpAG8k87lxDfLux0BR/STnAvYHOGXReGmsGXy7lu6ToxqRWWiIX1qsGnZqzBvpjY+9G2pBSk7mgeIiRGrrQLSBdX6rcdt/FdJ+Aed5yVhdwxQ0LfDjj9CS+Ku7+FBE6lv+2q/8Ai8GbNmN4kmSA6j8pvJQrd49Wt9yRCHv+AUnHOCjQrHbogYHE+gxjh5qs7q+MTmAqlPA2mzXT1SlgYl/7tjoN5NttByil9uHsbv9taFeDinQWgCRrdsSEi1ZL0i7MyVnsw5YKGc0OS+LbTgJN9YeJc8W0oEeZPV8YlmiNXdC56pqn8gYvapWVLlJqnc0cIrZotbcjkDVJ2OUAXoW1tws4HF1jRSIS5/69u2jLmQxpTsWdPyQyP1Nn3x18JqIvL7FD9/UCtVbQ1soi+sMvppfhhbmIMdj3KN6+Pd8KwcUXRTA9TqzAk0wBCXmeyASluA/5D2gtfEHM7CRMdkIiYfp4Z3dks5NB+hOezUyjGKouyLEuU8rmWGGawG0c2if5sBLpmzZz3aKTUz+tRbyi/YKE7XPRGs/tGXKUKyEIlnwzfq8SZQ2FXjJgWukzieV7Mrpvxx9p6d8HTzBGDhiy0XWpng86OQOEfOOytnCNda8i0uTyFlnBDLkpBnntx7d8ac40dD5K8LWolGPC53jxSKLQxIoucWitmQIv7TQ4sXTUEEILoqP0QL7K9/V/fY02YHlXDANFyyyKIu+e5UNj6wJRNGwkTdHCygf1/39Cjtpik3Wr1TDH5Xf6y6Dee15sfMhuYVxwjpa3yhUjcRGPy8Q9q8Rm59NC9VI8hDNT8zGFfG66wQz7DCPOjtqDjVaEA+OinJJevlwXLqo5metb/Imlyvpu1SOzgKRWsCTWbQ7M6znulwu4vk0U+pv0gn0NBpn9RHCel4j+n3CYsw1amo9q30tTUJX1Z6IQ14o9rTsYrIhsUiWH+DiLq5Ni5n8VTce7aZoBLE8k/Wx3VPNKrWhX6jgbxEHnXiD7lriYLmemhBHRoY7QBwvQ1aUz37XM1XsuQ5QKyl8xMMO9SwyPMNI6pLGmJ3cU5A0yvaWrB3gj7sUVvZVhOxegOM5UQMx7TvYkYyVynGO6g86QwGazXBEXHUScPnkRGhqAKIPDlWQdRoNNpH39tExaPZRbsD+fnK42Gc5UwIs//Nk99xLBzzjTAZTI1EJ52FaXuvr7LAQSZuMzXYxPnT3yPj+b8EBjQuqiFVhbu2OJFo490+NiIvPZ7qhhaSv8pg+EPQDHnGHcu/MUz3zjI1Uz11NOkymz0RtkHTeQTohLsyODK3bixophI0zNUKvOEiBFVEkcv3WCr6lr+3FvO69qCrNehy52ctbNCOuU2auLdQzzNhH9HjMEfiFle9i92SCeV6ch2XFWbXv05RAZGD/kDKF+wPhb08m8sEVTk79H5kvyGLDOgZj5oh9L7OIiiWtGCuG+Ks8N8/JZ7xpVeK5M2OnN23nxrJnOhLX01VnBoxq6ZRMedNeYRapg9tFR+wOha2MI/K1UOH51YEVzi3ZjSw/TN1ulh2TSTrhNJsiTAZ2foXNqOFXKnICmZDLsKdyMvxaDu5l6DDhqjlO21C5uFN6N2gY0YKVbZu7ZIvKiXfxBWLx47AfPTquI7e8fUiWnx8b+nzwng79MyuD2//6c7cH/Hkl26JOjXnUUJZTRXvWDSlETrLM5AkfmU9AKxe4SfrVCd80Vp5QJLYAxJghd0QJXNHHZCsbS1NsUr6ZblWOruSJzv986rGptX22SFCMbR/EBpgUcn7i4aXHkhmG44+PMXxnOtlFEPMt4dit/S9/khuZd2ZfZuA2/2kOKrbcIPV0U0W8KSlrTtyCKuypXkzhNfPLBY6D67bqsiX3c5FqHdepdDB7lnlNyuC9ck8jbsJUYiHzo0f9Z5x4P+zjj+R8OhKvVnv2zTgZNwH6m/N30irzvjclNa+PgaTkP+OZYnKIR1rzciShld3QZ7w8TehKTrkHqvIpaGeF9UFFtuvy8OJgHWLIZIzUZ11QvLSC1ClHPU6i96h0hd3YfqcJ0nIKZWAB6wR16B1uHtzbGzoR/kE6LSocPGhlQm/ZMN7Ou5RmvzRHOsOphBY9kO3iWSy32GfmOYW1x+J1uvNJektbUo/dlJdrGVyfyERjtV9Ybr1jyqFhQeWMHJVyv0qjzdzs5gnsvCCLz+vQaXh/6V9A/Y0XWGTsjTliAmkLb63lDEi9juf09GZ6n4a3XKNYLSWzv/8dPh7atwMgahlX/3kSZlAgnSLqX4sfTyvzT2uUgOvF1g+fIGsPLOrm+HASJRLyTBsrzQ/RLIYdI2aQcDtfuENe8LYdPnzqiXapfhi8DsrZthL9+0o3dnLGJThXqsQJn5AvGIf9XZCLi4fm6bYICO+aLKQhgl+ZIfpPZFreDJC7PVBF3hFylGd7KQvDRoWP4HX0qV0JNDxY6JAMzuse5FDlvJr8y7RYdyTKEUh7laB+dLYEn5T1CfFZ//fWm2pkEvkdO2divr5rhPHIAjmmkfusVUjeRkiy4mPDlmK6qdp0XZ/G0444OtaVPzPp729ucYI2DIlwM1b1tORlzNGc7KKaqiwmcslJ8asnnuGgN7QWt1Wk/6aVwxTKPhIp/laTMSUeVlRuKuMma25mm+QuYDORB+ropFOrGgmNdlgOVcyVahCGrj91CdlTs+Kae4QfLtizB7/N7zjiZJHdTpeqrRTTYKHp0uq4UKY1bFdutRaz9O0uev4BCOql/w7Afl6zfNGvo4mUleNdJFqyMDrzSsPFyzQ/no7XFy5f/nBBjOKoG0RXTpPeYe8DMOMyml9Aqh4xQ6asQawYN8SDbpdjPjA5C5IEWD3rsdNFL1VWh3tVqToSpsrcdKKwQLJEsLBuzinne4fNp708/RgjlXCt42bc+UksUhguo/K+MQkDXcnMKEOsJw22u6uCmotraD9Dn9fE2a/SbLD2pC+9Sk4zANsajOzdFW8I8fCWNNFc1jXaoIpjVJ9Rxh5EqytmbaF/VE8iCE8gMDOVthcpnFlEGzhZ0PQEVAZUrR69wUvj8GYpOprq+7C3nxOPSzq+GaXeEdTu5QSMKUJmZRXYwoYr3MkwFJ1rzSabxbDA0Q0hygYejcM3E0gYRDDdCC3sSpdqqEMX1eVX/n2DRo+4U3l5Q/VCsbBYVZaFEEbph9Ow1KthP32JwdXEubAe0tQs16VZfl1BFvQe9QgbfnAZcTTexYc+eOUXKo4RNCvaTV2MS3B0KT7Bnm1es7zyDTYylKGOKr6u3E4bcHJohPdQwWhkTXZc7BWftm+WdkfA8T3Qa2fEfYPw6ovxXPRrEvi+ztI2awcmjKqSBvRk2Mu9T3tSiUDGpdXhiPzTMaXpVKoKUq+7jo2H7OJgmT859W6ryrmb9diFfFw41csUktFsi1eaJC8Coli7f+HlHR9hUA94IMpEWVevgCqClOK70tfxRHH6B+HG3DRt/e0usNZF6B76X6F6mkNg4qaZyJ7JKat7bcPTm81p8lv0hcJ7Z3+dCwokl8sKBfRMNau+Tkupgpcx0z3gIeEtn2AT1ffRiHVBvtmm/wR3/lyw+aqBarwQ+xDMvLtdKr+72uX3E94dafeMjyqqCL7gwLAGfX8cYpdtrlromuPhjNu3TOANeH7xcQMagGUf/tm+bM/PmuAFxBiDo7jPNMctfAusb8OqBhqtotBeJJX8mZQHqK6HLYFwcjltzsF9Akj4A9cA9L7se8zK3CBzfc+z0ftaZqOV/S4WL6GTvZQ/Qqo4izWGG5nlmCeb44Fczu6K43UBTtJ77U86qdceN1z50vPu2Ua+pAOgyX/9fEcQnvzWc3+j0E4qd+B8kuT3c6oaMu2qDck818VN92EIoCUsiGUqXkpmf+QAFdlwInHFh10kk7nFOKfFF90AsYqAzhg/jV0hHUXeKhDsHnBytxZw4Roodsl6RRoSUAxui49u29QpuGpPnV5TvinErDqluHzyJl1XpJG6lKNXdKqb1I15b6uLnmgwc8FioU7ChuHdM+s5bTc5PbrcAetHJifA0KNmAU20gxbG0IYZDc1qpJg0wEyBKo2PdTYWlsoirwzCDVQxBpLkT0C+2Xi5HcCeFlNKe+KsQkqjl65EVnTnIhFNIxhHmJwozRA4qTeSs1CCsDo10bZ/EEM+4B8kTcI/dmX/lPK/qsZK8gYt5qOiIFaDdjXKxg+/aSLhxHpyy+aeEHLDDgF0NX1a6g3aAlbDrL5JtKgFptdekSxkXNHuBUBbSfSPaa95HWTEBxrAkaNDU9oy+59eItvYxmhz6tGGW/3Q85X0jKF1OT3dcbUct5HHMH7m8lS46F24KFigsCMo5g9eS8FRDKB2K00CnjZ0KVEBWx9FGa52tK8JcTmadhVe8+kR/CCpQY6QzUnyc8Z5/Z2+9pWRUVxYnK6ykWNEeIzKwBoitjLJKm3OKOsRSjXUF7p1FXo/AHcvBAsVT4kp6F1M10irMKc0LCm7vHD8MMWysCObC8nwxLqXvD8/beJdrbfI5Lpj/NVi94zVtr1xrZumynaQ4tdeE4lkDZYaWnmCSctuJalOXyu/vHQt3J2j/yJw8spjfi7W/hA2YRwmZAp+oJl3FPw2SGvx44OVT5JeFSrOkqllfWhT66HjrxvC+t0mE0d80SFmyIRkgGnuungrT5HhpjPy3usTIcPaDZk9Yzl1FzF4ujtEYvJqvWQbaUFh/eV+Ld4e43bKSsplZtKrKRTk7MgyEeitfquDkDrL34U+VvGO4nyyUBWs4l3QVXcJnJGXwF55fQLYSgQfNvjnFur81ZzLOhAn4fww0unMuVB9r5PxdCW6wWOJcChuTPtOTTfWo2r3/f6mxtB5R6o4N2HLe61jK1nJ/e5IMB+5sAUk9IguhSOmS4LWI4qCP1rd7rBv8Td7m0EzKQ7uiPwQIUgx8pxRutViRbZIZBdZ8ktM/AkZ1BwiXT2EVtjhhCJIUqdxZN08asS21H6N+3xs9IHFAl2Hjho2QAVXwaLC7KYiW9gP5aAJDhNHlHFk/lIDox0l4GSzetVd22KGkDGVEpL2mEeFj+Ehi2M9IGjm1t3zQ+GniSYE6oBj1NKkGQw5kevhIJZtvPuxav0T+FFVfNfjFuKiXqE+Y1r1m21ntPqnHGgbl79nu/yHdQd9+tMaRjxCIC6HCst6o1VO6d/OSwpH7q7QIw+bA2ntL5Z763qP91PUWokgfF2M68V/1ormGxafkG2HDG8rb1wT7wVMEVpmKf+N+8vaOJU2tLyMImp8GYIGNSq+LkMGBix6vRwEllZE44zYFVYqHFWSJFL7IRMGsqQ89ELQtpY7YTozKITkIj4n3zuMyhvow7TOM36KJFkYkoQEJUKKzoMg7SGhqE6xaElUZ1dKI4KUeZoOHQ3FCn/o9xrpKoY5aykPAFHhB+8PVn0Gbo2Dn2AJSUreeiWXA0OUSme3X3v66DO7krqVtIEDY+ML6pwVn/e3PiwAYapilsQ26J2vp09K81psatXSZVHY7VAD0E+s1QhAcHlT9zqD57wTpvEDG1GmiVmi0RCFmXu5bMSp2ZIG8zfAGKP6q5S7+BT1+31xyivP8T1Ig/8YJr3XFJXUMw7KnkIfS9IzbhhoJQIW68PRr+wKKuyHbBH1ZaEUta+B3tOTnPV2Jmxf0rOm9hvvyejtt29MGgj+Pa7Sg9aXrQzNR8GIj8lZf67avVH3fdkGeZahGvXGSx2QlGUhR7F8ELJj9wLlm3KY0L5wV4NbsnyxuD9LqiMEqs8iWkJ41bT4c6UGGeDPP+oiWW0KuYb6xet8VuxvEdtPthRwBQqUYrQKzl4xs9oGa+hmP2ou9OyW+8kfvEzaqL8N4zLdRFOlI2xVm8M0doWvawy1CkbXptS9q44xEIfmN7VeYIOd8e5j87C1Dpu1HEfRCls6mJnSJ8ZHFXakpzDlHo+Moe3pA/CuhMS8iTCiJ9Sz7/BBpBTzxfZtiSUJUwtnGNLLweCsVHpNFeAC1c1YsmnqXiRtJ7XmHf8jPJj/mXrswIfIvogdVf3JWE93vSZppJOBzxZoENt2RBJX3akTBvtNHsy3pjQL/27z6dEHb7YZmcz22HbdBDqyRT59ufEmRwgjtZDKENsTd2GgUAwIZrUEtng0js++Xm3W73hElz3SM6Lv6rMAJTOB6CkQANJm/xQULTMIJI0LajjPo8vgaLnD9Y2lngB1iUbEwqw6y9Q8qUjJPuZgj+XViHcCzpW3qDWD7tmbdy5PV9KN7u5wznExjDwOK4fspJGTsflPE+6r05bH8//pPhsI3TDhTv1uYjyWLrfp3S7ebOqD+FNok24Lt9zD9eY0HdV3yyWAE0FF5HVdWj9wV9B/QaLQVVzVqrT04Up2Aynuok3O7dC+9/4RM0FAlzFWDq9W5pY2GgadhLj4C+IrnFsyhJ2D4bhCSQTixnO9BAYDVcadT/nN0r8NRi7WNIYy76KfRDQv326ZcZda+UdCaC2FLwseY3StgouSzRMVf/5wZSSWbJxAYrLJoajclyx1PV+wcI/vOh8Lg3ZKsoAe9M6R7E8BdNXqC/8hfqDCS6ucEXJHHx3AsZhaKFDPtgyum+CXhHRSpW+82nizT0ZezlZKalCQqs4XRZDMSb48Ql0XhKcjLk4Sg0iTt+dPxY9m9CYLvaYWpgrotzOBXTnSOs76CZ4EBvijVpKA2wj6IrbUAnWpx55vxw8f3j/JaNuJ2UFNBseyrXtoDPOFNXG/XAwQuWGCGZvLbeGBedVbhRcXGEx2ZKDm/re7VWAeLSRJNUd4rFxvfZiUzpAZWTcwxl/buF3RkVFC2e0pyYwPEEVr7kwoCrEn7POauCnxznL1Mk5Y0RwShznr5roaQJBXNafkfDaejz75t+eGZzuoPMqAd87DxobPrirGz7+h62H324sBv9ujP+Z5pcP7egJGdjxF+lt01BWStXWPmL0Jhu6EGAR3aN/WcKFSwXdi8cJpEMbIdqRASFpQg2TwAetq7lOs1jvuiDGMEQ6qN9Y7uK2+hx767Fzl6Xn/My5AaBwWzQq96tqH7kSSl17BVWGBh85jIIfmBuRUwNXfXk6TXitaJZyjmI0TaYYwlgOE9LFTTom2nIW43k2mm9IStV748s4U81lBYLAKA01qxa0v3HL4g/i5qNQhTgLqqXE14DW7XHgrjVXpo1L3A/gsXpWy9Nx5SD+6qyFRAyyIaqeS7EcTKRbO4wxHXCB1q2s/5HMSpROo6FRW1KRS/8Q2Bdnqw4Wqj35hKn6O+RpBN2WaWb/pHik6RxCpyXAAWuPWCxWZ5zLgKeuVgUvswCf060zBeQFQ1ON6pIxHVBg3effb+PUC9rNuOFQ2lbxW4CDY2RyCjuu+zfvQ3Ea3JtsF1fiupyzkQPZ+NO8+jiE1PKerFLkMc1eS8azAKWfuQD/GBmKsv9PJoifeju7PzqX0OdOXIkTc6TTtmPEE87NMIzyPNIsgMXtR16idmAbDhzUWp6dqYAJiWlJLR86Vw+YhZYRbGpSDh9eq0yWeT8TzSfpyvCxGWohLPyyrCWzqiPo4rhiEZBdOPLT8qr/r75SSE6QAVHtULmKKRdCIo1NmaSSyi2PhPlzM5goIs/6PyRNBvClqFeOJfYFb9QETsFN0ORYr69LS/Hz/W/4kxdVY0lSIyVYAFTzTAeSiUfxZBmDbFT62OkIbTxF6Ss+JOEuFoHQ2247WiaSaA0b7QRczSJQAHhVo1bAkyd4Hm0o44pMG21IKMIG16GQUR9GaLVkLnKimwL0DiBeDDEa4DtWlrjnsW7cIEPGw6vb5/PbC+UNbTQ03+YGjV6EtYdWxhG2Xp+xGtCCpdi8v+Kj8JBFmMq7QAl26/a/HVUgiNkv3VwB0GsupLxnLpltSqm3xsDVzJNXxm+vZl7mGQylt9J7VUrOhqn8RMwXCcNHDacjTb5xUqSQIFospnjwYDyfyOjS6DmEAet/uWNoEzo1A0rLoI/LNNhDcqQyKUdEwzq7b4lpc7cZzJ7Br0aHemAleVN3X3pF31Gh0PAal4nT0EXQq6hnbFgsx8ACveT6P6jrfFNJNXCkYhMBNakkau3MF3Kn59tJk2pJM8K0312KAYBKXmaY5hsj31PIpv4iZIsCVDl0OM0PqXFuGWcy5EWX3S6yxXeDb8KOzM9+LoBnngxamXRNERVGfKbZJhr2qUGkU9aWUnXSOML/DYfTY7NzGBo5s/R9N3Ep/N/gaR7liquKzv65m+8F3poFp5/9MRjjOJs91xOFpOckgYEp/mHGwT6PlwFq/c7y0ECpgHvl6cWCm4wWGRP3nmCtLngwQFWJXqy4rKhfcVmlxH5ma64utJCStix3QiJ3SnQghmBYlB/POTYTaMQG6HVb3HF3j83aQ19/M53xRRYh3a4QizwGvAguTJvbmjUHYVlwdY+hCJmEZFwwQDLWHLKAj9kB7FkSsDvtNk+98pex3XMmFN2IskaG0sciRzuRRVGG0EVT7sRP2ggH3HLVvgX6bT8IjoFKwiVR6/5KB8wvFWWnrP8wxexnU0FtjPBoCN4ap7FiEf6uAbRxmIJNm12pf6Qh+76cyz3A8RwM2LlGmmBmGhoCVZpTWFv2uCnaIDn84T9dpyzvl0AnKpX2u2XMRM2Ob9sCcJoNgpexW4HfmzAyY3nsOkTYGCXkmfMt5xhQgE1mAnHcz8XUGco0LEN9Nm1s47FELhEYAIxCO3UHKlE6j2f08Bqlonq9ncUfPzNmb2dAu+pUPqhrqKr5nVKtuROvB0qlHwKKAwdfsyhoVmubUofh0xm8qw2sOy6iDy1e1kXsOF80KjrVgyPUJWjjvt0+oUP6aei2VaglMVtMoXhpRjitWSdQEMo2jtxHoXWQJIyGB7hHsNzyFc5tMKjBa+AgqkeKP5Kijle7bXd8zvpetZLqlbVJ1tWP398VImfE5v4l9p7hrBDa8oCPyQaA/j3OOnlk/+tlIfqxhLWXY7PncZ/FxLoVdjkTKBldsi0/IXn32cwqnp3CdwkN5+QKcJyu4Yx8k/7xowFV/GoekmK7BWDaTc3wMZLMKeN5CA4jDiMAUm+VqOH36YCIGgsMA0CouzLKsbCy4dcKUhHbwjuOiUDk9zqmX9rP3G+zGDe5baVBdARy+YfQ19PWs1LifOWUEhPztC6Pc2KW5aXXrUrS4+qvkpx4w4+polH/mXqP4EM7gH8ggmyFprLX5UtppcvJ0uA7gblknQtaUXxehM/MnPn6vkPwwkvD3XDBcCn0YWyqRodVuMQogvi0iqn1yvMj4cSGfDzfrOUPg3iKwJvVtm6l8Yj6dsju85kSF6XuF8Fo77Bt8I/y1Gh2k4fpVWtp+Hn5ISGZCxP2jeL9IR3JvObD69rXU82jv9lhVL195h7bieJZEGRkcAsptS+ylu0GDDrIr+PqQnQfwKvSpdn0LBwwQ4st/1eIv71Grr6A4wInz9WsMstJsdInq66tCzb9tpxU9rH6q0/Q67tVE8S20Bt2+Jjcs2lI78vogTzu/wUDnNXD72Ah+XnmfLFyNnuA5GFgfhoGzvOo2/PlLyPMMHsv6D2HJrJ6dfq+LnOpNFJR13NuJNbSO7sABo8KKcrcseXIwVGoy3cNoDXd+ai2qf2uQ0wWoe5kufBoLEUa9zMqoZM/gL6eFGELwOWecBnB+6Vm9FDREKfysGUmoNb+fzlw3mOrtbwkyolS7euFRjOZnD+yE/Ro+GhKOMY3vXZQDH0Boxja+24s3KXOJKnz4d6YJkQbn/F27dL9LByT5JuL/0Wc1IHZ0hqArj8w7mAcikplLdq8Tidt5DKIEbKSudjQBDGAZincJH9fRb4u/Kexd2nEYG2kPhHdom6aLsLKzxEqtpGNquczhG4mVIi+nlCZI+l3eVvZEN0N6vJ/8mLWSLL8sivgrcernQpxaYOm11MaWTN4dmaaifgAnGhUkHL2oa0A68hMUGQPd/IQ4j+BPxitk/z4vhbLZCSR8CBmgyUsC74E05BIoD9PkeDn+kMI7XBMzM9EHdTqkHqVGGRYkcodSFFGIiXUTbOMtYzOVyFLefMb9FmUhgAli8UcKeSY+14Ln80DEs3Mwyn9fEKbvuJGfFGM5E3r11IDqjcnORMq/CAzlO91k+As4xqDJ2GljP9aClX4lqOLFcLAbKsJP6mhGrpAFRtxVCOE/t/EG5n2EDik95kq/3yFLt2oQ6dO1Ye+e/dB522DlGYuy4yG8ofpfB3+v3DGfzEAkgDIj+r+Egg+hB6XQvBKMFe5zhtiOWHGuw8JQr4NZekfd9rvjuQwjKFJTVzBMHUKjN75UzrHzH7S85KfgIr6lUAWtSpIaszKvKyOTsUIQ/Gm06UDNXjvkJDYrCt0tpH0Bc9vgSrLTdP39c4+3sYPO5CqlKJ4iUT3oF0k7bEHVF8vqLMeN2mBrOdopY8bQyTIF08TqQGuGKmyHhsATrWfp9+z38w9masw3Hjspb6oLM0cputUuGT8aFDHH+F7U44ps/XQhbokwIUHTq35VOBdKj06ekfOmrRb36Qk3GIjMSUZJAr0LC8SpXpgupEAdDx4KqzdO9FpIJLakn0USuL79lXxaXP4AUtwTHy3hs+hp6phYgaIUoFe1+4DnBgEEhPDzjbsvOMsbzq6OvvvXlpXsSvdmtEaIVVEBeA3Qkv0+DLstREy3fSpfDO1KBAFnzaHylVhCXGhhBxeyheyqMS9C3p2bbskdUKhb5Og5CbK6W6/xP5W04hcISvXMbH6rIhGo1l45rJcZk6Di/sRkPyNxKQOK/myjEHUIA5AYNGBAwgmvHb7pIQ2DPfa3h6D7kFvUhY6ndkD6bk6U9EfmsW89tcJosHq0lza11KSK+Vs/FkY0bvBBq3f8uGDch0DbiOTtVumtcB1I6QhbnhF1ymvE/GrNBbT1YtBRCzZeKdvBZNBxkmH2aG0GZypYSBxAenpgZPyDUc7g4HGPRn5AvwKtNLhq1vlzUT16hr37cGaNkOQEcVKmqX8pcUrTxb68JJ+JXTt8Cpe/XagyGr7IlRjPeHrUsnEL3hr6lhR0Eii7AEdNQi6wa94phfm0KqETx2N2vE5ZFtgCD5MnNb7NJJe7s1bdYWnOscPOBYPmUtfUOfdy8KgPDocfVfMbFch427jTF5tSkpne6o3yEazN1b1hCuPQjvyolwIk0KakX+5hVLotp3q5Bgdiz+YsPwV3z0dva0s5YjTXiCdUAYWAhDTNVmsBi7ziGYsNMUXf3SEftmvgnUfzNGZ+JHTSXozl1w6xzD36/PRnR6+N4DyG1OV6028FkFAJp0fpKc/dXONjMwWdlYpXoGL6D5hxVgP40vuzJHiDWQqkl1DXeP86FWmXRc64OZNn4QN//d8/8AZWj1vzfHkvYuZL7R136dPHlMjjLt0PZvGZRygu/2IBBvzEazcce03IgLgb4RUEXhQB9k3iPQ693nWDen0UZfqURgTeoRTzzcLTVYjb28M9cTxE1M2af7qR5HmMIU1nUTV4X7TLu4sq89PXw/CkqoMX2907JZxw3IyeurWdGjnEAe0YgxywtwrInwTwiIZCmuox8+eg3D/O3DHzFZpidC2oEO/XsX0ZMm9nNaK0nkIRNofLqwV3CNXplECCjjHwugsMuKphexdd4d4Z6l7U6rNucvBtXjP/Qrs6rUoG+2cz6E4TvQCW3mHhs0rQL22fVQNkTH2OP0EZ6qjjxoapRCu4Y7uPx/NrDfV5atusmSgC9HxPmOqVhY8cDdgqyGYMb39C2feCrB2+HfFRIVrQ73N3shI3kLhSPIIR8xfhe3Mam17soZXWruK1v8kDMxREqmO95xAYBtRfgbn6LcpIF+zMQosk3W5WWHPz3XlkKReO+lJvx6hgh59CiBzczUzvUeAT9/rQafPEmtyKeQE+YhN+qLPEh9Ie9GkbE1GgPFZs8tl+vV5CO5DwkrxDTbHsro6/dtra+5j4+DqtdzPxtPQdp1jZO/qAlhyMaBpgaZ41M9Hgo2aO88u4L6oUsz6N+2+gHwAIRBlfAPUixxxtRCVFDdSaSVT/x0y/VKWEjQMFzE1I2BER01qR3Vdq2H0amvgQntq6gGLNA0Z3gPH6v0rq6z1iG0YNJ4rVSVHYxIdTHEEm44lQRySC9NfO5CdsW/2ndscVG4eyK85XAStJ8N2wDlgcDF4ZavnjDqXTAWkjF+uxKF4RGuLdNov6GJAQVAZyIQoA3UScOczaaBhel1zPqOPjqDBzgYhMM6O8+vNEdOIvEDFxV/tYA3tOtO+inbKRYxokZxVswzQK2XtnqFvTbmoytq5NsH/q3QRYrMO8X5PwA/pbaCe1i+27E9tkk7KWMBi7SMjiY2kEEs3yYWRUtLInXE1rLD0T4IHXkBodGSnyJrNtV4/f8ouyy+LsuMvsuxL67kJCy4GvN7ad7C3RDMMIPArMNBDpdwzppuku34LbIjnXZOfH0HqQ3eaByaOJyrFxkgEgNiJks2o1DVQYbujn5Z2oiQICnOL8y2l9pYoVLgtG5ECO6mUjlLa8l4rbA3tUkzL72JO4lEeQ87LOrcyBXqxihlEuXlYU0CtuHv4YIQ7cfGOsKFaM2O69kH+O2wD8ibGyu5bqfgRZ6BRCasQeXHCGrXwYIpdayV2nT37mhX7JvnO3I2ZwJhf6qKmB/tATS7jsWOg1i6lQTBL7oeY7yh027J+ey/3pBsWJhjC2Yfm6CBEe+HFgl4SokIpmaYdpwqDCfQ7muswa4PgQAU5leJvMpMmAzNQFUfWBBT6Ffp6m5GOi/PernlqMIGfH+xnct2Vb6YHq7fTxo4b7woXs4tEx5ANSHGHiwBRt8u1viQSd3NtEJjr1L3MQvAUqzt1Xz6w3ooLFmZ0ntq0LhbJhClq9IhEdpM2cJlBJk5jQSoWeROdnJh0ZnEtF+TCmqmLW0iZ7WrZ4spBaHi2j9C0REefthMt2rtwZNNXoONZarVUOF1j1lwmVQkPflUNdlnGultxVb8wjRbu2yGppxpaa/550MFQ+Kd4YlWhTiQtHe0R2YTG9Jdn8n58qc0GGLSEvmfKrOS1BaO/0mcedI12OgDiHry0yAcLncEXbhNgXzm8CR6hmhflaVacC1CI6reFHNP3ugoPLLZm0ndMkDPhk8UdBbqusGfpsgGomSrAVZ45e5FMT11FNs49q0rOjb4R94bE2YUeHuB/jRuDMQ9RuD1OForJv3zyQkzhzvE/TVAu6YavQDkkUa2f0q6pbyvyxokU7DhvM58IpqTBQUBa/Zk488vvFxSNGad2sMdDz1VwjG+VokQ3IB0h8R4Q56AJ0tzMNtguIO4a50+KEpISc107DfHPxkj/O9tPOG/AYyAJ1wIzJ0DR6IcG3RiNA5JrZaUkx4jhKwGdAIpLPEOz86C1XOd6xzHEQL7wT2pX7kaWItDjyyEbEQc5nzLSevDdbo7+U8s3iClkchoMAtBC0GBhlB/M2Z1hNrTw81tKqlUQmwjCOK2ZdUAj8kaYawVd4HP5ExG1qNvEUsWUUat2Hz1P9Xdp2kR+Ytuooni/3YXYIuQ/KhhknJ6B8T81zj3D8dSghUHOxGPn7LQE/YBYWsL0aGVWZe1YZUBiFw9tSkdvMyuzjNxZf6fmsdaNsWGtaPLOZAK92Oumd78SiDHiJKOoiRJjbCe/6Qmo/tlGmvgjjVPy4/rAJAsigiNrn6LmjgT59eytoLNI7jxpmlmtW6SRv8iyk0jkX9qG8kOlYYJNv+U88SkmHsvbL0bsK7pF5YnH7j8lu/NZ0Kf+wMYhKGtREMCKWA0wsoL0pEvKh9fRS+mn8VM0+x67j/9Td0QYdCwktEX+wYr91IUVQbDpMbT3p+83TDlD9CtfAHn7qJmqyAicluvU9NE/8pSF1hVvP06feU8C1O9c2m2o8qEmW8vu56RXjrd1WYtmyBXEF742zLVW5T2fJT45DzgLlDbG0s7FT0cbFDD1lXCAFpIdpOXs/0K8XmQ0izOpcUzf7zKyEcKyAAj42Mve+bgJaYGuKyDu9rnlkPGYeXI5zxPTKIOmnyM3zNsfxTx9UX2nDksIeMLMrf0FJZvNx5BD6ocd0HosQZnxHDbUk1ECKpOaUvkOllDUubfuAOyFFJa46sgcZiS+krZs3f2LBXOjPxvPXT975nqA6Q5Q/6hKZOb26b7qjq8QwLfDmO5MrdzZCOuz9E4UX6g2kIxmmE+WS20TNcUK3c3lHJDj2+Lt4kRS/MlbZdZmeM4ejWUBJM0veus2bDh5nBBhqWYFY1hRUBsn46A9DOvD4VHR8pbEUweoIAfSd5lsh/MZFs/2/tCohmpwiuyk5YWmJsx9kUCALpDpWDzTyH0G5pQiP9jJJcglrZDKdOP58Wdel8mkNh/7NwjiiBl9ZFmSN+cT+A6+zdJaOOtasJpeAgEgMxOJgtOLFPJxXn41u+wNsZu9h2pskwYrBwAZbisHfyfVu2iGW2JFHthZjaYy2VfK8L4AP9xmVsfPYy5EcvgSry9WzAmeszoo6jZR/31sgKy2/z9bBtg0q3jPqDwD9V30PiaFvc7lBG9b6IK4iBwIo0BM/ysDNJmBk3dYxYF66ZouV7t+FTo2sPoJiirBDmT9ixyRfrHuXn7kSAQxZ+o3V0cNf02mFpotFD014bQVyXLCWjqtRtfD6xRZ2akoOqvIwCgghpjrtpTxEP8aGIdqP1rzYYIrEIDsQb37kyq4YelTyJkGRD6VaHL3zKTTN4zWzepTvMigxNPmhuRWJvyfA2ttKiQ6TpteL798Np+G1Rk1yae3B6b9Utito6Ay64kh9Mw9KrnDxLMMTtCHlVgxZxp3jbhVtjhGD1RizGA5s6PoRhIQHUbbzBe6AvdzW5SwXDg8NGlDNlt9MVCyoDizkFZnzVatdJC29TxWoZzjy/U5xcNZg56rfWgaHXlWu/x7uJGZ8mHuyx9WfdXob1+3jDHwj2wBRlRrF3+moh0xSd/XLJY6T8Pf3l3dsbaIKsb5RQqq87fMKQkbZtS2kok2VFgHnJfN4kOLho8hmHjG5zfuu18MhACH7VNF6Wkg3lwycFlOoWcOMNDJ4eNMC6tkFQfNEbrpkopxU32h0BZCBL9bQvX5XTDlUluKTAZs82HYvTy1dQFrzM3PtYhDrLtSveX4THtKg/Nqb5Do2JMnfGwQ6GXwnS1PvDyKyHez2txZdEb2Ydi5iCEOmsgxjLJT3jey1p2Tbvop2ktaCtMhYtjd3PhygoMgy5/PRIdqpePfMkTrDajQHli0FK6h2hwY01O0DD2Hmfx0SEz7XAC0C4rj0PaYFnPeVHM2B6CI4aoXLlMnooqeLlEjVWoFNfKB7rJO3DecAuWgRpBy5wKS9G+RApJvKk5mcmGqzZc28e5onCbWjNhphMDagU8RMAf0fRLzE0Eb4vzax7XGrqo9ahoza6XPdtTJ9a7Fh4sf2OZr6njoU0orjFyd7B3uhN7LYpLewCHSkMTBy41B0J3HYQkUUfr7htzFlocU5a2TIHgRxaGCZdz277mpuHhMxwiuBb97krqTX08SZFM0BAZ0dfCxcwRa9g5NOrSk2E6fJShPJwk2ki97tyWUpCxjciPX0NgLirFtWPItGFq3ePjgcg8wHVAfbwPNSStU1FmE3HLxuLiwU0Z3FqEpvbceb77su3GZy3w+PusmDHoHxv0raf1fDZcbIHOFiym0POlkI/bw4cNej4WnfZgeWjF11bZ51rWxMD6vQnSCSHjYwwhipVL5SRjyB+9H8yo6PNqWBJon/HmRogva8WMkoHpC65RrvN6BdZRSHtH7lj+9v6vRntoPGd6hc5AOEZ6sVXUqFkPP7Zc8VTio/gceN+wqyYuCzyXf8PYp79WEmunf9A4JqGpkn1tJmWMVibgXnC9OrMyrcI7Jg6TH+NFzHf90KET0L+LDPMQJ3gWg/IvXiAWlEyOdb7XcXi9zKZ7MGXVP1Tf3vt1qN+WvRzH96eNDjIXyQbUW8qFX9m5B9GyECWmBHemTjnIuE42MUpZO9wyHPqUUaiiNZ7QopiM3xh8Y+1K50ZzerH+Z4ckLZIPzBmrPZTIA30GXTgF0RloSdk+69gjWVB0xfPT90F7C4FmjwbZx0Yi/micA1VJcJ3xAmxwdpayk7/4RuaErNLsDFfjcadIXLJZNBCA2WHhrZll4fvhYzXGpOE2mJNdPZ9NXa1wRkD2ncSovVx070OgYPQrjPsyz/tXKHUUynjUQ/l2cdK65W4ijHIzmVLaKil0gnqUWnf88KteRhrfXigCx/1bQ9na5gbBIZ/Wp4ll9Tpzxh3w+Pi19BDuKut2tY0yjG8M/BWuFbdDZc56D4YV2Edupukk/Ha6luQgFVp75BopuT0tDji2PRHddJSL/uvoIPiwqtqhICzkyOW136ITqiGzfnQeP3Vgvh+QAakWCcRv4Y3I8rGHyKcIXD3iG5dU3SAriWRbOw92YyDL1k2OgFdc5YVgUbgtmssMBGCCNmvEYhT4K4Wpg++lRb6WzxDwwk6jIYvimR5hypaU7OrKq3FgH28GpHW++KIMYywvK2y8gfoKy988XwF4/E+d1Ech9mnHNWEEv2+qIahhU15bbYqaCwzOUoGpT0B4pPlEt1IJOcvg/NEwEzIbtgyMmHGn3m+lqRRtgoMFrTc6AN5HTqRs8VCnMjhEITkanoPQdt09Q5E3jD1pwcxaROGvEJLn8kLmFu2FbCVCuWclB4x8WX8Sy1IzFzG322Tha8dInEtfsp2M0kQLLyau7JHxItIQFyio8+XudTfTMODrKp8bzTAvbTbU7aZNwFb+aWJaEdoYoxaD98vWJtcYvKsCgrKBpgEGm4Bb0u5PJyFIK6kh5CX8nL871uEaJ3WB0v1f1XnyuTBzg24AUO60AEOgWBm32aqqI/ysJcHXcTvOrIYpEwy3KrnNf0ifiauartaP3Vpn7et9oQ0r23ucBoTgn6oG4tvmKgN39F7oUFRTJ0kMQRRkI0KJJYOmFTKip95nYjOEdYueUIGQ+LHN8GdczIyKPqPSBbIwSbDtH1KRNfApPX2T87BQPltJC6wfEx2Q4lOi3HLR0/dXJ6lNYZwPgyq7teb41rqjNUoh4G5UOGs9wjN76bcNk4UieelBH+Hn2fmJyiy/v2b+2FuVTqvlZgaJWAs2JmcnCYNf0Xd/X8HXQu0U2C4G9lPzv5pwOIV411+4l7nngA5LHMTUVkHR3P1PYUqBqikACoJazsiaWj2QU6aFGWFPqossgrUYNhsSMwB3EOQvLZlsTGPWqjyTfY6Y/nd6R+paL+0H3rHCrcWFTzBSxJzpVFzSQvgVXeU5ATFagMaXIoH2aDjVjX4yqncSwGgrGG0uo+chFJUBpQkjbIsoHnEgKdg8xmUVn7eb8Xaort9KtPyQTUzkd1VUV4NGyveAYQ+U4XI2gBtWxyFjq/cRUXV8QIRnlMiYPVhvtsy+OIvTurBqTf9v16qFJX8phlGVYrDhZkf1nHh7ZbKnS+G6oOnFnCEHAUjPMdjfGBChwzbIBuEqUm00Npt1UE8Z3rYoms9N+9VMQLtlZwucxBslt4QRqDgWcnBc3M23+SCv6bzGwiqibQWFMd8770HnSLHyhmre8GpkMYoGAK+QwoYQrqFKphKvXxI/V217IMMujwaD2q2hYaaC75obx5Y6UEuIG7uDon1FgdP31lvx1ZoJBy80LyteeUlaz4zw/UUWD+fwD1KbAiqqwPDD3PZoAdUU6RecImsZPuSsB3eA6E8BP4iA7OJ/Zje7L3XXaoX/dHMOPA4nim6+Yi5hUF/hsYoM9/tUSCdQTLR7pgsQ8IoAc4RoljMVL8irC2Wf3C+e/LIqB1my0Po4EERtMBncJHPH2MV3QbW0LPZGTAOeLhQCPImjHYFE7FTegxYPt7GUWfpHZnXAAPB5JPil4yWj0TOhlW8J4W7ZA3OIBpsadytQbe1L5dWVIQIrQ/4dRraRdD7BCeXvVc2NsVoDICImILeip+b+gLLF7u5LtxcWp5xiMV4rIcGMQmmp11GVrLPn1trxwhJ7e6encNS/hB0S+s1ffSmf0sIp+He/uHaZl6Grkym+q2RUZ7G97sCCcRNrSh5peAiBdqAgpuz6wJxQxeFMTUqZAbBPLGkmQ976Z8hS0n5Mb4SXnWCOA0umKPCNwWdrzJLiZjd0Dhu668vPqocUsIAwbu47cG4QOQLB/ZGBVep4J99QxH7TpsqqCGvc6uyZ1gmwWK5HM2+en7V3klQTjFvgNCSv7g79bspqyDyszWAHdmhRPWHTFxpaH2w2ZAzvVPG1BbsX/aqBaWc0Ooba3Jw0JksddTGdAkTmOqAt9QOhIoaes05l690RrPizluuUaPHzw2kjq+BRxc5OHboqQ8IGHz3jkTr8XbIf6rvoq3Vfr/bDATTgPFdv5dsM0KOaFjItxw8Cd4ZCfi0uHSs8ZtsFD3Fq/NGW8bptjmkkI0SeQiS8F/c95QuuQW+HnqMQB0BgHrZZhiVI5jZubw3A1kYQzcogRcQsnyafpLMOl8cEYPLmJlwDkPfkXlsHtiZBymD09rhXE6MAe9ryacO8zDlSIkch8QWg711HC2sKFdfEnmIyeVdnv4fzS/MdWn4yFrhBd00+sXOp9q3lMJKsMSaRXdM84nNZueCS2Xdo8aeZXp9X5ApLOEKocKX0j/YllLOGWltXOtVrc3eiAjRQ4uLh4o7FHiGpy0jIbVE+GbYV4j6glwywD40LG6rXKN16b1FJuTzqMBUowEeQumq7haamAJDma3uBkJP08/yrTHxebDPjAMdYGxpPl+jHSwC+rK3bbE03rM5qy9Of42rTsQRNY1J1TqOqt4CSWDNZVMrJ/rHjx/YwlX5Ig1Pmxp3uzPBGEG/KA6LpgzQhGBUauk2iSorkqW6JP6F9La8GFbySeOqnmgjq6TUXvQPFKBPUc9FPdO8CVr1+e3r3UeiImRz3/zHq+v0/m2XoGpTvxOjszt2KZYmzNEgXm8ZLCgMtcOL9JD/s66hB7FJmT4kcCN9PHkDQzYtZQV2ceiN3oN5+G7xpIwdIh9vR8VKMrJZnwAuefqjP8o2t6KIo4HjxRgqHasBe6iSIXEE9nOQoi1asUmtF49TJv6RBHHPsJdte+gn36FHU0FGzEAset3A4xChdNto0xoJ0p8gIZCGJ7rg/pfUXbsrz3tauHDwevZcEpRnIaHr85Jy4O63kwfMM1O1aLyouBF68MqONSs5okccEXNF1vX/+XdEtlkgZyrlh2nIJBYSFG2amSKHUqqHfAIz/ZRm8FZ9xk8MpiF8brbnJB9YwcIgvTzHp9CV7AG86kpEWV7cIJKJE9a0U1ozcmPI1jt6W6j5O65IBhyjSeVUNMyNT/D4lOvIGIKYoVi76C5FSOAm3fjDCdItQ4AHZTuMpgOFRzoSQd3gfUrZaIEQcnrtmpaAjLUoX1jXRTWcM8YigNZxBtdkZfeIfuGKjnHQkMqrMU4HV+7sFIZ/S1BqVVmppBIOZp4pRM1fE6OsTcltvhNI5NrBdDXKAXcPKggq5g6bNRrs5NFuLbzMFijVdA+9RCf9cxrS89dCfoE04IlBFKnUZpw9E61DGHGFne7gQKBwJKWiF64pRfO3ie9c0QcDuUorGFr4YeJ/X3WZ3zuq+bEMtp/0w8wzTCFyHGbpqzIpc+/AqQrSXEQX44PW1PUD2GrKlo5zH+Pfyw/pVUJRYSxLxnvoOP/VYzK6QQuN/u4lze+Ixh0vp91jhc2sol7gUPptRbe5J3kOeyJJ/ZcxV0bffj4FrCKgV3iItFT3SMm1LAuD/6xKRP4bHp3frzUea7ZcCgmAAR01AVOrBC0pz/PZrkNukXTTAlUsCkFbMbfNurn2FWJD2eGMJEIevOkDgFasz4z7sg1IDV2axv0TFiA5pUJt65p8Ym9lhvxkvXlYHNqYvFydoouMIvq7PauXtbf68BzeLHonvkWCXcWlVP10PNxpWMxhQNBGCK3s8NZVRFNf44tN3TThCzQR+NpWMVocmbz6bXBl/tSB5KydALjiW7sff03KH2VxqYo1jVLh5b5e25bUvQdTMKKRiB2SmdKqHDO9MOXaRkjtdUAAbBAg9QS1OWjbSK0mBYow3vFmMyUdNsZUIt5HO3YRVL10xwWRhoPUIb1pTCrhM2Tm3qd2TzncRPykKR8DJfwBKU83yqS/cr1NbZinIc5EMINkQmvoRqygsxyZGwFWzmFGoYDU6NnyrZjkcHHzXpTQhoTHJYayJNbV+fDWsjGA4K/PJCR285VpZvFR05fJdiZHlVq/NXS/cXoDU0mVhaz61eycqszWDyyt5vluduN4GVuFztZpvi5KrFaa6sO9BQVHeUL6UGZAX+AALIaiL96lworcpssM9q/Wkz9ukwSZxfqJapbHwGvcxX25BBzY2jUUyY4UC/NXz9M4esnZ0xLSKl6PdYUYrdThMFIYl1f2dy3/W2w24kxYeFx1H36PCokAOwxKq2u3N4HbbvQVPtYPyrhlpe/ssR2ajxia5Tjieptp8gxuCcx3HJj62Zkb1mXgsBH9fuT0ri4Wl3ty93XXS6p3YZGTzZmy7M5/garxUN86oU1NzShdna/vzY6wWZztv7tMTSGjq56BGh/NVfpC9Mh964x6a5no0yQc9uRjb8ng/K95j8akebTdF5LVp9upVxC5G3+xDj134L+mBZgfqwSi3519bDVCZ1hlp/nPcQ2YIIbeIw/cOGU8mpR6JQAlmkQbbGcZ8zWXbFvYQD2G3X0zMI8YZRnJ9IKTd7QbQrCaS6SNTqDhr6d4FFZU4of0u1me6gJTsrjbiNMkW4JG6DCv0BlYk59Q6h/v1FGHzCaGRSaeVG/X0Tb69gm5UTtBT6x9O3PFtqP8rbzWvmvu8cUhNeeG2bmnFTHq2SuLXNTArZYHim2h06UPzvdPwWuYTNLEpea5yaaZ7hcuDv8ner84gxfjZTzG+zx1uhhkfay9IPvkqifOTz3x95b+c0kRyX+93tL1D/nDp69LZEmk4MEx5vRM59f8h0Agmmg1cDLW4eC1TPxTjIehVgdWuaSNntc9aix1OoRz9UppwwyjmdBTgdqJ+fB4yyz+iLvxYpG+lsHkIohi4reWcz1w9y1WbTHxk/rQkg5E1EAAnYun9EG0d8c/NMi0n6a7zwznX8yXJE1CjZhgPZmT3Ts31mqpIRPMEC3ie7loGRjW2+6HIA34ts8qQYpLom85F5NbI3bauaTpjVXJr4S6UEpnXxGJla8IzvJthf0esx5ZweXOLO2RQSYBDAA2hllKwf+V6d/00Xj3I2OS5sczP7eCW7epgDyX4ZZLoqsGFrwwemSPcmQXGYMD3yFolUb7L5ssF4VHP14wftUTZExIJ2GMWyx1X1TWEefbMKnZpmFQa0QMB8cExxcn7bo/u4Y33CgOz98IwjOmJBsh6LcN1/htcYN8nUoFh5qPvZ+4T4HNXeKbgZJcogkbDxs6a18NYcFYRCPJEu1i8zlGscoPSurNpDJ9AZdMDziKnfrZJjjCC5UOr3XmpI5ZBeqETwM2c1xsYxLUrH5xbuAFyMpXlUE8nj2Umucamkw3eOJe//MeQ3CLR4J00If5PwVGySqzySFFWoSrITgfqu75yZnKPFe8d48Xz1KvZNxGsY/ewl81ofGLcfgGZsK1j5n71kuLB5tFoXwiZ0JO667MfLuHURGtsuqt36i5mPp2sTbFY7hMS+zUzSDUd0+Iq47HFyrreH084lDvRMSLGbs2n6HrP2IeeAO8WCM5OnKVk0A0Dpvqdokjpm9K+4OXiwVCdC8tracEFaUJbFHyoZksSbwlYow7hU0wF/4BM2geur925HBpIXzNOD1c1HBPgk6N27VFnRxNkcZNPSx17GwhXGPkaIfO1+GKDSLyOcu2wWm6CwErpIGUNB3oF3jXv67Aip7GzUC5vNVsh4Dzh1rtW5jfMP01jhyBqTttgtjEJ3q0jHlABg2hDdxX/TZpdPo5FUQkjOl0elHbRqDEaC6FHMpjAJa3s23a2ijeKqfiYh+mdSqL/mUIRryPm2VnO5DoFO7rtocYn01DqJZ0goByulErPct7M6JY4UcLJDu8kXyMGXER5zHaj50U/A47Dmun+HcFe+l04DyKZmgaDrRAhY6HAjBv810ffo2EhaqEPRvW4nXiBakoOnSKOkPXE7hUzR7T6ncbPYsDd63JlypckAdiOPLX3WEN4JGFwElu6nUpKI9FOwpm4aIbA7kFRNucv61/XFLEky33lPEv9xEKPUjG4zhLSeE3cfNNE+YVmJyL9Is4AdrNE5sGE7rkytOqewiyecSXi+9I4XY87saabAPF/nSTQRSHxixLVPJUBYmBAvwf+y70Z34xr+r5acMnd/aoTxYEWsLmL0JRGihtLO1eZI5m+9Y0lZjoULtkgqZhB1OvTwhAnH2pBCpZIPkJvnF5j1SkM2DqkPOJMOFyU6mpRNpRrZBZKptTCqNe4jCRIvl9+ePg+XjloSESwHoLtqQoRue8MksyazJZWVBuugxewMqkfstW/96BNwBYH5319aTuw6+kRoMd+DUGEOz/Q12t530j3sl9fJZCuTIhdKQpIvIM0KJ2YhX+NKnXiR1mzguHvQlUhiMbTJQPcTv8MLR8ku8fxwD0dbdj5WEkHkrkmFl5NZ/rnI0P9Y+XZ1QOY+kNP4DMk5MMuXnX3YcDkYiXCy5SjY3h1txPtmONE/D5gSpsF4wtPvOvP/PrdIlLj24odbzyen612jmhmraIvXNux1L/y+c5eBI5S3vnRrHx21mOBRsCklqRSjuG0wonBWjRt+ofZxkGhzzjh4OYBkrIPFIeKX+zxz237pwuA3uo4t4regbTBQLpyRUYp9tGkhYuW4ABz5pAu82HuBkkZ3pUru1AMH/ljCNZF/J/RouC4c+vIQv4Srl2L2ddEioC55gpZPEYQOR1TcR+BLW7S1A7NAnJVSr/nbqHKu4DcXKFwrA+A2HZ3HWHFEDNSMDnlv7rTwQbj8glDfMd0/dgC3BabtylHRRes3EauhlYJjnhdgnOed9PKHQ81D5OZU/Apwrssv1/KTElRaN9tQc/KYTydUiW98X1N9vRxC7HkAXyvNlEfkaHw6y9SfdH5F30YCPuGhRvSt5oaCatVxInYymYvvOU0Z5nF5QVEIzUEcOXGku1SBtoUKdeZJOKdY4voyPf4Gg9KjUwIQhmHYLT3KMp80vMZkwQzh1uAJdKFrBFJcCe7pEMGtH12e311Ly0cVAhk4Y/Q+vJo0oFk4R/WXeYIpvTDzb8Ql3eCNg2u2OYM0JxO1khKlRpN/CKQnWH4KexXvJCHEnTALmTd+HUa7b2hVT1EPkKqlyCemZxmnrC4yGxtAcDZPu8mq9Xir4uh0LZsNBTH8uca//DzrDYA0St1DBQoFgG31XFJ0gIP6RBbIQCmrbhyalVUQPEB24d5u4x+wveAFwy0/EsbmhHIYlJLBwX4PCHKKmRmEaqflACiwqJ7smgMh0IMVWqmAMDi3lYbRRlXmeufzcaV95BIudrzD3iU8c4+vtoFtTBM9+Nzm2Eg7Z1ai9p3PeRlD+pnEQWySbzVkjrECzTVNAD2BOaSbkddjhxyZqxNlVS+f2CgcmrPrvP6LdHkq9Y+zRDEBgHK/W+4oDFPEax1cjn9LI9G6CWEthPDr9xC4x6wOoOCi1Rmor9kprYHGap90CzseGmsdFVYRoaDwV8tqNpJCiQ2sXmmhFXGSAKcvwY9i1pMiK62G+cM6GVwYzsQPIIo3KThwt/P7mIkplec1fnODjpTUVSpIHYb+k+eWRGCNAJC4HL+rgfZqzEyXPJvhEldOfvhkonrGc+Dk/PCZx3qZvHxvphRGLO0H+zxr2EGj5KzIIdGgG/Riv2OhwbrisS7cFlEm2Aoelc/IUnTeVyZKW13EhUB2+LlYVYKel+CvZMnwwdPTXcbQ+xoKg9+/0tVaEE8UWQ+HM3RCnxdSY/H2hFy+wiKDGCp/Rc6ZILn5l1awFJA5BIgCfW2HGZ6QgAjJtvX/hItd+gbfnGyM0qgeklHcbM/f4Ug9O623SPcnHGcTRMFd9sxhTcbx06Ha1bx7c3BsDDJNzJPlEcpMz5dpK5fpXCqFX4UPH1wUVy5WdopnwLCO+dUt8qqup6gjYwNk/rbmVezp1RfIROs/zbX7xxmqbfn4sGOkoeX7hN8dz0ZNMM88fkUwth4T9pJKJXcguSO+Z9UOh/rXW4/6Vb9RBTwVlh+uKOclLCi+uG4uaCFbPsbABf3mpgJIdKLy1HkLmnrfRtMY8Sjd6feBzg04ACMk97tDeWm0MGO/WSf3GFYtaEw/E708STcqHYih5y31+OM7FLbuIJE3sWsRkXWgvVBtWTt1b4HH9eZFRNbuYfkOJy40qiM8xhj0xRN6ayYuLiTGMm9j8S+FMV9gyh2cK5bC4CEwYqJie7YoiRDOqED191HYWfQtSG7xClvtrTWuWA5NgtVfJtO6GM/Xg6nHlWVpCrMob5nAUOsOWHiUHex7I5ReVTptnpVlK0eJ3D7U2XWPFB0uqunDztIJ/IeKVf5pijSN5wELVzktbPwSmLLQnxfgf76wLIE+rgBg0piaKWbFOArmY5ysOoNMVtLlqJL+joID3SENORN6iHGWS71ItvxGk9cXfdPkPH5MLFR45VScx5sxXIkY1ypbMbxty6+z2+hWS4d2uS5mPw5DHftbZGwX0MLnYVvGBerFvt1H7X/tGA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62684" y="1260628"/>
            <a:ext cx="8519736" cy="548619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2018 Spend by CIP Program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FY 2018 Capital Program Recap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2530" y="1437186"/>
            <a:ext cx="5906689" cy="276999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Total </a:t>
            </a:r>
            <a:r>
              <a:rPr lang="en-US" sz="1200" b="1" dirty="0">
                <a:solidFill>
                  <a:srgbClr val="000000"/>
                </a:solidFill>
                <a:latin typeface="Verdana"/>
                <a:cs typeface="Arial"/>
              </a:rPr>
              <a:t>FY 2018 Cash 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pending: $875M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684" y="6054723"/>
            <a:ext cx="7276535" cy="21544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Note: Numbers may not sum due to rounding.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556" y="3525044"/>
            <a:ext cx="776668" cy="461665"/>
          </a:xfrm>
          <a:prstGeom prst="rect">
            <a:avLst/>
          </a:prstGeom>
          <a:noFill/>
          <a:ln w="19050">
            <a:solidFill>
              <a:srgbClr val="72A5A5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SGR: $720M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9556" y="5267544"/>
            <a:ext cx="776668" cy="461665"/>
          </a:xfrm>
          <a:prstGeom prst="rect">
            <a:avLst/>
          </a:prstGeom>
          <a:noFill/>
          <a:ln w="19050">
            <a:solidFill>
              <a:srgbClr val="B8D87A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Exp.: $155M</a:t>
            </a:r>
          </a:p>
        </p:txBody>
      </p:sp>
    </p:spTree>
    <p:extLst>
      <p:ext uri="{BB962C8B-B14F-4D97-AF65-F5344CB8AC3E}">
        <p14:creationId xmlns:p14="http://schemas.microsoft.com/office/powerpoint/2010/main" val="157286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883" y="841569"/>
            <a:ext cx="8162637" cy="466344"/>
          </a:xfrm>
        </p:spPr>
        <p:txBody>
          <a:bodyPr/>
          <a:lstStyle/>
          <a:p>
            <a:r>
              <a:rPr lang="en-US" dirty="0"/>
              <a:t>Overall, the MBTA awarded $2.1 billion in new capital contracts in FY 2018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64252620"/>
              </p:ext>
            </p:extLst>
          </p:nvPr>
        </p:nvGraphicFramePr>
        <p:xfrm>
          <a:off x="632727" y="1383323"/>
          <a:ext cx="7561704" cy="489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632726" y="1815978"/>
            <a:ext cx="2073036" cy="247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Dollar Value of Contracts ($M)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6526123" y="2406075"/>
            <a:ext cx="945761" cy="40466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$2,130M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965192" y="2530913"/>
            <a:ext cx="835" cy="20517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451231" y="1949487"/>
            <a:ext cx="859540" cy="327077"/>
          </a:xfrm>
          <a:prstGeom prst="ellipse">
            <a:avLst/>
          </a:prstGeom>
          <a:solidFill>
            <a:schemeClr val="bg2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4627426" y="4575290"/>
            <a:ext cx="82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$636M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965192" y="2527093"/>
            <a:ext cx="731080" cy="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"/>
          <p:cNvSpPr txBox="1"/>
          <p:nvPr/>
        </p:nvSpPr>
        <p:spPr>
          <a:xfrm>
            <a:off x="5509192" y="1979363"/>
            <a:ext cx="619577" cy="36846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+235%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03941" y="4731297"/>
            <a:ext cx="1067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Vehicles $41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872761" y="4854407"/>
            <a:ext cx="3075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FY 2018 Capital Program Recap</a:t>
            </a:r>
          </a:p>
        </p:txBody>
      </p:sp>
    </p:spTree>
    <p:extLst>
      <p:ext uri="{BB962C8B-B14F-4D97-AF65-F5344CB8AC3E}">
        <p14:creationId xmlns:p14="http://schemas.microsoft.com/office/powerpoint/2010/main" val="604044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construction commitments entered in FY18 are building a strong pipeline of future work.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2685" y="347163"/>
            <a:ext cx="8009359" cy="190446"/>
          </a:xfrm>
        </p:spPr>
        <p:txBody>
          <a:bodyPr/>
          <a:lstStyle/>
          <a:p>
            <a:r>
              <a:rPr lang="en-US" dirty="0"/>
              <a:t>FY 2018 Capital Program Recap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58403073"/>
              </p:ext>
            </p:extLst>
          </p:nvPr>
        </p:nvGraphicFramePr>
        <p:xfrm>
          <a:off x="608897" y="1383323"/>
          <a:ext cx="7288893" cy="489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470001" y="2151435"/>
            <a:ext cx="8034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>
                <a:latin typeface="+mj-lt"/>
                <a:cs typeface="Arial" panose="020B0604020202020204" pitchFamily="34" charset="0"/>
              </a:rPr>
              <a:t>$2,200M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356278" y="1940877"/>
            <a:ext cx="805128" cy="26330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2,130M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735659" y="1940877"/>
            <a:ext cx="1173128" cy="3333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899026" y="1561662"/>
          <a:ext cx="3573018" cy="4284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7845">
                  <a:extLst>
                    <a:ext uri="{9D8B030D-6E8A-4147-A177-3AD203B41FA5}">
                      <a16:colId xmlns:a16="http://schemas.microsoft.com/office/drawing/2014/main" val="1548646226"/>
                    </a:ext>
                  </a:extLst>
                </a:gridCol>
                <a:gridCol w="855173">
                  <a:extLst>
                    <a:ext uri="{9D8B030D-6E8A-4147-A177-3AD203B41FA5}">
                      <a16:colId xmlns:a16="http://schemas.microsoft.com/office/drawing/2014/main" val="1882558166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SGR Construction Contract Description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41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Contract Value ($M)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41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47341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Cabot Yard &amp; Maintenance Facility Improvements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$214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71231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Wellington Yard Rebuild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$103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30024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Green</a:t>
                      </a:r>
                      <a:r>
                        <a:rPr lang="en-US" sz="1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Line Track and Signals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$74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02661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South Shore Garages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$64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7047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Gloucester Drawbridge Replacement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$57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42887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On Call Services Track/ROW II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$29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12525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Commuter Track, Ties, &amp; Switches (On-Call)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$24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20614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Parking and Paving (On-Call)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$22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2739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Red Line Test Track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$21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389759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Commuter Rail Right of Way (On-Call)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$17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46034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Fenway Portal Flood Protection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$8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773097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Back Bay Ventilation - Stair Pressurization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$5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13415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Vegetation Removal (On-Call)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$1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951231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Total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$639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3654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034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 anchor="t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Green Line Extension</a:t>
            </a:r>
            <a:r>
              <a:rPr lang="en-US" sz="1600" dirty="0"/>
              <a:t>: $1 billion Design-Build contract awarded in November 2017 with notice to proceed in December 2017; Mobilized the DB entity and the MBTA team. Advanced the design of many critical design packages. Delivery of first two pilot cars.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Red-Orange Line Program</a:t>
            </a:r>
            <a:r>
              <a:rPr lang="en-US" sz="1600" dirty="0"/>
              <a:t>: First new Orange Line pilot cars arrived for testing in December 2017; 100% of Orange Line and Red Line infrastructure construction contracts </a:t>
            </a:r>
            <a:r>
              <a:rPr lang="en-US" sz="1600" dirty="0">
                <a:solidFill>
                  <a:schemeClr val="tx1"/>
                </a:solidFill>
              </a:rPr>
              <a:t>awarded (if Signals contract awarded today). </a:t>
            </a:r>
            <a:endParaRPr lang="en-US" sz="1600" dirty="0">
              <a:solidFill>
                <a:schemeClr val="tx1"/>
              </a:solidFill>
              <a:ea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Positive Train Control</a:t>
            </a:r>
            <a:r>
              <a:rPr lang="en-US" sz="1600" dirty="0"/>
              <a:t>: MBTA has achieved its goal for meeting the requirements necessary to apply for and be granted an extension for a full PTC system deployment by 2020.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AFC 2.0 </a:t>
            </a:r>
            <a:r>
              <a:rPr lang="en-US" sz="1600" dirty="0"/>
              <a:t>contract awarded November 2017 and reached financial close in March 2018. Program Director hired.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Vehicles</a:t>
            </a:r>
            <a:r>
              <a:rPr lang="en-US" sz="1600" dirty="0"/>
              <a:t>: Completed delivery of 376 new buses. Two new ferries placed in service. Completed overhaul 15 bi-level commuter rail coaches and 24 Green Line Type 7 vehicles in FY 18. </a:t>
            </a:r>
            <a:endParaRPr lang="en-US" sz="1600" b="1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2018 Major Project Milestones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FY 2018 Capital Program Recap</a:t>
            </a:r>
          </a:p>
        </p:txBody>
      </p:sp>
    </p:spTree>
    <p:extLst>
      <p:ext uri="{BB962C8B-B14F-4D97-AF65-F5344CB8AC3E}">
        <p14:creationId xmlns:p14="http://schemas.microsoft.com/office/powerpoint/2010/main" val="2808620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4" y="777437"/>
            <a:ext cx="7751547" cy="466344"/>
          </a:xfrm>
        </p:spPr>
        <p:txBody>
          <a:bodyPr/>
          <a:lstStyle/>
          <a:p>
            <a:r>
              <a:rPr lang="en-US" dirty="0"/>
              <a:t>FY 2018 Federal Program Accomplishments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FY 2018 Capital Program Recap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684" y="1411619"/>
            <a:ext cx="840773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Executed nearly </a:t>
            </a:r>
            <a:r>
              <a:rPr lang="en-US" sz="1600" b="1" dirty="0"/>
              <a:t>$1.5 billion </a:t>
            </a:r>
            <a:r>
              <a:rPr lang="en-US" sz="1600" dirty="0"/>
              <a:t>in grants from the FTA over the past two years, making available close to $1.2 billion in federal funds (80%) for the capital program.  </a:t>
            </a:r>
            <a:br>
              <a:rPr lang="en-US" sz="1600" dirty="0"/>
            </a:b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This includes nearly </a:t>
            </a:r>
            <a:r>
              <a:rPr lang="en-US" sz="1600" b="1" dirty="0"/>
              <a:t>$400M </a:t>
            </a:r>
            <a:r>
              <a:rPr lang="en-US" sz="1600" dirty="0"/>
              <a:t>in federal funds for the GLX project as well as funding for the PTC program, bus procurements, South Shore garages and initial funding for Green Line Train Protection.</a:t>
            </a:r>
            <a:br>
              <a:rPr lang="en-US" sz="1600" dirty="0"/>
            </a:b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Expended </a:t>
            </a:r>
            <a:r>
              <a:rPr lang="en-US" sz="1600" b="1" dirty="0"/>
              <a:t>$354M </a:t>
            </a:r>
            <a:r>
              <a:rPr lang="en-US" sz="1600" dirty="0"/>
              <a:t>through FTA-funded grants in FY18. Examples include: Charlestown Seawall, Fenway Portal and of course, PTC. </a:t>
            </a:r>
            <a:br>
              <a:rPr lang="en-US" sz="1600" dirty="0"/>
            </a:b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Through discretionary grant programs, applied for and were awarded </a:t>
            </a:r>
            <a:r>
              <a:rPr lang="en-US" sz="1600" b="1" dirty="0"/>
              <a:t>$28M </a:t>
            </a:r>
            <a:r>
              <a:rPr lang="en-US" sz="1600" dirty="0"/>
              <a:t>of federal funds for the implementation of PTC and </a:t>
            </a:r>
            <a:r>
              <a:rPr lang="en-US" sz="1600" b="1" dirty="0"/>
              <a:t>$6.05M </a:t>
            </a:r>
            <a:r>
              <a:rPr lang="en-US" sz="1600" dirty="0"/>
              <a:t>of federal funds for the Hingham ferry dock.</a:t>
            </a:r>
            <a:br>
              <a:rPr lang="en-US" sz="1600" dirty="0"/>
            </a:b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Closed 13 FTA grants in FY18.</a:t>
            </a:r>
          </a:p>
        </p:txBody>
      </p:sp>
    </p:spTree>
    <p:extLst>
      <p:ext uri="{BB962C8B-B14F-4D97-AF65-F5344CB8AC3E}">
        <p14:creationId xmlns:p14="http://schemas.microsoft.com/office/powerpoint/2010/main" val="7337510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VnhKxtT5Vf9O+6lY4KufIs5wJBejWhMoP7nI7vYAJxR+nrzfJ5kiwuUeXmVZY2SS01+gs6c5P7jui5bVf7UAMAFyBP5+RXHsHk1qIYvGdNmlBWLKvyOIlB8T3kKLZRpDGKjW+KqZ5hk9tW76/i8Vea+3jQGnRxBRzzJnxM8L7lTA3vYZxXwxJcZ6N7gB0KkZJMFspYHEvoWXSFaJy4JjZSkqfPi/AVS6juOfeL1ETcdLwzkouhTpu2s4iyDgQnloF5qL6pm8a7Itshdri87add/hwfNKuJGoCTLmTV6VfAID5lPsxP1WBlMIB7QXse2nFJJQXEifqdSsZTS9mPmRjd7giWoDcxT8NsZ6sc9KQkGaPWTDeaPbNe/H3XZQ13NXs06HBRCCUI9UEThw3X4QC9h7NaZQeXEki08isMtyJ9YWf6LXnSoSIcNOHGaQaxJ566y1PKSqI4ayxPokCiiVHlz+0ICgtson44M/QpeDO9nBcLfcNDVyXCiC1fzFF4su9/RmaqfMnXxy1Z+W+U2dylN6VdUcfrkmKC8WQTzywV5hHwH+E2RYGzMRzaHPqTdIfP/7gwWTHUayoEIO+Za/RyJUlEBiUrWRZgyf4rdSJBTomaOVTzZqHmx8GZJhc3LF6PkqV8M8wNlNRrHeW5mLZdJS7VqwF5Sk6qKBmPla/lxojAxV4cEEZEzbOkXB98aKXIytoFZ4EjnnbEcID0zyJqkiT8+aAlREBgi5eReswTqxU2LBGYmS4cDYhNAZvGUvjhotBwLiBqZPCaCy2eUqckcXmhpZuk/LV9TD97o8o6LuFlwxEbZumbcAfhBKzslz/86NisiBIADu2xD/zhnz2j3xfUPQlte/1Ey2nhmwkScm2/4h8fRMHqA4fYJCQ8nutPHmp+R8Pn+cO4xg44FIvYR/IYKMIbqRiCKJjFLKVNpjNHKPWTrJWGr1SaNDAXkH4kVLlpW80Lk0siIXKYJVaEsTKhFHTW+VbFFVtwkpequ27z5qoNCYW9UQ1wPwK4/0GP2EQmTQFT/TwyidFnDLdyt6yZ5w/1LNFwB03k7J2JcDkHC8CpXe7vAR5nPp1IqUEuWzsyiX+vq14HbsrXK2ODxJVbC2W8Lq/7dp3rEs9mV6WInhLmuZoFYPDEe4eGeLGC8WGOGzpZD/dRiI0HusNLpeaPYjpBTr57OjCeaaIVzMVuijCOt1ve0UvzA3Vl82ojDD5c9k4mu8g/hLV3sfaz6mRXzZO+W+dGjSqmlsy48leE0Rs6aR1fe6pOaTvUqj33vlKv0UL4LpH7NpB+FkixgI6imYo2cIC7ID9gJLZmJrtYYdGFfapbiKUxKXFGHH4XbnFHkoDmvPAKJhjgpwiMCR41H4mMcRNT3/avCu4xLJ4K3EZe8hpji5j9XeM+H2EyN00v3ExkMFdrAKgnUnSaUblmbCczDNl9QTBqs/QBv8PPR9JyL7IqdwnktELhVnAW+rXW6hMt9IPD91pSCjPLXLqICa3Nzy0II8Aj2RJMFI2ZqtwG/30kQM0ZyJGax23ZltLwcsT/QVpzotMFev9kJtZ6oM1X3UrqwxI4o/3iBAwRr2Ipxkeuareasz++nJDH4+MB3+2VkI7DNnXjImS8gedLqWxcN2ovdJ4qdoXamWD7g/mQsfCPFNxb0TYpOO7JHXtR+x+imJLMPLCFbiV3o7qlLtTGxL95jQVP45fJYkGi79pxSlJuYFy3fJR2wI0X2A9BIWmObA0nZeJ5fdaYrjPoXaxRsccMmFNFcn+C83YL9ImKFqO9SV0KTRSk+kfxsulbT0RVS0AqRSZ6+p39tGbQeBFNxcgMKVDx6P6iN3rY9AOBs4YAP3DWDXkWobAXJOWo833cznCoE4G/8yUH3c9YeCbFUfRBzqMJ2N1Am4jAwPYxlx5LnbxuDoYHhFdpfiXsmIN6MU6pIBpH9RIoRwLZ0kKmYmafemSI6xSsRigKd9mdJASvXOAjYEiuMdLuldpHY46kCyKxsyB1st/1bLV4afH1OXwj2Yg5dRlNxtxGa1kqSvMFi3Jv36VyIPo/6tHnTyOBc0Jr3XhhO0bwhixsZBLpyWhb9BFxmWjNeLBa4fh25YTUvZqAYCxmSr4CJTSt5d/vyiofDp7Hk6awCuExPdrUVuQagJgmeEvOW7EwPUtmonPf4IkynH0uTIsnTYQsxIJMjuvsKqbkryyEnybQL18bmz5dk1PtzNpH84aNUKnjaqTI9YoKGnC6PqScEl281EkXBjiLBBBZBOBDxq/t4yul3cTQWxebTTA+c8/+6QM8yXia2ai7PnNMZdkuJ10RRyv9ArcP/nBQj0nHAkEKqSv9OjBjlzdm01jFY2pPYVE23Tx37p01H9+JnAgS+rnFwMjdErAj2WX5OrxWreixXHSV8Ry1SCyV4hV6FxrPMD9wYVOgIuw+Y0LNV90GgqThzFfq/8jy/v2bBbTMwai9OabLbJsab70RDEjh2dZzg7a0QtVAs3we8soq/td+gyVoSI2IyPy6EYFyGVsNEpbFc6TKtsfs0DZRAKlQxLG5HeszfDxdXxFP4XlqjAmIh1xb0hCxYbyZT2ZG6CBp+/H63IAhLCp8hesn4bHvryIxnT59jlHX+4Hh/2EvpieKOvUTmY1QZbTvpiUjQ87XFY7uOA4kr7b3N1HeILByjg3jfeGVOQ6CBz9SFu0mbgpbvE18VT0klPVT1E9Q7QknTnnBe12qMkranBY9NJ6E31T6FtrPcsdpu/yOv7x5d0XsUpGUijL9Z0O0BhY3g5aUrvgWjniAhUjFU/xVa0TN3sXCYsB3yjPa2XrDKb0o0lHXDMCE391fQwPs3Pb0lPB2FFGHWn2nLlLJ8TbUKZS/xIy6Q4Gv7EkndqMEICHsu9LlMkh94GQcgzq3fci4tdH6GM6VKpppcZoE9ffqeJowPTZlYN0VvoxGkqxsSMnmYQ0vX5IYrlSI9tyBydKLvIWUZiKvFXrj6perGMT99X+bpXS0t4STUeZcZbn7GPeCwlbPnd6OABzCmXbtg/H3keSb8YMcBLVT/t8tdSqF3uFoQJ/gVxgHe4NaN2+HMhdT4Rg19wB6wumh6mSaSA5pGWkEwoU3Y7B8XlPnCO2wasFuCefG7hWw8IoTxBS745nhXSX5c0erQpFVQ39SrdPx/R+7XWrFcg5EVBPntCi3g1QM1LP3tkrgSnBQ4B5LfSMcjYBDKpbByUcp0novv5iK/2qDiP0OpLfMBCztzIj/icE4SUwvjqLTbJMu/BGZdu/FzF+3ymtRmMmUIXdonaUTYTkYbH8c9flwIA97IdlHXGQ+rgbm+RSa3GvQDsKANn1V6ZGPlmCRlxhbkcKE5oo9dUhmCzzBo7NR/UDtI1g3XalLjTmbi3KWgspA5DPWqXJvEwIepVYY7OQEBUzbuTw4mj/WGh7NRiIuPQgMe96nJzPcQhAdhOBwbCbNjJ9Dx6rmj7FYRL4S889TE4YSgvpGlZM+pAA4aI6sSXETCctdfj0qZPCb5GJSzteIEjyPW+E4ChW9bolBNkxJIo/zd7GrUunx7qU+IRgypGIzkmvQ+uqLyBemZ/7y6X3TFdfMcsKMOgF7kGDuQnCgKN1o+B+cFnpZaR+toFAEdmHqqQvrwGGc6zu5/sU55wFjQ3x+7ccRhnzTJbTzuycGrHfFP9RnLAffHsknX4Baogla0jsfa+I9+Pk8ClluN6+YrnRGF9z330rNOUPUUoL8l8OMc4LYNLNjGSuToLJfJHA2ixcQJ553E1X/BLGQ8xcM+7XBjoa/IMSbmLNGbAkUob1DaxzZbdYDX1zWz+ndk9KJDfv4XQNF0sjsQROhFjtc3K107NUsVe8gMlaNrmGFnLl8meULylSHKpk/Sk1d/rT8tq26N9ye2MiNY8bZUIOg398304NcOK0BB85dGcn2AsTibMw8lZGJwRcQUJwbUXoWRZV13gPkMTAiCOC2OPc6iWdfEre/th8+tjO/8aoyeKajch3QM+HGgKn1xYhZ6IlE1Xf+Y1aF1rXV/J2VndILcR02gfwGW9gvlyoXQejekGtrrfm2jd2muymI73oIhxzMRdBtWjBHzv5Q455ngxO79RwFmxo/ReK4sD1gUrT8mrsZIHBcwKieXaa/qrblRlXtZXNW8DezHWucrul861tAymWRpMRfr34lUEVfhCFmAUXV8TTdPKh3vP348wNBiqZqNT1Wu4iSxmOnqnlIazvYUPCuzSy7CGdHPHN4HeycD5EcN0oavvVJF4Vln442zhmnkPhLuLqPnv306p5LXxKP/jNQBRSgr9J6rT1Xz+4Mg24xBkdZXP5xAE/7Qyl8nH7yM2IUjTuZrbax5P6qKZVA7Q3gYeTcKzmyIG4jBvAPJmvl0c7hE7Ld3QrZeK21hkQJkXcZ2hSNqWrVu8y4etXhKYaHHTaM9dJqfqef2OgBfZgyWxSaelFdVR4xnEHwAlaRP8Ib4LYDgkYFOrk3+Xrv8UnJrgRHl90b4Sorku4yVD6naGrULXzIPIRsmWB4kvqCaBlBFuQY5hTsu/WbiL2J9TJ1y0EXhYQDBenh/2AY91t8B2qq63AcBuIryQoT2TAoebMjQgUhNdQpFynCO3u47YeiKRvldKnffXZCnGnRqDoB/PrEldLV+Dja/RIq88qNYUiODoyP2p4RH5Jm/W57EN6lx0SDPirYKq92cmpkbZAK1NW9m/PMcXF6OuztujBkRFAVaaPI3UHe50iEzqmGuWdbwu8W6c0Z2LYHReu7jXa3nL1Ql8kAmr6f7GUG6FJ1UGfR6I0sNRwpddX1bJ0D8HZ2sf8FJ6L1F9F8hrAsZ3cyMTj6MPh7PNAlgVzVPfl2J2TAcsB0DjblqqCUzwIlSUVzRcrjSIfGV569rdF+CWwbH8Ij0zIreV7s2M3FAlXDBbrNbtpY3vkQjmJ+m8kz2Kz9YT15HIblecGHzWsesslRSlu9HlV/tO6nRx5BtVH+ldXnqhsB/y5eyo0PnWX/AFRy5cFN7GpxseAmZj0iJKw74q4wtkVbg8IVqG31s1s2Fr9spoJaq66UNhZ0pj2Uuz+GE3Q3QTMMhSlU4iG4JbtU5c+knMCP6wAV1QVXAfyATKyjfI+WRBSxfjvYVHjAVkk/dk852u71Udib1FarIJ7kF01G8FrOuawBovhA64XaVS7fufp14+5kSRCDJRaiSgPkkzyr0NVKXLkPCnsW9hDj+Edx7iIe4mL5N5ZiYl9O2BzJ0ZsYzmmjGvXPYVzDsCY4CjFV9iMW8wgP/raZ1LO2SqmfJRCXYoNi3Cn0FL1fkhOgq+JtwYlqy8UhB8FartYjVyqtO5b2P/Gx5G2P394QyzUer58wAPmmQ4wv94tsmeWM1acWERJYgh5S4gIn4XUWKgKX3V0QlKlSFbwco69ess8gKjqiXQiyMQxDRZyHSyWqcGER1Q9x5XeaeyP1X9kQSwOx1x8PP4hosSBNIa+qaQWqJLTiq6EBfojS/BUqGuZ0X1wJ52fY74zr3xE7gh3s7m1eVCsQ8IUDq8wjFxg4YzzHNcw10Bwd8Cf7BoqF5+DmlrMB/m+WQqGCS5QGwZ0iT3aYy7y14qSpxgK04rb+KJnjtj9xKdcoEM+9k+jrX3VVCOI+0ebwqCdnJLZRpY6lPf34vryNyxHLw16wg8tvNXO9VpaulDSrOfDIUk2dKfygiP3Urg0uG8dUDeOtB3NEI0EMeRfKY48HlidiUZ8NQj1XG2zAEC3SanyF6MhCoQDHn6C8fAPVyt7LLjhgWeZTocVyG6LcJBVkLJra4zEghocrDgSLFUzSZDdO3N8EudpPn0FBTxm5/6af/J+9JKCFjEVojpCAMq5tpehxryb2rb32gIq69QBxHQonj17KDqJau/8cyx+vPLziF+xbzkwQUhIEFoehwFNFHFqlvqYRCchfmYnB854kT+WEyYCIGeVbjkYATzKdlN1faXIVdB7DlyYI2kiYQrwWAAcMH2Pwflz6siaWKGG8LHwKKG+zwtmQHPdcf+Q2HtwS57NpzLG47RpgoqW/sfyS9FL2vQb2SaBlfYOY+TTAnQyXY03/XEMLRMHq8DPA1xyJB1okW6q2ssSoIDficiz+Mhq9hGOCSdtUB321MEEEPPkbibNovbVPC+CW6OzgzB3nNUfkFjiFmJN2mTKugv3Cvmksu5SRDK3h6wCdtIIitcoOnJgLYoP31ALze0+VHSzgYbUbSmcsrYuYZ1PEIK8SuK4mLlHq/Q7jVl1uG4tW52qMfQirXVrszC5SBoSOUSviAg4k1KMmEmHkCs7riTfWIdqsk52oGzi9NQZVqw2ml8zB+FwZKDdnOWM5S8WnNnh7nDnJACfvXW8EY59Gg/OwxEvo1hRK/WvZWMsNbMQu2uOChwJMWa/hJqG4+jlZ5ISyEfIVU8Lwnd9BjainesQF4hrjQ7H4FP9Dfriu217nm2pHv9bdIqf1J6/2IJxpGKHFkEh4jgpf+lTCcyj6jqBODNrQzpFmgSL+u8M93vtQaqcJbbrhj+N+qgMioryT189sjdPh3qBMt+yyXrzmL3cntacEYXjB9M/mf0xT+Bst5+ojV35D3tmR4cEumOPcCtRY3E+Gvv4EAfpBFLWU7Hv9VbGlSKhZwcTUdbRq1sbFJayrrIknQWsV2+24vJl3YWmYaTSEuiI8olBUc2GROyOZVmqlRtB7Id/7jJvXgeICXivftlBCzwtGXdsSBJ4TfQ2xnvr/GuufxWqij3KhzVFCv600VSJABT2V3NwTyN/gv0qAjlC7JrXkKSrRXZee7Awf/Qv8f+sMy4p3+TwXEOVOEi7r7YyeuW/Xm+La9DFYNg3l4HCKhcCQkRd4WCd3m5bsAIMDaY9BCXta0B3DP8gGELb7ca1PqO1qO1c0gxxH0g10Vh4EbjPqzGDPwzXFHM9gBLXP8/MGYgQ9Q74zBnc77LMR/eMOaseTjfWee5exRGsueRcJzbx5CAqauDDUJsFiKy3Cg9SG++OLYkxZgzCaMd2uR4cJ69KgebzurcnMrzhsCSYZYrHDpEBI3co7Vc+guZrf720/vCqv1b0hN7YHQCrSirS/K5QocvqX8oNXm8wZWvxhIv0wTP02+bwS8KsutW/IwScBRwPUxCz4QbJg5zhIOQQwKkw+aaKyhALwckyjUGWtXTWoXJzrMuKVcVxBP0nYFdgFZICpm/tDOAxsjWRaIhQA6hy9KngIdDDI8eRsqkoWvkYB9D1x0jioT5RK1W9h5MPGvZTXfqqarYl5Lg79R2OseZ0apYKyxJawo9BxzU3WPtzkejux8hTvh/kjelwiz/XqcQMC6mot+M6qbyaKR9rj4ySxuIhCdnw5yv8fzaKMSW5MGy0VOS+Ymn0lcWeU8R3BjBc4c8tZ0VKPBZXV2LDRcTfOH4RJzPx93n9TZtMZncc+zhfv/A/vkUTw2o2sBemCzSYlIBtH0ffuuyXXM+KYR/xuFu14a1/0eAf8i7AORz439W7kJ+RDDtN/Fq5EedDABQqKRCcfUr+i0quSCu0tEqph8xQbyiCDt44wFp3mIKthQI/q7QFnjhj38sUNhRTsGlQNUuEYVh0p2V2CxNTYwSz4Q2wmOOt7b12ouckKxK3A46GKSQQ8zKwNWtVLWuRScnzh/DHsZNDwSePVdDa/DDGmHDVLCgxSXM0oMpEYxMwZE5Hb3Zq6unMVK68Gw3uRYT75AMuDeB8w/KdZ7CjFa/NI5ZZFosFjL1dEyhxxEq7wTS5qtWZedkjXI1mAlaId3OCCz0BW+4/aMVO/vnyK86VAoqcUlZ/gsguGaruEJWrA9njztdRGhPEU8wLGNKhsdefSbT6lhtXd4Y9mftB15Jw6fQ3jyx6Z1jU14PY2VNE17iKq2N+/rtD9g5Av5DBNNPVC7t/f+FP1u+8OAhXY0SzpbJf8/iV9oduXhHzqGjxyJjMVYXVyYQs9qKILu46EBmH/PWRzOvGvby0+a/VzplYFDphI7XjKMkh4HF2zH1RWpEm4Yg+T1x8Yj5S4gSa6gwFKw2sTMClNyWCqbS5nXS9fMEkLLk8Nx/EzKY4PXoc1HCiYFBpP5o89BE3uI4qdUOFE0OIDmrJHkys4h/Ql5ZmNjQkRnZDp/cXn1l8CEwpNuopK4Zu1ReNsjEkfK8pGTVEErPNDYEAHH1E+os0tewjErSOkwAbRZpWZ6tNzeyHU6mY6ZNE0QrR2edQKZlIcOtRxJIDlngcF8yC67AbJaQO6I7uWBRlDomwb1gqE0x2BzenxlEFFw+vbgNNgaZxzomVDEc4ywmhfoMWx/kWGkBrjcOulphNi/3aUZGawISvZOIEqqCu/U4Xofsj47mxxVPsE8F2k8p7e/0D20Xb3rNY9PdOHTvEWCdGdjVzw5FMk7zi7281uSPtuK7UdVMIO1GW/dyM9NI4JqvlXgcAxmrNroJRfdmthgiQrA4DDwsc17JwU1GehTkn7YQLqiHhxeV2+qT3B1T3/sfV7hPcgupBqrn7rGSkP/7O8LFMATwIhZ8qjtfXQfW7BTo08zGvt1rkqGP9Y2WkcXnMA8M2Ed8fWenzMeAXfrqzJHG+oJiKL8od92CPfxc4e34VCQ1sqMBVwp82rJdjSmscCcTQ1mSbzQjr0TTX6EBL40kEmvjBq8iiqJn2breBGZJAIpBLv3EpknbDlFE/bD1SLRJpXDovtrvLdHI6gZB8f01YdbT7HEwDs7F58+M7jHTTwAsQvaAz7em9mI49LIJzMm/z8AxKTQ6ZjZMWgNMC4qna6zYsLwG9ptI5MAL4oOgmvsvBNSuWlvq9MR+QmATqtuMegIG1fxiYPkz5GwoD6YZ5FX1fk+8YOrn/IASk+bRmdlvCSBsTT1FGjAyw3yNvvMV1qdGvvVG46jkH+o/tGR67SVG6/VBEHv4Fyfl1lAsX30Nna488b96y5C2CVz9u5NykDbbwEN8zlJz83nqVUzYhvvzanvhxkSqzTfbHarJS6ZO55idqbYR9Cae/vROxNoAQtRqCTOEPGLIKsJcuriMWiezACq7X+Id2Y7/ssKDACKmfwby09u1pHw7jz3ji6GEaqM0lMTOhMkRwxpFAm7d/cpmIiE6LnHsPgkEA0KvYtxNxpl+11WfwTb7VCSQ0Qb0p4pMx/kIgHFOqFIvau3y+bjbAi01RbdSrDs7vynaAsWMrHeSQVaxDHLKL0GMdA/8v5l/DF+gUfa8+GeG9kPpKkq/jeJH4PBRRhUCR0R3i/OC8nTtYi5XnWTsGXvT2I9Bun86weR9VXBIbOi65UrAnTR1/yPDwp/UYloFCzjWgykqJ6nlNyXPNxkt+31cEztQZEnjPp/mBPYjkmEju4A4TMyaFzCdQNyzBbrk0XyUNFfmbWcVwjMVqAvcVxLfFt9J8JVsvRSS3wC+Rd69l52e+cyJ/ENlC5q17YpgSTsFNCZUih144vnS0/RW/t0npyS3hrBme4UMXWMDVQJ2nY8lQJnqOp73MZH0f0rZjoZbC9d2C9Xd14eTqQsrf3XgLqsTjd0oc9KAFEFardIy+Zi6hCFLciZCaJaeJ987zzkd99knRcJwLRzHbXQWQRs8BDkd9HbweNeAAfrvWhoPD30aNYseIY0vpccwZ/jtSGEfeAWfVxkGdCOmEB9dtMpYCb89OqCyBhX/+7zprWJ6i6+l42lxkJhUsadJqyOOWQgub1S5nCNzf4ngkPwK6TOxoNh9Bbu6Pzhxsv4DSizMQTK7iJ8tgkWYWFUr669++pWXAUiYfcWGcBFv60yzWl3arnLPoSJh9rYW2qBiLVl4zyRzWqMA6S77Z/ZTTmaZtBSRIYWIJL8yINz1jyOmtJqsmz+hRV7MX5iTaojKxPobVe0SuYRRp/5m5k6dm9v44V4x4+NmWn+tPbz7KfjxT4BWYmtslMjuhF0Pd+jaq6jYRU16SmEknYnE2zTNNxsSHL70IK/0PHsau6V8fAakMQD2hJD0i8Roj3T5E7QNibWwQRASjTcS/Lw0MyAGeEMHxJQ07Yf19vftp42+WBLEq7lcZLEjroo75JLcAvVrwGh/5KhcFkq5u+xE/6evzP9AZEdmyLL5rfA0Zs9KMF1NNHd/r+n9fb5WhQ4p25tHKTOjTidqHsHDMiPIgwYu+zN7y0BskbVaGjjhnmEQmib0dFlijio/QF1WjZfcYBlGzrM4IhskUhMS7YTmnsJL3tw2KNaavhu868YfDAsHCR2b2A79/IyGxbBJWaweE4rtxJW8uNDrr1JqOVN7ugIMpdpE3NjkfVHUbFIRBPp0x89OWOe2BW2qHjCSVKuvD6ssZ+fcm0IAaPiRbX6ZnDzPAPixJnpuCpHuSwYhz4dA0Y8nZvZjGQoY4mqWc0JDupKAUIT4ElJH26e4+4WDETgX6oXlchF6ecicBJhJ37v+ECfycfFE8u4VqTPQ/n8vjHROLa0BhP1Vq2dTpC4hZi2zo+lCRrF9/RUH6t+JBlxrNBIANscZ46OmT6KtLLXW4HMSbnSDIrkdyWEzPG5DFcYtBChB5CP9nsNVkf2ZkL/uJJTwY45/apI+RVywP4Eq3/CIFV6HzXyK/QFVmzVwlGQuTy1Rm2uOCaotohYZxQbg/42nNj/oNYkiLffc8OH1g/iNF4of9AXwzjq5gUr7lwHT5T86RdNVpeg+7qnG0ttvfo57U3TBFbJidu7Qyjqya9zrkMeR+deCbb7m40qqejwKLDM3/2dDP6xe4zUSf+ysDlNxFFZfXj8v3CS75S1pafgHz9sEUp9zWMRblXF5xWoMS56D+nROmmj2iNkJKwkwKxsBQFsmf3S0ZbiCT2bgGqThBfgrBltrBajZMl+WRyS9weZi+AW/PnvyBEGmzsEQzcCnsSpX4PaTT5IMhdplaKd+X+3/aZsUFRtADCUyCfkJKcBGTQ3NiG8XfiHp9ZeWlIb5zj6fVfrsdc0BZ/j7NWv/WjTkHYoK164H9bCdNrxePoWm4Dxqf9ylpOgM+uRZzqiJRKRPDAY8FNpxKcA3o4wbAwIjLW9kez6R6S8q/5UD/tDpzeeV24uz+QfhglGdsniOC5kJDCgAcQQh756i2WtDhf+Z9oPCyiXYIUjUc2yyHCxrWCkIb8EzJ8Rs3at/lPZIQfoC+GQoLZ0r71K7OacTU6uC+Epuk5YsGdAb3N8poLkk/HLnUv6oXEEgXSS8GuBxOe8RBX7XJc9Bf6tis6d+TO3i22SYIidxa5XsoduFJUMMBX2XXAMhkh2S0/O8BncZh3CMpcAwcH+wxgvzgX+2oJuVmeBLWz16SIRwjhTPFQKTkuB7a+oo+ruoCCCNzrOwiUca8bh5w/GoEOu7cN0JRwcVq1PIIrhvszn+XGUE3wUosu5PByEklzZoInXII7Sty6HdLVpkLyA0nE43rpQODMWRqMOfk571ib4jbiJY1ktm2lnKd+OsSbBAak/fAC9lrrKvRfE2kIF31UTe0B4NNq+dpa7+g9V2za9wFxvX2kVQf1vdbR/MTQngtG6zybYuQRYLFzUoAymPeUCmGxVnKFGgx8fEnS2juLjJzz+LlwPHxIOIkKIPC/8nEpfxzqwiq1k80Et7+VH1j4Dy6jJjtbU/xNmms2wgjCWlRh0ztIP24lf3uxPrtyoNUjNaKKGydQPRyTom7U/datSPpK2WkF+dCynZ49MxHMmE6TQvoESbwmAmzLq0z6Obrb790HacK8emumhZPPE2Tu+6cs+AjF6CHni1YrjF/jLuRaNNQ2WMUw/WIejOUBAf+xQrEjOav2PNbcDQAU+Lf8Aby/EJIck/7tNuZFpDQKloUR+9oq2I2BDhx2806RGEch8pjuPCCIoK5pety5m2pgXsGW3Xc8kbKkWMQxz+Ber+Iq/byxUywp+TGWg0GA5rJ5da1ouroB5INQZmLRaZuUb6jar5M9RFJ3iMFshj/Z3f/AHzJc2QqjlNvs5TKwPLoz68IbuF4z/qEPo7q5R/b7Dj0DPrpEnTPOwu+8N6dAWAykPfyaUf20UUrJYMMAlw4kIjkVcMiDpqmVJP5+Mcrc9d/OP3zm2vvVwZVZFFZNK9iqYVhjRsFKgSxx0DB0WkR0zptoBaS6qeAduZtSbRWgO6Bkz/lKwyPYZOYzkNDnHgjt6TINZznp+6HakVDjhU77mm9rMUXcpOKfEisrD2IcONak6VQVx3K1Djf3elQahoamPZpeD/Eq2QUA1wmA0KxLQqmtrPwuvBRZekYTmx+dHW4zPCO6+YVmZPtkRDC7xcJzTFnFo4B1cIal5xZvX7NLwJiD+ouqnGVPovVGSd1qwteC8vTyMhUkpgaWd3YtquqUhzgDzOW05UfVVhnT2i/zBD2IBc+MKNt5/1eWOZmHMlUY0llD6PYkrvB6zUXfr+EN/gJgtGIqIPwl2Unt1UUu51dKFewc3C+imVCvLmQRl9BR5wXH+DT5VvNmXeggOKpYO1ntCf7kfc/m/Y6f9s9zIr9OLyZFrHyQrqzQny1FnzG3+muEhGAkvHVIFGddC69AOTsaBfIelXkxGQOgdlwrolUWfJ/D0MbhxcuGoao0ODoBmzgP1cWZLDcnQC2ebVONTq99dPzVFTM0AhS1xLg0dFgIkDIGVlWr6P2Or+y/oYjVppjLDxFttymdj78e/pDk1J0TZfcQMtdZHNci8hDp1feyefvqxvy8xhUmdztA0YlnCEX/sPxEPRbtxyJG/wDV2MPTxTFY2JPEuksN16IpFYScyqZ3e5vucKaxT1oZQXvvfWEaXKaIKKZX2ihUWAkw0Zy7uoKFTi/zt0/vce6/+YlUws/yWMgsZYLxxAhg2+1cilG6oYIjy4d4GZONi0y39P+iM/ZpXhyQ70e2C6nxj8FLvOyzTiZbSrseUV+9kw4XdqsoFQDBmM3pPC8TeVGm1liGJ4suL9BHLD2idOD4OkAoQ8eqV5OQinCexCHRKai1QiuMP/wGx8mL5WWRUCngjVIFn8BONUGnx+TLXKyTuzIEXUowsedfa8L3pcTTs+DP4uO0h91KD0t/Y83pTzPEyFDD2kxirWgVhTqlCfj6FBhK17dKiu9xxPLkmz0iQ7TbBqDW+mqQH++aWXKxt9bVN8McNNb0U4AjVR9nf0mm5JeaEiBBO1cyyF8jJOZHu+CZVO0xcFtZ/M9XrzzKkWlT1uc2w/vY/gD3QJIz9x9H9vG+zBIa4fxZPQg5zTiWfq33rtlUuUB+3SNObWHHBIxNOcV41cfyrFVHtKfEKYyH+SHl6ys8CFY/UnxOFQsI5Q3UxOffjAjgfE9nXBqgUBBQcmvscU8qv/EoUSB46PpdJ2tMiWCKLAZAjQq5zzcZEObLL7VhWM/H1KHXGIQAlMgIgVI10YJwJcVS5yMZCW43w6+GeVNkgz8adGCogoH9zfz3Wjqvq1TsIbKoMId2EE9AzGZSTXh+/xH0fJNTPsC1ToNiRfbNwbWX/HBIKoEEMcz3qzzCkgHabqD+kOynuThxCJr0p2YDx/lV0AHcLOoVgar4zJwfkjeXYN0yycTTUtOAduYwIQVtwaofLU1MGjy/KK1qXsJtatSpN5lN6VUeqk5jMeHToMbAHFrKuf4LSt1JrU2+s9QZH9462bGa79okXAM5j5SfflBB6mkHORpEZRziksTfmsD+SG5+n92QkV7KhHTrceClyHSeQu1NWv6CcCxWMqskDp1EFJWX3tn4fxNS7i1nIf5IvFN6pGVaHSL5HG6jRiww+LyLWB8/QHZTApst7Xy5dx7JcViZ7GLkw5GjXNGhwGdHHT5S6Krxh6Q2G2VLgSBjTozDIvUPNYDWUhlDqgMypFvQ7duB/82CbH+MpSyKJ8fo+a6ccgm9hZv1LKPmrBe9X8+Ie0yc7C1TXNccYv4nGZqh73MNMBzvsLEXvWSocWB2h+51OY9c9eokT3K8gBAgYAEM9Tp9AcNm13v+/icdhXpdKvGqPmg8xytVWgVbGaqg36VytbDypXMaryAYaH9/eNNZOQDt1cKJlovrPOub+us3c+bnz+Ypykv79YvwFiEAFJQCxFulT+JUWRX+Uyvhit9i21aJcmyqHzEYutEsLQG9wLPJKau9pwEy0aEnr9Q20pJyIynGCOJw7IieQTIyGlcGolFwxes4dspsrCda1wNT/L9m6H3VduitkQl1OA2C1l+QFzag/3xqUmRN0ciZAwXVKp3ARO1F65tA7t0PLXs2+vO2bwdMmgXCSXe8rq3PxP4c4HgnWsItEYkZWwMpDKWk7ukUEZ0iW5Da6KzB1FApERL+tYSHzFU03k2EwJDy4uHkNeWXoCmO3DxkPAGeVvhUgjDCTJfZNz1mLgu4ZpzmjZwMLzZ6PDWXIbRl0ygy74opatHRFlwHXJ6THH9rvNRTr7vzX3OsgOXmtkJbvMKPPMjIADU47hXO87B6Cv9bjI7Mf06IHlT3CcaNnE7hVlC6XNL/eQWLPYLDIr5JFaxQDCOzM5hPPF4wxMnCrQ8nUiPC3SblKo2vAD7Vrg5Bn7mWTrUrpuQkSMC/i11I7nnGrLwKJ3w9louboZ2sxAYNBavvsJVZtqfXwtSzn20SafHeVHMBUwts7wiZl6TN51oWNZxQXCWIF1jflwVZZtKgVYqUpCeq04VJ4rAnFCAyqxhgC8h+tXfUVJpA/LS0uSjdtW3cEuWmQ7zFLolBlWKXckbOujKDY2Mbe1xZvFr7h6jtEXILJJn0p3+zpaWWP51qwwMJbggLQ8uwlLVbZgjbnzFO+wytUY11HiXLV1uJdxC4kyviYmGFpLoS2eL7ciQfTuT6zGzMdwKvAUtJzRCQ0RdKlKfTZJvbQsHH/F4XaZMfNbmhEXRfTcz3czjvSnwzwj2PTPwq+zgsN0HGpj17sxD6ykmUZgtZr4Rn5l3wvXx+1Ht0ln2dQVhlBI9wazsTGZx097viRKCwG5lekxhEZvEwaWzeDkvSK983fjqv0nEyH0hdD7vVodlb4E6Ug4JYXRwCvUZte8sOi7wD6MVP9Pe1BJyZzHut6z7pb82lsSoPgAVuWm+DZb+JliWP6X9a7cNJmGjMO32gLcHeoE+HidB+JYQc1g+r8KK5alF3uNl0GSjSE9Woj/1liTagEl4TZCJ9P2A9gDEd+rj7URjDKKACTo4SDqVT7Cq3ac+DCv7iDj7wVU5Vsn/ZEj4vjeOjeuoUCMgVQYKV5utXtfTFJ+tc4qWD/oGvowaQLF1vqvXXgeZZ/PUKYGOc0YJG7mutjuEOERcOy2bM5gQx+bnXdYj8go4vBsOhnmLNQP7PcInq6+ot0VnmJ2nrh7EL4e+nbDXdbaY7cs1osRSz0YBxc98Bhs1Bl9JOqReNLotft2qbF9hwA8mQuUU4Z6mtg1tkwqgUFQTbIAR+vsW6icW+10GX7ANd6CugD7sgmAN4tVB6l024M+4cKIw8RYfOM/BM7HIRFQYc58dlRulznzkalwC5VkeTeTI3Sq46HgBSduSCeNQ7YxqUHu1JoOM8s0HkLrD3FnfcD+m1R/3b7vaTTr749Flkcc83o9WUCYrk727hwuyW/7bbVCvQURITTFix9mEAaQhSelpofz3ZVBR5kgVzY5qIxm/TKzah0/uNWhAJR5B2JMZQHRhCKCZDb8EXIY+iyPbDf7y5G9f4FCb5TUuHXYWq6WrxNZtlCq6tn0iqv3yQ9XsdBv1viyKuXL5EwwpMukweGAdUfbOavqfA0CEqIdirTPWcW8hbQa9yo1fdhfvgDTrrVHNJWuwYkXjtPrGqnvfJpLRR4z0jiXzXH1rGF2omxEVmPc+eleG6D4zgSSpZxWWdjletcPEipaRHoQuq8/D/5w6w4bc5gu/HUD88yr/dUFozwkZM7znPDm9pcJ76B1by2KG56LHB8vmrdngyrPITJsFv2tLbho5BJChnneQamCM7ueRPPcp9pJla1hhr0ewAMNTvXKPBLNqY9da3Hx56/CcTzirZec0XvehLP/3Zc4MwWfNmKpNh/yRQBW4A4COBeE0x184caf1dc7JY1Hm0ew4OhailLbkCJ67JCovNrox0JUaNtePAUCxOMY3JqY3hnhVZ6Ex8hyRUorI8ySWWjkua0gYrJcmsonN/aDQDwBRFnV3qRoqEkhbfC4L7ARY5Jce5PRTgp2iqnHzEqhdpK3v+oyCPdDV/g8E55yut7l8yFi3kzki11e4Os2uRYfAYRCUiNEwvf+qVK3N5hl5VWpYZQoxt9H2T9km6KEG00GHh5me5SBwwxtqErwS+eXN6/dnad27v5nwBybtjh1Iww8CkgsdIcOYpJk69au+fTCIyBgPkxza4QP64jiIyt/CxvXOQY3v5FwETG+I+ZqSobswqGDd/kKwhN3LW2E08WNsFKnPfI7upBWd5HxQiqWNcxCkP6ai0IbslBPhbc4i+abflzym+CqDRFmUY2O9bFrfqxBICXg3f8RLaStaVoRJiLp0STz0LLaaqg9pv4xuWc7JE5tJLAvAPi6CwWSH3dpRNlWRQLNQRPqobjryOtBIcfZlXRHUyt9LMdIFY6DX9vpNoDvsZh8TolXlBM1nfyMFi7OKB4llHGC1gMkYFs+3dBVr2oxMVr6OLjbwmjlcs7clJDMfP5DE1+5s22GJ9lhiHyoJEwneHwfYrP45IPDQDs3NvOXyNWahu4AIecbG8CpOf1SGSUo3m0Grr3CUIYl9R39Si8Ii4G3ktV28qc35nC1tfLL0Uq7KczMUoUjvuDqsIrxvBCzWyLDnfZc7O+cV+jmPubYyJGyD8Jq+cRJRZ1qpM26lsrvgT4vSmp6ajS9QSh61eEh3dRjPv3A8chQbxuKWcc4sPlcqrwNsjarwHStGXn7UNI1V5muX1d9YfV5Ntpsp4mWLP2/AbNr/m6qa/e/tC11HRBplK7g9TTB0o3Mad+miectn98ELy93o7HUKd17zQcqf/J2BeLR+fJvfJ+cnYLfpBxDjWuZfR7ZT/u6lxSCkhqSN5L9e3UxVm6c9s3OiUXVgwPkqAVKNn9588QtXVxei1cNxQwj2j0kYIpQ75BfMehAzkU7oE4/V8e/nIsnMTvq/qDNjkfVFHxadOa3nBwYsOHLmJewf8qTV4o++2YSomClzIWolrw6ushtAuPs+NLIzYF2oSKS47Zc/GI81uscOLwwPjlDorBah/0pP1FOP2/mUT+eRPOTM6UPOiSzny+Sxu8rSmgifP6wRhKkrCvVi1wv6bYQKyQhtLAlESxgcMfYZ97Ywnx/i5YD3aWX5yfLglmUrcGN7YH8QVS3qEIsZ74cFPoebsHWHGTRvbMCi7sBG5DKtfOlWelztXavf2Y2OFZHO8UfhJGOxL8AxxlctHLkfQGw3btCp4EwDZtT/efEOBnFkffRT7VLRalHWDEdy0CR6WfHEzHSmBiLFzkVBGd90oLuIkBapqHXRj5pPTQcD2Oz7mitU9gg50M2yIm/cDOzlW6xzaTOAwWyqb9gpqGixA8q52gCUlH5wKCBO1sgl6zXvPO6UO59PNHt1NP59K0Te3i+/C4jX/+NkWCUkjsB3lIAFdNtaJEJEd5YhjCAcUFLt42RMqbdW4Guq1BjIrZjanr46M9cH4F/SBpw9fprqPboXDak5X72+eX9YnqmlrEWb40AJ5AxEfwe9thz8jP5VDpDLTLn5UIuu8i/6RTqYdOMxRUPHgM4U/zN8tynoKrfGUnadL8KobpKlibRUhJuaWkv3HWuy/P45gzh0E8plSfyoc3rUBONmD49A1MdmiIdpRL2EFdpTal+Ns+Nt+uZwst1a7T1ytCB8fFb2gfaNqo62ZGVkyeohZEcjeGwD49wuJuYZLJnOAr2ukOiLynokqVjEd/flpm+CCkRy1x2N3n3h7vSsdcVgeootfoNJx3MrJq1IPhkLrS4LXNEdNCcVU9VnO7YQ46mmj3FB7oZa9pBMCdT17SqmHYSFIAE8dcjsfX3wMJMNF40vu7ofjsWwSNFscBRqgNWd6lLpQ0zfWIr/+Q8/TKgAIKDqO0AlVLdgnMwQdJhUcMwUzmHowmd+FDkxWY6HSvWR7cgheKhxBW3rK0A99GgRdVBTxUoT0o5t2LMUYJPRoC4lCi5eBH+DB+/jrbQ2XT4vxUVt2GDEfseFLSqzRrDnKENH24TL+DStM8ZlU4Mf/7k1NJXdA0oGXZo2GPDdNRczcDd8ICVVVF46JHSQsQe7BlWJTkiP579aPMJ4cZGt8meLGhdPjID8GDLIS3eRGYcMAlc8dMHYewJeks+h5cOvz6zvqBPqkIcbz5v8pLkRND2N9qP+E/oBXpcm81sgyLTSnKu6CbY6qyFpvxt3KZajWkt+tz2oO3kDUeLObuq24qOHF5OqsL5GbzUyDImJiWwdwyZaIXn4kdoLy77uHiy43zr03aUQdMDJx4s8BbI/lcJZoZXyKLqSkjfkvANZbSuxUukLcriA3dhoAPzMeJ7J3qkt4n6R3U+bYxMncawFWG+GZyFZQEB5fF6Jq3R8VuSGQ0nIjV+FxxIsSREvjJhF9iB1GX7i+uZ7NzQPZ4B/ctOJWzS6wbR1W+KAxD5Pz7qgV4niqEDEqljyZ4cWzzEtNaiEEyKObQ9AMnNfX0T52PNtydEx6t5U0zGUR2CCyNwxrD5e6pqbaPgfrlhfVQfCAStuP5Zsjk0myt5QmglVFBzV/1Ikzp+ELvSzAypm1RjBYonGsz5o6QW9ezb4Mn//Ls5yaz2fj6Bwl3jkMCS6D+OkyGqshPc7TyAV9WKCaNLonuSf6OKF9+BvxvhFuFPymgYQ37vB1HZ1MpD2RgHCUdvneUM8bXcOrxlTppgoskiJZw2BL2joZeEgwh4vLil1mC8/ahyFydAMu5Ght79cgsIJSWx1mFZxJ/Ff3TDRoqlWZMWMeVcIYh2SXunph1oPakbbYqNoBWufU0kTOaDaidPa6sSfUd/V9nS3fxp93wjrURGkblD3whwvTEh2BdnHb4S7gRye6Fb9VvO0gEMsn7PyEYXRdH+J13un/aLVF5URSJaTEF84us7yuvQ8sGCj6ku4SV37v8Ip85DrydfSmP9gZfniqSL87cX0pj9R7x/4RhL4u/Cxmv4YE6ufquHAIPW17G6GnFfK+Ab1kyOcGCZldkb9ftYcA2iVH+UgabKZs3jP2XrFmzQp4DgPk96MsgqE7zm55clMDWE5upoYRbD7CdoFNK7kSpWTSeCFb6bRDqVS6wwXe9doO5ZwymU1jwH6q/gfM7B+ANjir8iJsZqrbRCzi/ouXjI0u5SlakXNEy5eNjDI0++1uIJH8b1fQdX0BBvwEdesVrXk7eELOAOFF6Suup6hNvvDCXV+3bW6YmidGmUBa46/+IA618ihCUa940pnsQdtpPCoMxguMuAO9rg2ILnnVg3FUcG9UijzjTkQPWX4DUmhUbbRreSmD82fOU5I9l+TzNjUrs6UvxWXgZ6cGjPLPFWA5hvIB46pdGDrJm4yxjwvYgn7TdNb1MRwn97f2SWl0fsmnWBGRsHx8egWTC9bCK9C3XTqR5EOxmHLQUg1JsajFRf4/HbZd+4M718Apj3maisfGq5ue99lFglClvke8jWd/VFRhlT5azdoy9CH31sq7txf7Xyx17g5H+Wgv/4nQfiKuHniA8sbZTIANi+m6W/rqBhEOXeVrcrNE1WYBoWGPgpgVjbyD8/QBM1kxJef3FedqwcTLd9Aqj+dOcVr29nF6TU4EeQMOa97SRQA4libHNpfivKc7zKSav+CwzdKKpUSJ9t6Lpkjn1e7xfXUJr7/Qptp70DpepIEamwkuJQkFyY50RmxYHDrU5ciohGwPCYQwYOaxmJ5qUUJAcgoHn6/X0DX3oye7KHoZ2wSxrP0jm3yo6VOMET+Cb1p3wAVxIhGYwCk3v7//jVqRWbMp168O7jWswzzvWLnhC15L+m323LWieBdbU82Y2e/IZFEMqS0FgnKykAmH4idYPUlaWDJKAlS1qWX/AmxWO0Pz6U135oIUyZvyPpYNu3X5nEOW5QL2b7bOFz5S2Dv1AO8FKQfReN0USi47wv6Y36VLixyZtZWHYQ7vVFKVXgX2RudsMbYYfB44Qo22SXTDB5lVMQQaO2w2Sl3AELg806/OgO9dfmUcS4vvNVDYKUF/ybhF23rhmt/BTyQtmiw3BzO1ZIhkz5AqDZq9hj1Kmcv45ATKnbau6jKhjj9pXkfYh9tJbzntCJZyU2X4sVTM5iWLw5M799TWmbQIsUcZk7xGcdrnHNx4XUelg2BZqn7TVR4xQkTpwooje7rulVH3pRMIhb/mw+hCejxLYqC01ZAeTilpeorp0fqXJ+P5IuMjotABy6gM4rySNe6FqvIVH1SSYZXZBRbbq32rVAAkSCGzL4HaC7fh8tizY++nV9ODncx1v3Bb0viZgmTvQkL19sbSCNl3ksP6GgctRWSqSPCaDUfYLw0EPDEzPDttxvrzDrN4MB6H2ovaMVSFUWeJzWRch+nGNtsb6vJ9V2qPx9zx4a50FrMIqwJj96pvGNWhemTCcVbwjw3oOQFuU5GUjAV9dfWbaSjsroRCDfxFUFRtes8g02Oq+J39tPgWnK3ds28yB9UqZ5FOR3Z2CZYrkwpxQ/OIuZhjSDo0Sxjtg/RBagqEkwrOh+jmwePqKkYU7bXzLldBabU7P4SK7/vKjlCZD8Mp1+FnwDckdCqImBhObHCmKKKSOkGJuu4RugsJ39tGzgsNsVVz/DnddCCTLjeERC+K0LygDP2ACmzzGYjL3IzX1lvflMcMT2RdwpwltboooG21JPEkWxlo4UDLXHBThwnPxPu9FlWy0shhjbErPKkpjuSH2ASiFQiphZGKvVYGTj9nikFOJmknajvVKmwTpX2ly5yaIXUHcHgFNBgenvo4EBL2XtLL/3kpYDvYeZHw4Wyu+mY7aFnMcuQO7YYCuIw6aBh/LMjFVYYsBPlGft02tCouwYb0B392K9qQcY23txCrl9ocvlyuaVa6hrTQLYWjSKy9Ki7wdsG/ZqzQarEsmwzY8Ux0pjHyZJKvaqCitgjli0DWyeQBE0s8UwSu8Kj9rB6WC+dUh0J8nyneo3RYxu+0D/K9d1bbNA/op47Yz3KmiMYQSnr2jov4t6AzWFelGfU0t2PepC6Lua9mXqLdOEiknYgCFktaNBAWaZ4xbEl/SkOwpjliFxJe+WbKTLnUlLu9pzpMVU8l/nPt4y0l7gSY45t2dkxTdArAYix+5Z6S5G9nMnrxH+gt0u0Te6JlaYn1N1bFI46ZLVVaY4tqSOWvwqHSbKsf5T3vubn8JPQyBbNqYdOtH03lHofYVx7v3Zkagcsrkmz8VI7DDWlT8giRbx7+dJScp29QwioheCfUMETDaJCcw6OrAcAXKwzNhrE/DivzsmKeb8sdGmOKGknEUnf0oB5YHtX0JqULXsd57dmqh+i6nUwFDczNPEnZlkJ06E1rN/l3s5FiqfvKxsOl1BWDfS0PGjZiuSXdwiPysuvc7DO/Ev8auk4x/2SJt4E+NiS4YQygrn7jbhEVx8t2ytp2shRqcLoNZ8Zud5pCgO8wqMAgwFiuACsDracRmcSGSDqUBWbBDltagfkNN5/BIpJI42x7K4a6JrosE5/X12SJP8r447VGxR3rU2+4HqbSC6NZyV1JRrYOy+eNpGMFfLl2rSchfd/SX4U3925Jw//TMjxd4OegM1ocALqoxfUtqPWjrT3CLwxibDqaeDov2c4PGpZiaSRXeBsu2pRqYQRObSDSBmV6hwWeJvZIRjYTzCTJxMJ3qIIfI4KQ80d9XFTgJ4H6yUFsyv8QPg0Wzc7OEDedGONxV/O0QhSiFc/E9HSU8LVYE6QAhjzZiGJuESh5R9Nc1GF5TEuqMT0XGkxI4F5Tjw+XE0fjIRBt6gwW4q4alXqBV7zrILaIak8OUzx/7s8+QVPnetPKWDqlyRkZxO88aqqDAi0TIfN8kLF/w9/LHVSWhjANQ3ia0mhBf9TY5R2fQZXwYZCYGlwrq3WX6TaEoBmsMwfb8W7ble5mws3LfcHYnK4DBdGk+UM9+iqslvQ9s0ri+7xsto9VrBGffWnXhHFFrbTg3bVhAjzFbGlkqbcpauwtym3yHxlxbEUye1+XA1moSF2lpESXMWr4i1llHYaAgJDT1FbmpIYUDDpnerL4Z/t5YdZCE/pV9CqzJXG8rThyWOaaab/+pJDrfghLWWh+n7afZAfifWulcxyX1QSAb3ctbpIR7i8gxPe5QCKeBumvlS9OPqxSnjhEwWNaFkAzVCXn7M1/mpVzFcOsWmMh0zI2UjTTFdaHUX9UJUGblHFuELRlfphLibOOoza/TPf/q3y7TbCgNaMgPuAY2M4Bfjt3C8F4UFp17ysvkM8/9hO0wb883ADlunNI9rs7VCM1iEY5pOgnmW5h583RmjkFM+8xnbYa8M4tsP3W/NpDUbjftKkuZ64NxKZMuKjyG0OLYvuMgSHrx7S+5vkgpOEF2EyL0C8RaFIRL1sMC0IPCMUVTR1QSxSjmOb9RgXhzday3RAHpr75fQY1/ldSxgxnLV5AJTf2MEgY0res6TyfVvUHT2R+pyrCp+X26M2DwXuaeGLlOPxMHj9bQ2r4y9W+fwUcg5JV2PypLgDJAUYDwuG41CqKUQjpRO+rfUmD7pr+FLuPeUdRM6BFS23amMOUZsHf/rQMqvjE7QF9+9kE7f0emKsYVXNo893xGovJv37hvEAGvqAWkmkqNy7GS/0RNN/gZqxJhW3ho2ilcn1IXEUCGKmZgqvUyijLA/7mhu7dUYu51YuUmYrMnBQWtdpY//WT5ef30Xo4kesxpxdXj+sRXpF5f6m8rUcOHgf+7xWrAdRixNZM9wKQdc21QRx3LBSWv+egnc/YY4f5u0trn3Ncq/0Cjj22SIGmTF/jH7w8uGLNId6PF9P0ZsGARQCvJJvPpKUZR8Li2p0b4AKyZXXO79irQbwTV2ohRMbYMiDXPUrbQgCzGr7W/hhHhLnjA1rqrd7bbEXMKZDeRQvCVyDWN1NAo1RDFi0ezyaUZ1bJ8++tkOXkE2DFIXoawTcasj+Gnq+fxPbHQEsYYfwjp+0Zh3GMGqnnKPoddqCUcoEnoBzUqa2Z7ZNysvQ27JW/hgHqwErp424gLVvPSdFnD5ITFKSIZm+/EexmoaVAcEpr81lbAMQaedFcfaQow9ZJilPtc2woNC3k5IUcAbSfkExSbLd6Snb5Rmmi7rbRsoiU44o0rSDaSHN8J9Isu4NYyVqGbPLC1ENPkwtZ45+oapO8KFrwYJ4gQbqUm+w8is+3sEOGBlwOyJGaQhE9q7twaU9gS0RafNaAnI4WJQwR5tUtXax6MZf42CCvDF+8sEHov+cJiy12rVO+mPMMfyekdU5d4mSW/PdCD9C1S5V6IBCVS8JWW4Usiyio6LnCPyDotzcbERGM6e2snKxxZQWbqcKSsj+bhd58mpo6A9d0xlzQxlgYs80deWlRTx7m9+/cCXv3eUDDh/50fzGowR9EFwCu2zaTXS4FAZbt0qHAU2O34LpOGqWH3ISBv2TgV5WQ59rKHhp7NCuLKJ2ML6K0fm9jZz8r/tJF4pA51yYX7YKj49aB/l7lrQyxvvUjw6Q5tnHqa9Kw+j/8PjrXZ+SVLht/VNYScXQRY3oYmje5/BJsEuCBdGb/e4ZrMF7H3PMUcXU6sqE7WkvEXN6AAZAaXMgi5cNlefFP2I/01iJYLLxl0jhuY1qr7tTL4+fA/YCxY1t9IFl30SHgYt1KdIjpjY7tfVgMot3O6X+2Lf43YmVM8RXfgt8G8RIF0kFDjsp8cjpvd/gYPVpEDhJ+kaWgQJJnmJ0pDuQoRYFrwInzLP6jeh4Ne0NhA8sb4WmE3HCflh5XQLjPAtVGL1Pu7ALaaJh7pqKJWR7J7wINZn0TkEK82dt+9OvKfhnH5QR2HQso4n3vAPJ0/CvePTQkY1qm1vL8eIGscwNW8tWmKs9y3IiAEXiOPAU5EYUQMLcVP57UlLD7wR+zD1KVZu5XrQMveCdFRu1OCFPiTvO1jUciDTA5qps47v+wY2IvZ+jeww5TjQG8EUUxKBuRiQ+gFpGL4WCRbo4YPLAdBDQMTypSja5fkeFTj05MiXTdxLrwjupqp/HXf6SNeMWjUuiEjm1MLeTyQwIeY9npkQgs5MEZb5Uu6NIz025Ws1z5AKFziiq93iayX7L3ILwJ+boQQGKR4Ati+KzlrHHEV4WyEGo9bcA5Iot2KvecTgkq4yd0TF4uyBwC5BjUoNpeJChx1KQlvFaK/NW9whds8wnqTc9+ukcpaRbDn8vBAO8FTu4d66RPkUrPU35hQTubEy8/KQ8rZ2M8hWuE4iGxUDYVNPQ82CIBopY2+oD3aNucd+FnSHFF0toHkN1L+V5gl/yZ4dxBkWAvfos6NNr8u+chkKhSrrzF/PBwttn4iQmawJrpWSH5fsKILqo/Snr2oWwvl/ye8feqGdkwZbdDk7w4jeH05YhhhRgcfwpc7z8gorlA6UO+dvZuKxvFMw/lKji+5ZpS8ucxz0WQiXHycWHAYPMCJpoz6XHM4/YKZIaieMTtv/hm6yKwADYWj3w85/wk6yFnKvxSvFC8DaBy8Va4d6YLC9Chn3fTJqgvKsE2fXujyhSbVOdpPuwKEXOsOAmwFF08BSkY7DtgrBQH3Y65F66hN4uCojJ9GQREe/qMIFCVuIcUyeVf//KtRwSwLL3aTfhhzpaDghXuEdAC2lueUv1zx9c4VO2CdVW4BYm9B5rTzLIsJMLTu0aIX6CvEfcWr9jjICup4kJuBCnyU4HCdDNBOY+GHkqhOV+KnPnrC4qJ0i+mPggiJrWL9JzMSMplFp4lpWOTzzGoBypGcViyVbR+Ei2eaXrkU27UGkNGnPWFIWKxbNoRyIyHD/c+bfRclPe9YR++r8PznBPgm3hRja5FySuoUmPsAmAeh3xXBGa0+coceYWj1l3jLwOuQ+WPb9cbYO4wtFedk7txwPRPE0LoUrOV0jvX8D888nhO0/wtzgf88/aI727lx/iyI8ifqVGdQskW4lMT/EwdCtOKfNXfDtVOxAvfMQALQyq1y5l2Z8Sj0U1QNts5kjp4g6rY5g1M1NZeJM1V18uj5jNxCud7ZWLtKh5lweCDE1gu2QIfnurU5FpJm2nAdcCnR5pO47xqVcbP49OLPcJYY8nuRzOoO5KU/iZhKV+N9N6eUffjVa5sPU6IT1ZvXnxZcAeC+0nXqjBT7hgUCy9B69HF1Jg89a1ZeVUIgfRlJrMqMNlDL5fO69vvWJl8V9SNe/9vw13UWFIZZkRfaN21lPfPTFPNY+ptbu7+/WXpcHG2YhsAIOxCBauzOpBS98BwUQkFF3JaBn2fpI9C+vKgBCXUL+fLh9B2IUrcrK8JWyOWK66Y+iZsfANcjDypgmAWI4VCH1Wwhz6+1tHcEvXwXeBKMBeYKqHBVsyEakKT8Znuv8zZFLMeLN2N0dGw5zePDF5XJ+6IhcE/YbAJJQFkSrEFFcvwzQDzF/ff4ML/9GSff5F9+nB64YoGzQgVT+yhvA/kNAvyb0OrUttQyuxBymSJjzpd13874Tox/kHVcxWCHeCiMNGzaev8OI3N0o+RgtCa7QqtA9GvIJnXn0rQa6Hs5QP54pr/Wmt8IG0bmENdDl+QifATdt6zbDtMfNTnAjsTfw9uC251izMVV29W0i3Qinaivs/IIrafHBc6gprMoF+FXmdrmNay7B9nLZu9OL9QnlT2g0V5ghwcNVtT0ulpWtxjsD7U0HxijZNZqvKNf/kdoIcKi5ZjGNFy/YGAE2rLWKIAK7XUUhnmdhKZILfqfDcdMCLPyXrxpOfGugs1s3FDaQoKwhVRKGCvNbtJhvJsyCL/8M12NzRZXBeey4lrWW9Uav7h+TAHtqc4Q9MRiWixxWK8L6pbgXMVS3MktgnziDV2zNTM6SucTErpixGUfWWiwyKuAi+5FiUDPERKIGM+azjxjDL/kwIx+M57LNGgTS4ZBl1DvS1OwJD5swZQp3LUhmDOHYQbTxTIdMqh4GoMFqkPZwEodwZwTdhRL9Kt0arC8RlmPqdZMTQOqcjCf6DKrdohKBYvIXFhowdcFffFjrMWcbM98ea8/vonFXB4THt9tTV1lw7iS4eolRfV0V2kLNhOCzvwPdrv9mqTxrrb9hUZImDaOAEMwRgFK4XSHdLPjZbQ9zNcG3TfN4nDzOWJDbhTZY8ROiXU/eAQ2YvQs8nbP/b94OBOEDh4AqY6/PrOBb84gueNixIPfILWRCmzINoZkWMrea0+buF2HYIWRGHEqkRdKoxqs7TjsZG1sZefgI6zWXlRRqlVJeQZ3acYHF41Sk9v0PLJTXl68pfmNcPN3y7YGIXtd/KlS84ENHQg8Onu3yrhg11Fw5GjcnAdWq2k7hoWRRL6YBh2tTa3sXoqUuX/e/5wPYL9vEV00GfxnNtyL5y05yIF1795BZeJxpoQUCajW2HYMGvUwHgXCUO/0ED2dPPwR/SKHnYnHyQ1+2rixTaCnstzAFUHyZ3JLwv/w+QCsAKIFcW6HIrp3c2cqADzxUZiyUtrLyGaUsT/JxOBuw6h3hCTBp45KApHgembLodQd+GbLTj0POtoyQQCZNBxQQqEWF6TyElCyC6KZruJ75cyCLdNqsh4zQajscUyV+d8TbpV3hVlU18ZOAsU+30hbjI8fEdH+A0ucAjNrlc2lg6pcndPC4m53FxTJpUOFucuYRq9ZLl/4IdRmDmB0PgCqlEyq397zu0BvA5ojzlRwo+l3n96cfpZe5+e8lnTgeb6TMCwOkgCSNgBydrTy62ke2xWCvNKYhlnV+Kqr99nVFgVWfyNSf+qdERjNPShI1K73DUDdwEa0TKOtgv1Kq8xTBxWB3oV19nczBL0pfsoEjWa85jU9O18dwLAuucqtyn5BcTaIjmVFcr5yG6cIpqZ82O1QuOqeFh2ufYA4fQa2g6M22Fw4jWD5+FRvqpTXEC30oSGRBGioPBJYnLGanI/nB0NhKENI1TxjYgyMDNxKkwyQQaoUXZowaIdM99izJW8brv+X9a2PWKDjNt9Q31gAEHLiAjVC26uhOPkBz936c3YUTaaD6GhvarWyAWGtgLwXhzHKDlYIuiE651b8ZHjkDh13L9Hq0bElUEY2jtCdGLwq4iDvuE/D2YigXYl0/0cV6DOeUNYOpJ8oQoHDOgqQhgrFa51dwS7CoukWwbRrmXxfRjfxFNeeUIm5cxqi8NMsBxfKcCdv6pdZnVWFWql7cb4OmDPkMag8xH5ebY3EAUOV9lNqdLUYOJnigDVGXXXQlOq8/1o+/vG4di2om3jDyy1ItCS+ewvFsbRLMPqgOMXFiTJhbge9M/2sFhjoZQ01RPsTKbWIh/leds9Po+8Ofscrog1NZDYK5XWe0FlL9Zf3fCBM4ADsNsxFwB71t9jdlohsV8aniX6w2NZKQK90mKOCyBBsAoeneOHC9pdONYhvorYLcp2gf4o6X/8W5qs+t8aLJ11U2rKe6BSIqCcc+lG7HVrk5G8tmMaTp5Mhv4l/9wtto/DJpHjRuJ/FL/+SrHDpxYYLZUqrxWyj7SsQtg3YC599xPezavMgMTwNH6jhtuRhgSggNitt6t0VcNP9tQZW0MTfxey0ocrrl+mTdDD1VKkq9HyhCxNAQQObQJhPnJwVWEixX1AoOzzh04lceQ1xNbBuq+Uo2SAcxQ45bEAtcibvl13RXZ2YPcSENwYZkwTV9M5tRGMIR5HQxZdIiQ4o455wJzXIEUuqhN1wh2Vxe+4H0KoTkfFpk4s7YjiZP05lzgqpfhgcVGZiMxViM6qGt/BkUJplxABXJBAUHDXMolMboQKcxQAHs71kNPqrqpUH24/ul7jdgmvSDz/nO4Qxapc/mMsmVhsTS6KTPGSaM34SiFHO4vohi7advSmWDYEjveDXNICIYYRlLpB+jllqYmYXkGOLG7WpctQygiqP294hhlVEelDrNOdMN9gbJcFJt7MQUXDBrlng84xXQbMzbKThF17JofB8/hpF0ltOd+4gnWOlhH2Pd8jRkMEavov1Ns6GeWr//JhVzzR2HqyC8SwKTUlwTEpUIEDJd4j6FP6zf0U4JIUde+Zbb2rqm9tbRC35X0W70QGUtp6/8zCjHk9+3z1ggzayguj/TFumx66xmaRbFI/TdVRINwJPgUqAK2dStx0yZMSYws3hxrB6lgPrF5+2M2F+mvYc9fWBJbbYPxXR4YIKuChbIo/7m3CByzuB4gLKBx5PkigHEVdkysJm+dlDHP+UgwJE5pGUcMe1uHQyAksLt/Et73X9kc/E8vjCac0ZkMzghCDr+ewRRfUtEk47eDGHC6DtrcroT0SD2I6be14jIg8fRomIt68f8BvVJi6pFSwStvbbdvMmryotpdn4G727kXWBJZt4/1trN/v4bSZFpMlvuXa8ocZyWArXQUic5IrpwZhN3CKaBMeAgffBCsn0ewPN/hxGGbAz+0ooUJb2jFhPh3YIqg+c4WK5CTX7bMsqAUg4busNBBN8YWp8RjeFK6YsmzCCKyQYXqVgNDPxefD09SrksQ3ljkW8AsF+NIx9jlCJZTQCUbHQ1ZBwOG8yn4y36UswYtnmPpKACJ3dzkn53r64Ghqz5BU4bspA1DBxFCIF9qEg41slezYCz7gIVc3nbeWdb+xM46FszHwvQX559ufmOCYuXiYbBbWTBWpRYMY/SuwF+TtY8gE+iwg0kpL7DV+Kf2rCqYS/2GIEwhT+eMw8X/3Lmzv2Stua96zVk279ICK2NuMPNK9S27HV2qKF5Qrbz479ANRRQtC3TPB6nx26JJTMxD0SujHQ9YtY43iYOYqXLwv2rNmuVJdS4R0Uk2oxnmuCGuYvhWLu52J3hgaECbrg+s8W5qb4hrPKcSe+6fa2NRcXn6r1QJ2VoZYGMYqrjwtCHaxGJGwH/KM9GSpK5dINnZq0eZamZj6BwoV+cCudMAz6p0ZpfQWZbgVuJ+ijpCwryFRsbT0ZTLFcCHAwBdNQy/pO4Z1g9MX/Z3IWqSYbDh2sGjqtyyEpmQYF/0/yzWOHCa6eKBZAwfRQvIabeUMy04wtrhI4yc+y+2pRAIl8ofsTJKclq3B/xpDvRevKWD5J6a42WFtQcpT9cxRSGr1jXrPI6nPMJsA2Jn2MrToKuuKj/KAld4bk/Gs1jmL7Lf+wEq0vc7Qb0fOoUmk3txS8mugbGWPms9Qn2FJP+PkB40//UC5AvCv8nJqiBPvsoKkS+BaTM6e+hXVs8uKXuQEMAU6Mh/bt5fCRFTvrOTCgeEpwLKLeweJZvO7qvHJeDql0/pgs/2L3WiCwXc4nohApuHdVR9opjQrVe4Sa9de9/6ZnYGXi/HNmOMrelaOa2mE3NjnDYjEfWciUKzXOiqu7JD6r0CQ/0I8XuiTZaCSvjaCmYQ8iul1/L0NkEQmzyxBqYyF8NOUSPA+/cOTkBMNqVowqB2fTHHINBFzBCXdlmvMg33TMlf+kIxjfsSB5F8Hw376ooqwNShLo56QeIO6nXE4INX9f4VyKLO77u+PNuEv2oU0nPAtM/oVkYrS0BYMZHNTMMO3dbVgqX9JyVn/tFuk/rTi22waoaB3RixZxO18rcS6ZSGD0NGOlYuiOHo6HGGhT60+d0Sv1fyXcx9CDsNyaixeDcTiqv/+DDMr7zE/08RYV+Oab6TH3OzSON3B8tXRzq8rvdIZhM50u8mvgmHWMZqAuY8O2UatTyBDwiMoWdcJzBOlDL16ZjuRyq0KU/GGUCb2pNvxC5ZU2eBKuaX52Dm8P+6DYrrXhXtDGVl9EMkKd5M0vpehx6zbgIVjFA4+FZiQpok2/anIDhAKA+wlYvZPFb35W9sEa+WdxkQdjR3i3e/SFPwYGzprGaiV7C3rD6ZQj84kVutD0Om2CSCBwTomvoiu7Gd4xdJFi131QzmPfOK0TkbHgDnQeXbz2wNUC5tBbtyuxo5SqUJxwS/g9b0SbUkA6hjepyqOqGp/l8BSmMsgOLrIkcE4moMWM/LcZI9O47VsBsanMNBk+I491l0vQcGZJRap9mzxMnZrlIWXQBWvGptmu9YWED6jwx+8Q5f+NXYRXFZ9DcTSVemkreao2dxfQruo+HLNo+bQDU1R3jGityjRRO4U03XXsmnsY55b7zqedt5G9shx4kweOllh8fp2g4BFsqCgzy8fxE5SRtT4Ib9kN1FAg9t4jrQyIxnkJYBg/XTqeAMhujle7MnzsPOv5nCWRRl+YquafX6c9DwospYfm2tqUpi2mlyahPcxda5r5FOBGL/T1nDXyl6ZJTvGqnSH2LU/pHXg5KZILsaIT97KRVe+7x3C/o/xW/055x64KEyiH7U4bfH+eANcmyDb7oxosOP9rK+3A7UfjX8CNxD2kGzXuhkVYrjPz7cV2+W2srhYhlYaAErstvEMZeyRksc0I+adKqLdp7imNaZL5pVh95LRZv2pOBrj8JsXYLuVBJqk/COz2s4GVSQocByW8pGdjlKM+E5GmCu5LoNiGKcX2rmDhLLyr03UXckIuAdUAqFs84ZAq3m1pNEMyK0E9glHmh5O6ztraGqUCwrJobHbPylrJZ4DN0vlhWl1pEZnjvCJlJHgMyCeRyPEFGyYCeYKkWvRdrSGg7foAgzxjkeGKomnXpoomhupBNaPESWtnK+2Z+Umwc9IOamag0F1bnlAw+iU2foIiIMUUwlPP4wju12NrZwVKGYCJUxpOEQx16CJMA0WTbpgdVAc8YhAl1Rx5uDKXkGBWzHa60D/IjR++9aBwbbFHrHBtLSiaNCn8zuCtYfB99e/wOB23z9hNlH0BEPLedIimMJYr4XU3P6zzdzVJc7tRfyoB8Q1DRagfc6B9pPJuONKngAhIVfZPoQ+6p3SuI2jZapu9S9mk2Wkjqu4044tEAM4s7efjmS8Qst8D+aO+CZm1DtvI1SgC5bekm1DkMseLOqn8jmWN8ziIAo8bmNHCAeM8YmdNzRelBkXCUGDwNrO/S9xgAwuIoQMTm8cv67qUkuf6F+uV1K5yCbZHsL4jIiDpy6a7EqxFf1tpK/GwAtBsHihCQmqa3e4RXKQaRVFrY1eijjZSNaYJfNoQ/J05IdkAIag2F4J6V7H8y7DmEgluQqANy6SAXxI9Kc5v/jlE/NcpKEHE6ZgEyvQlD96Pty4O3znr0EPvkPZhkXkEUl69PfgEyN0/4y0vO8EqXOn7h8MEakyTKL8dnNjb7wLmvYAg3AGi0o3rhdclxG+YBKLeltEz63zld1SNzgyp1lGXfkzti9qxeHn/BWXsV4+wjXlJrGmu+Ki9Yh8pWd4/ix4RUN/UED2XQtV1hSqHZNGTimxHvKXQzJayL31tJProY/dQ4WmBkNXx2pMGLMyFLDvns1rGCYM7cVVxAdn26DXG/34EBltQ1e/Siv7GMd3HgmWlxnVs1XjMfJVrs+ufcqqr6j5t9Jln94bILttOsmx21oZsL17oJUbfVeIBUlpz1rR6rSY0pBtihrYcrmL5Zknf2ANDwtM3BmDLIn/xCfinJicRCxGAcxT0R7/ouwhahgARU9FceA4tU7jp9aSA7fzF2kldDRd5LON7xY8GGk+2Ff0ApN6vzpQ5CXL4fPiEzuqBo/SZAl4hXKKmgQP10md25m9pZFRf7Dbly+KNjXKiFXgK30anVneppilygEM4zDM6rxFCm+x5J0BR0A+XHe6/qO66WwhBubszgkbrxuv5It2Fvb2Js04APM3GCN/K6Ou8TUWMD0yB3BB2eX1oIEueaHi6gQ3CJKnfk7X3F8ysUBhoSTW4Wvsh/+ismhpd8uRxGxmo+Ea23DkgBTo0CRCbv/3+KJuQGCLHgM1kph0eyiI+sZF/p1MH6HXowHV1jPZe9w8izd/WVyYNcudsALWrJOSdqgrnWYve0DppzPLFApBNLVMMDwoarrpGojxjGNIat6D2wdHLOUbvGZffunANXDtc7/OnYt1BS9bvJIQTYPOo/oGh+N7xEhFkoxA9wJec8bH7BFscDp89xNP6iPaXJ17S321Fo8Ko3z9s9BVeiSJYg6KzS51GZZxgZFnzFoHnWvKgcVLWB7iE1Jn9TbpTPizXb18RM38WBsdjWi2mBj8ag8gY7hhiD6N81QAnDIYrIRM65l1EQG/E+Hk24JKYB9T2MTV56x2+B+1hCNr0yOtX5xr3V4SmDpMz/FJfdaeXI1149LYyGE/73prFopPrP5RPmOWK1jVyPfKZQVHrNuUEWBfLuIi8OihYa9TjM9LG7sOc07wjF0jaXDmLGkzFHbkndIjGuiVymQZeCWvraThxqmNy8fbmi2CyUFlZcUigvKQu/+eAyXP2e277B91PG7b8tUiqd7+J4WxRBQGhwS5uoetlJI48qunaM9x3Cbr8TolyAAcW4HqkHUtJg9stCdG8Jq6wTZtgjV5Q+Yy4OKi/vfQN8BCZFvD7Czlc0VhI9XEvf+yXT1wVODGrg8jjhLI4p5l8afrz+8DyXYdQolH4rM2kxfjXAtIHq59QYTSH2OBlD5yY++fFKlxT6e6O/qkupiAWClv86zEtJ2dB+Kg7Ix21rSTEDB25igSaFncu8ROYnJCJDc1Nc0DdiCZq6nS58zEC1Bugp2vYxK8M5iACIjt+GOEbWLOE202Wgsn6of8m2ZXE2N6giFbH0bMiuBpvyV+hUg33p7TuXoZZ29cJFsS4mshyEYYYjH6u43MwTOhYfdrM/dgUTG3Q77YAbW5ZQxGsL+lvgYoXcz14sN0o4gqbvxGWjHmnCjefKpTn0Ii3a0NMFvSQqp4Y9yzNyptKJ+kwMGsxFZ+MoBezN5f8r4EdIUpoMDQtLfbY6JO+UpuecXDQSAAXWvNcoF76kk0zCrFFkHixzRmXV4SbK3IWXIi1l0ueWoWscttUZVpRxUNzfvbNAnVzRZN5dFAe0Dpkfoxdr4vld072SIc0yk10K9CLvJBPCKrTnQTJA8B2adojRnrb5rilg5KJMvZsm9zIWDMRZWXa4L0E7v5Eq5KSu5bJeeVucro+hD/iEqw1O6aK8s3vuJgv9/3AsqO24yI+4n9n+/06KQT7Hl/74EdwhHqHwr29SpI6hZDopWf+cJh3UA1IIsku3W19VSFUGGRhZsYPUZ36hcohq/IHPwpA6+rBkrruGsgEjP7gIqqG2FsDVg97LtWi1SV8/RYNSFo8boaeoNlOq2OQdMxpW5sXq6ddhTACi58vDox/WY2DFvDFK0397Vjdl2c8WAP557xaqwM7z99uI9Z7fC+lZREvVEEPHmMSvjo6s+SALSXTes40moZELNh5IEGFFg6+dKmdYwtlzz06Dd8oNJIQje1Z98UvMDYfkm4SfGN1p+wpqorGCl854AUuz6nB/++bKn75aCe/NCAFTeRtHv5nApPewgVBMi+WN/TT+zN6Ldtys4yTZVg2xX5F1lbDto6TTFMExJcNuzwMFBfmOQQqXuAOyrZR1vvLpJHJ1BKMgwHai8RRS9NlrNXzMHWizmgsRhdzBFCaYDErIBdViHEHV7poggJkPmsyrRwUL9RLtw4qPwD4PieiwzLjT56kmKbZ61VM9OPFdVteobErCa4Hg3qv14fFI2mpn4K27m/JwiyExQIpSHh6FsgO5e9/bzOMc7MOLO8eJFCcebSmxuj6XGfOoxCRevLxDS36d9QYxaw7q9DhKNtyY4GAIOJR8cewiyydPPuHI61zMugT7wrtVDDZvpSzckUwzs10OaY1BHY9psabT2uUXWSLN7MMVRwkUxzkUT2JPq0EHl/nPiNtXLGnCNPwBFMcX20xK6JBXJ2nxUP7nIj7OMrxHVpW7dL40KntioLwcRtYP/PhAKHHbPOI/3BvEGDTOxCVfudQAVddGErDZnuowipLyTChaueNZHEzKEPaEuTU+mkR1eXgIKJp9C+BbAu7YRkVwiqJp7QRlLT3nMGHLrZk2294DNlX02GYbQYczCJEX6cgA92i43336qCbAiwSYnC673m8zzQxTQ3CmoM23V53ZnvG35cwkZ+xlX5fwApCEBDUQL7QFkSQFoTIKcnMGQ5cG7YgQY1J/C80VnYGj8ToGZttO1RC4GaHLFh+NVQonv20Fhsa8fPOdiyzb80OvO5H1frfunNVNsswf4/rnUg1RswLwNF0kYIfp1HvOIK2r2jqSCSv7A5DimKtbcW60jSlUClgbqSFLiUGVW7tiJI3duOw2OH2LhEo+Dqk6e3A/g8nlfST+Fb68BH/wCaoPSfR7r45MuQU4Pn7dtOVeuLk/DrczE060Ip+DYuwYYP33cKHcXvRFktV84JWBAlm38+j2FcfsmKRFer9VwiQKPj/+5nFIDisbO2aPRz5pWXk63bL+Vl+BzNwf+I101f6HBSiLNytPvGmKYVKzlUL3SIBWAtxay1j8TJk9IPMfJj/6BG9VADgufts59HIZivRbWAtRCnUWmnWHe1LUL95r3ui8O1RR+9JQ/vE1gvVpvGfAhQ1T6AA8hyCIJAQgsM6sZsK/hfwlp7tj5KQeQIYka7qGN0DXLaPoUKrjOHselX5Y3xKAiYNMsBVMTQtf+QIeyVGMi6E6fJvllFS+Z6oYcxNiyAHrn1yslCbCtqa11GEaUhSVVGUtP4Gt4wMI1JnEP3EvMU28Xu5OXlGoIX0cO05blWL3ZxGJ0BUqiElCCehWzLWsGxVv+h9qXM5oaJ5nR+rsOf4wtl/gwA1nFl4R0EYU0dsvgMxRYhtPOTYuzKOzw2iV+ZIoEhcPj1fOG4gwAN6piiOjz0i5YsAbzCmzh1tkmAXAUcvRHDfe5FbYcTJrObCSuQPlCo5LjntNAdimmE4pVmvKSn7gGC4Rr/l/NW+3xNM17mw7aT57Dj/oX6K0AoaDQCcKQhnws8EcpB84ofjPPAgafCEsE/a0Et7+QhHJRCcu0p0Ut6JB1GUe7sdAqPoKpegN2HkCZs5A3JQ1CLA+4l5bchm/UJazvTJtIHG1bFcg=="/>
  <p:tag name="MEKKOXMLTAGS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VnhKxtT5Vf9O+6lY4KufIswMG+cKeTfHSrX63BAxISVca7SLoUNdN1m9pUGIKag3aAnhZAX/XayFx+2uBsiVf+D0zGpgdrnlXmXzrm5jXywyw821sF9VluB9fOX41pWrg0VkK4A/ji0lqx6kIBF6fcO/uw5008LSE0L8WDMWuoq2E22NrMz0G0b/mN34Orn78jJDFB/29CqKJ6ekh98OaGfYQK1XxOwrBsDSalfEKeFMPQi/BEMvpv8HIo85YRXPmyGu/491JP3dFPAUs3odvO4v7cDcjIJcTS1BMBCqpAPnUMyeqeP7exYFSwRLjY/vxZWld3ogwES7uQTZSFjLpY23cOKpI9576MuZU3BT95MDEqag0Ai8V/DdG0hXu8Dd+021DU/k25b5N7ZzRfbZo4EBWpYJc9D3qYk6uX7OE3g308VsyO5N2V5gRRWajuG1OUR/+9GIXagm6I8CBMPiLUvKrWoDNLebLFem4B1F/af6lwIuec4EQI3W9Xw1+c46sjoBsWe1f4y/kA2MXNiZngl/q8YdqrcqOcWbOzU/lGF34eXGaNZLP3rwoWbMKy+eAuYOfafGjgyHTED8YnGxS7BdBUuvS/ZcTlHvD6bmndZBTYLKaUyPxDQflFfxUs25RC66FpQtgn5DmOSJpFCQVM9PjanWoylkWJD4mpcmiXdjHKl5G92V7BYnJzuwactVTCbQrTyyBDbyK151lbrBGuBlwTBBKxl4CSGBixuI9ALgQfJa5feBgoe0553eo9ikMlg4yKt8236CxwKHln3D6hdHIuhYCgVZXY/F8YxP010PWpqcKb6MCeQEHRJGyeOu3WmX3FhT3G0YsRvuQY8yC5DbitjqL0FgXzOHvRr5x61OOxwcaSbitX/VYYfCVDLBqgA7GPNSnqYsQ/hL01ONHLH2jXzI+ixQERM3gaJ33lpUQFvZz9QYd8hepqNWIJx8sy46SsSrmJ7zTChvV/W4CU8t9/r1TMoxt1qNCuU2CSuS2VhYxeG1sqAElXU/nqT6gCLfeQpX+tjvWFGKAgPUGRz3M5E22fVboKIq9fwxG3HabSztF8/xD8Mm8aatc84eUf0Vx4iUDJ3GWcf8oIQdigiDlLjLIgkdc3fb8A/SNje7UGxU8JCcvGdXaUu3XpoC1l+/Xhcw7Wt4cj1K2XtOI1aRAS0PrEj0YuaoVRu/37RFx96yULPYgAsxD8zafEdoZdr8k3JJfezP71hYxS02BIIIk7iP3lYCtqqhu9sVShfrSy1lSQNe9VbqLSXl3sjh/HmQ5nXrvLNlcU3tizwPeT/PvwbbEZ5wMutwj/nxfOSl5X2AxGBqRH8jol5W+XtvkImM/uCqv9C3xI+i45slz1JdTN88xrcp2X71v5KC4ZKL0DpalvyyLGI2obEg/+GN75u11UhuTOKP7lswYkQW4FybSk7dBd9qrlqZQQMvpQvf+l2o3JQfwM1KeuXDg61AV5q302I06qEJoWNtpPe0JSLF7nXaqbb9YP9mOBIPv2QXU/ZPgbiJPiXEU8aTh3EDi6JQHWyF0e/PtzXx+VYp7gN2XRQf+/xiAkXD2zSx9eG6XmgSHk5cDu7u8tuDSy4xUIWYpuHQ451R2Nm3RtoOMoklJ/ehf75S0Ed5Qf26+08xtI0imQSVW2ea3coqGmN8gh2gQGL+eHG4cap48mAe7yxAvVeYDcacffSS33r1sf7RCtwFTVgW/J1d2oRb7WyntU7R/5vDW5XmkcMDSUqQk5hVnfuICnUJ0/l0n6cNbQy2sZbi6XnL1IQVklreccLUCnQ+Pgp4OmNFwMX3guHJpZOfRxlLczkoThVk+sAiSYnOeWIRbkpk09tBO1B8+Gxk7QB6vWAUPgaTYsXh13RiEtO8Xc3eMmhsxzchEesXyOFAAA8r0oaXhDLyFkxk+hLXWWJPrKIBD+FU3CAAKHhhKWm2Bc+3Gpa+toAwx79vknY4rAiqx2i05aouGn+HcMZ9YCriphYBOxMmYEHSO3fVFZSjQ0Zw7Ur0k1dyfgVy/Q5qxw/KjIlAD3L7YXmAZYp5sN7XoSXodPALl0JB26OlZYZZ7zCIEjivFwZDkVwoYXCS7Nvd/pZeuOun/mSYwLAbiprAh2YdoDRKweVylFloDXrxCxB/wV6opLs88Qk/7MFPZl3ZJDKk+W/k2Z1AKaE20aO1Z7SvJ9cnPM4WAxGC+0XNZexYiGC57k8fuK71rqYoOBFkPm08dm4L8XfaOU0mYTTdbFgsy2NpcX3owqek2hYrzYpmnYdvBEJoW6RXIEuo+pJX8zkUe2LrjukIfjTdnDc96905waTLdggxO6FGik32/ECkg0WT9ZHbWhFAfcSk96LYIjY1VhAMilVAhRTjiGONjxGHMmznGyZGdkvS+0CUM0gOiJeiVMYz2w5aPjP+ARsipvE8qGlliFPWdWzxvaYN/UsvbNaAQGCS4ThaoKTUu+ml7TGcJZNIfJ7srMMEv4aLS3qY81HeEo9hSKw9wVxgtDzh2fgtbYmPsC/k6IGk4NrWJeBeWmvrAEzS+B6H4eZDFQHYIspuf6RLr10cW24DNXa3MB8bedDyoRGibmHOV5Jm80TVH/t5QV/hqv0KiqOZUTYdzqtl/uWKY2V+NJ1LR/DdaaSlJcL4YKrds7ioHJHCntDXfDSvNcmulyKUvD8cUpTIf/h/fNApNAOBUA3MC46d21tA4UMrM8zKA1oU0eD1K8nBZfOXfktJv8vCceA8nHXOsGISUy5I5wwoZo9mi62dHTYIfwOJvFXtQSItECdPrtXpIe7hI/yPYw5G+yu5rsJZ3XCL8kbkMznVoc8c9xOZFhg9TyEwUmxo9VBboAQdkPQtrWYCMzC0GAsTPqQ+QarQvZWitydUt8fZoEJSwsah5q8d8TIYsTbPe7u0X9rli1CiaryH9trUVEK1jpyDn5MdO/GggT11HdJTp8xXf6OZfSxsmvl8S3ZQ6HzBfunBtJIXfEaY5zBVN8UYVjXpIOcdIawEjhAOG5qdDpuzIyC2i6LHqjZTyyXogcDVavzbqcWlxY0eydved7Da1GG5qktlXIyBTpBYYlbLHO6AZkE7AkZ+R1Kxl4JHbBnOjtsrfcTmnVPBnpu/42/pvV5lY3PuQQ65W3Ab1DxLRBJv4IBXrn+X3qkGiczqsg5qhpXaq33L1ifZp0E7muPsZUA41NJ7IT1FP+p7Mc37MwtfCpAt/uQoldtEIZRl6Gu/NLOMBsImFzQt4rY8Mk10XWKGwZfHh0Or/A/4mwErt4g3j3v3KIBYBNsVLuwOMlCX9Bwu811Mq+khjtKlM/5e0ccoHLlbjik3H+fpqIoNow8UuUKTO4Tz1PCyEHTapiDmmDhMLmYm0IsGlgmBh/HeIEdGNh89MN6qgxNPiVqubwbZC932G/uVPmj8JwFIi9RI64t4pKVRDApBZrSBeqpeVbZurcSxqaFGFTc+LOyOiXS7yri52fNhHoBJi7Uoh3ghpaJsb6RNT11AVmpK2riFFVGMrTqcHeOk/x2Y8Y1N+NYAMxhyJZRbaDjTPuPlywV7dQ+oI1U2rRLlr6naQ3I6FSB2HSPV67LNDcuFqVaWGoJHQO/HVV2Y+xEoYaxRZgOAOJvRLnnGoRNdClKQdGosBEV4FPfcaIM50E99IwrfvJ16brgq+Vd1NhZYFlmCsaQOepOiWK9WdJO1rwB2thk1guqHWby0Mx1XV9mMxs9OVRXGcfm7MTFdiNyX+ETbQ05AYE4M2HeJ1+YjI9mLHikvoIMysT9CgSC6Az+7rHCAXRdDsDB1y4Lor+OOrLoM9ZV++fyFYLuB5HOLZRuelqd+f6gaill9QY4kP9mEwa/fW2E7NUnyMjV/IPN3AChixziZsIDcPgtPNIFHNL7SuKCk3zACxjKOq39j5YYvEVzsMyuwBu+BgP5281jZyokWW14mSyfjclo1LMwZJ5H7Mwp6qsMqbJu2PakU687uWdWhG04TJMG0HLrbcjqIT5XtvHgEqH0xLL8f8WeU+dY3gAedoF8yQ/cf4gnP1oVCqFe4PcV1WMW/0icm02Q+oAdYPvcDtR2xB2mZurjVrZXDj457u6BDymFRN5bkIP3WjF/+8pL6vMfbMz6UsN/1AsYMYahDFkqCMDjKuq+Qu+jvuhA68NAjh7aHZZC5+fld2EVYC2UAzOp+jk8ZTmc3QNfTpqdrmu3FmtAfvUh33XL7UgMpp4u8Eo9mzQcasYXuVNLbypCvSEvVzO0UL0LFchY8en0yDjTntJiMxkUg09txlFFIzjOAGHW3xWJ4Lr5a+QEvcImpx7UdQUZh6YgFs366Kuea3GYDeY1tuQnHaZ53DHYXnxN9VN8pDIk42xxeTLpCcRphkQtodNUFsGRr9PAt1+6Jjp9yvI6b/WdmZFjDEpyd0GXEQYoBurigw/kf29bVd/gbRodHUi4l+QPpfMp6iRdHHzyTyzNSJOISb/X7VuU1v77S/wsciDX/p5hvfLgfU8JBif2CjM2IHDDGDnOfYfcOVQJVZqzsxdHwzAAQhGHfE8bZP+n99VlmQiSszqEbhYrnnfPUyIdwBpAYsh5dG0iLGMGqsDV8X5l0/y6erTwGPgCMKUQYsdAIgH64DhQyOmhcfcuvgoBHnxvFodkuV0xXVQ1+RVRYNQl/AbfI8nepbJslevYXpCzC4Td3ojzirij7SPF0cQdBiTaDa7MJ87lPM2Xk5KgVE+pUZbm5wOMSQmZRzT0WPa+J1NcpIHTtUGRCWe3xx7UfNs7Zj3LrFsru2HE4VqHxzp9bsA1DO/BOiEUrr8vjuHH25LPoQ4c4skRNsDUBbgQHsu0lnt/QFGX8UHcmc8qEOJ4GtAQBehZYZ7Oe1UmABRYO4WVsU+xpkuHaOvDdxZE82Qy0qdwhdpCwX1Ei908R4IbfLW5cKeS6qLHFqjKHMU3vEA7cREVAwAOgvM76yOrEc7utkqxoe/VukUY0dTiW+k3k5SRlH8P/IypFfnsI0FY/6RqOkbhAniV4x7ZPY9+6QaCrK0rVaNZUEFM7WtH/LBVHRZdrHLgEuISBXf6IazxxsRX+onrfaHzV4WdATsRm6VKQ0eNomsmlLFNs8d0+XW8EKZoisGGgeODZaOh4LYWa97aqRu8gMBnLNgh9FrO3pnDXONQHg6oWYu4VQlWy8OmWBQYIuw9NX62JyIMrXOOwqXijQgK+zzuORbkXorgtSPwaphiwwEPWSd9uYjOHyxal3KcXmuyc59MzgPPp5vIbyUrCyC/FV5vMvb+fsBMfb89+cAN9GOo3IDEFbSwea+yQrVEJ9M9F7J50nXcmgop0gIdxFk9iozJBM6Fn4z2UuPoLav0YeHqX/3XRQTMfIjwy/LqHzVhOzRv16eGgyFh4vV1iZ5S4RvnZHogFHB/aQpQJRXX2YlbXX2H8wlL49h4yKgLIDbdib6L4BmrU7mh2FolIcsLqu8u9HsDcfk/3oGJR6gJ5ygDCmkJAVE1gHSPZh7cLWFwU5U7S27uRyLzKXgZE00MlgkNNL687Bg5DmEDCYXucNr+wsuqfp3JTDPjHt3poqhWh/RK+z97hBLzgcgCyPdhVKKdpPwMU9JvvmyjYNzXnxR8jAJlccaEdhY5rUvba1X3uonu98gtSw2WAp+YyAZdGag4lAK37ELy2nN9EVlgWWw7IzaRKx77jH6Wp//xck0vuJkMhz6dIdN1qcY+L7QQVFOyIO85xlt7Y9QQgSF/oU8+f0IxycL6kS3UO+8zmY5zPR4kG2LOCC/R0BDyIfl1cmpT3iGX9cXYJxk6rewR4zbeTlkrxntdBqnORGp+6Z3+00ZxV5ihs6+OGdzx20vjn107mYyFMFsOpITPK+sGRau3OZLVFUzKRGUDG/vBA+/4w0uRXCTdgYRXE8nRCY6wgEGwOlnlU40XOdWx6R41nwMQp+yYhHBL7l3aFiyb2OioDjvMbaEOtl+fh0UAS/+PJD4EmhbyaIlV8nYO0lxEcm9YE1TtW72hvzcYVwkaB8OCCys5ALPN2+duA1Ow4NiDF1EX5QLRgwblUJcKJNdmSKJJem5ZMmQKA7XQsucfbkKJXCUQNCf0lhsH5LuwePIgreK7Fir39aA9twYeWJ4G8Ozi+w4YLOe4WdIwRGKt2TRvzwLquMzUVoGVJu4svnweuImLGV+Vm75A/YqsRxP9gKPbFQRyMoAqsxYO+Ktz2koNJR6gJLPUGBjnpbH77lZDZuzgUzbOYjC7Show2/bhuRYIKocX8ibamKnvVTFc4ojsbrUphYXwHOM5854FAEnrqgO01zim3zUWq+VJ3yxZkPDzYDB42wbmJwLYaWA3ddgBtvGupjpcfFaAJEzJbt8JDAxgo43CftLGDixufMt7akYzWW4FOc4H2/LHX9f9Y7VQfWty9TTJuh91QLcCCMV8uktri/AOTp4GDKIseTbU5QXcx5yyVY1TMJA56XkCUuB+uvGQqISsbeJjkV1mwFvS76nbORZ2C/5L78gYqttWJYv7j3kqIcwv8XwucNdwPQoDbCDBNK5ibLysZFFbV2UJDTNvea0xKwlatnTTdi3skQbfCy8qDnHRoLxoSaOVWwp5QCLTNHfQ51wTBXoeJWdFcabmLS6YGjW3VcR0sfc/ER6j+l4l8n3XJCKYLTAWneLkXc6Pa6HGtE2Xbo5iDvaRir7Yx5Kyx9jj4L5I5mH+CyQAcNffaFTZukWgD9KRLcf9xi8GRvWNPUFhtONVsuxI/ctxFPPCNCoTQVWZ0BML649br/up/U3SXYScunJg8Bs0TIAA+dTRL+Fi94g9ITA0j8Kh+9DUwXTw13iEHY/klNgrupVypkGDOmtQhKCt37ThrrthezSe3/bbMA7SsDmObi+yjz+TA9aRQcSI0lBfmbuVvUSd5HJZEmgDluhjX/bMtbytgepwEqSSZ9CK7sxN+HVkPfVJFwmM//BpJGW7jf39qTuFwDRgllffAL2iSTA6huQHTIFvgmhwnuDBNvN8fw6Sgag6qE6rIwq3Lg5XTcR9ZJzYR1pPbBlBd0a9kPuLpn6djBys3l+key0ey1asbaO6i8YfxRrALOt/Wzc6DVk62UFD713ol9jZuzyYvQ1End84dfy93e6B2euA9dyW3fpxFVsAmla8ZvrM2DQTgS5aP/gVR0slXhFB9+GWwvd7KmXKYoP6tcfQsvY3PcVHo7njlelWOusvLWVvTvlY78Mt6o1iIMhmVYwtXwgWnLqsPVcalaghBUHEf0K3TRkuLO0moYPLy5dgA1pbsWK7EQv3mkQ7JL2GokHJO6t8WrEvQ1oLRbyEWSBZnqNm+o9QnWIv0JJmEzeO8OWvXpza/I8Ged0ULRxC4uGIj8hmFeu635oLjFKv1m+e+z9bzWuP2dGWD8NuznGubM8EAtmQmQKMGSfzEgTW507dPAeMaMSkFVi8XIUzpoP9zS371fVm3Rxx6dhOSuHf29agspU3qblDm4qE6nsh9ZSIJVPDnd+Q1R672W8gmRGVBrK34H8R9How/R3ENKdnw8wgzGptN/mRPJ3NvJrpLvtnLePtFzx+PZ83rDer2cxUIhUbfTcU/336S45x8R2nitMEgdpPUAI2VuxdtbHnhsV0IBfZ6tSVqRHsBSJlSjiDIT8vxN6FhPWfVj/IRhPTHTZ7Om6fUQmln9xziYPj6b/FcQZ/mbSFtGYvFbfulM3dtNyjN/CXx6ylGhdfsPOvaALCe+gZcVvHcvUahdfyEW37XYpG90/fBczMGVquPDH0uwPlUlehLU/ibLEBQJIBF2laygKDiSJgtxd2aQTf03v8frFTfvBFGlt/NoXAaUD4mryPksTXf6cIN/CElZRphA56P0MviS1Fr3w/CqaNxfBIfHjhGmYX8cSXQKUuwq0Wa2aChz/E0Do0+9BH0vznI60wmQIb6f28kLS/uX5eTWXoMhSMgw2I53WWhGn+EVp3CPe0lgs/0MBLH8DzRCxKQDRH6bmW/Ami3e4zPuIA0JjnrWD3qQeJD/PNy63awUfkmKQUU94oLZOc7MINhSfPddFl7JtMKWSD43il3WybXYCZ+V0WF2kRPVjuQ9Rgxos1tmHfnZnJ3+aztFZ95fw+4u/51VKQny0B3T/eq5TUdgOQBv54CIRnPlewnA5BV02aDkTwwoNMF70Jux1zPyFetJqUuoUGmd9upPNlZ12rk+o8p29jPYbZhGz5pfU8HzgVIK3kJRv/yjvcQZNAtF4rQfDIx/uY1qZQlbc1aG64bwjNbfwcBl781X9G3mQUMOVjX3jmuO1rDqu1V4p2wOVgMJBa4h5+idOJN6QuaH3/L6DbeGV5lGBhhg3Zsg1h1SB4XnIu9UgFcb3L0taylq/xIgWiZnBRdtV1+27sc/mIGFdRO48t6aPmVoGs8hEc3gWO65G4WCkYf3HaGA/CQKk1oFSaBRedVgs5ISSOhdjkfzU+0QhprTAHue8xpteI0z6iIJvR8+qbirZGv7F3aZIbNm9xGKKMEey1BPIi7L6rXzdqLJ9Jjc5gQo6iYe4gI5nzTzdX8togjxWVQ94jcjb1HMwXHL0H+Jlmjf9i6rpP+1H7Tgjx9mKXlcaFOFQDNPJoudYyUZi6pVx5I4GBw9T+SaCL7flT4k2vTSHVkYHZE3giw+NVRoxo4g+gpxH6jpU+guKyfCQLjoi1TrQ75+z17qkln5Vvm2pKNuO9lm9IjXVvL0oh09c6ioKJHkSYtRaFaWLyV4tssv+n7vCFTyhrXM+pLLL3MRuWd5uZEDO4dIM5D9h3ksCZk9W9hoWEzwqZmLn0NlNLgb7ail/jd2CoMsLopzmyRsoB/bRFNjZZesGlCv4qeMYMjM3Zi65+YdLHV1eOFUblUqAlG+OwXzDp494XhmyX1eQsz4gm+vMYECBZmGb1p88VVMP8TCWAwqla+Mk7W+tYWxdt8XtPFWgnfjY7wsi2k1PCuG0oZiyladWlrZeByugm2EXljhEyvwYHcMPu58ssNm8iJtb/CsqMAO4Hyv5lBzuVJDtP1mgtwiUQW9nJkd66T5Fb7sJeylA6A7Ndu5atVkdR8hjSG0OmuxqU+vsiX1NA86UOlj07x2ADL8T6vumww/JlSU0MUx2W42HrrWd8NhzfiyhngpY3DLVPrq/JpqkEcrMG4LdK7VFVFM5j+H/AcT6zphMZwaBNzIbC2AQ9T9TOXefyRGAM3pF0os7AlYtJSqtk7YlwDaR7eNx2tzdDAS3iQaGLQcaKDpgvgJRDc2jr9VaSEUT3qJYeyXWdgI9S7AZLtAalmrZ+D5lVz0NaSi+HJxeoQ6XqQ3MVLuunIujklqmI9B9f+1LVw7TTCFnDAPPzAnyAoYWT5dw7sDOo93UwL3fX9lqj//w+id2mEpEeGXWjieEONDqMior5sljI5QF9FmoZKs1Mdo8YHIhHazwbcL24j1v6mUaAcPa9QJn3TWPJ0UJJM67IZ17W3VLfKnuKccER79jz3cjHR5cHltHM2/JQDAqCC+sXLZMnEXD2+tDsdzANwtOLAAoa3vT2s6122LKUMdSCAyFc2ZchS+IrSMOOVAhbRoArBxxm1QJ0/TbewDV5wRUlimVIq0ZKNJgRRA3zkFyTmob31Rv/2OzCl0Ie07+FS28PtUKYBRLT0t7FKkdMo3B1MXAPTWvFHqUisomte91iiezcIZwV4WVxWwFfKUcyyc7qF2d2gXNNIc1jp6++VyqAEYgDkiDlqUrhPdCyeh8LrSLp6bz90poyH68Fu7O/YgKqdV6UB4YhMKZE+GR/E9FJ7RnX/UVM6sAuxa+MXp8DabxCoGziUlFyEyR0t/QebfBoQkHsW9oDu9/OBcH9aJUCkGg267yKgc9H9CSb98TyD0AklHIYG1NQDhVUIlJNQOFY4XioZHAA0L9GgCbDkDHKB8qsscgXP7qu7Inv9+nNAxp3DXaZLjhugRYA3yFeUBsz/JILcp4AcWunf9bQrWwOQHHsQ+0p0OvST/Y/3WyGsUGvN48uv2cDa97qUNjAvif0fS5iohGAQvJIko/0LsrRw9SicoYJkEZb7OpQtmtJzDHFSCjMowyLBc2VxJE61RyiKRnfMxK1bpok0nJUnm5ijtf41B+obdG46hW4NcheR/GcuvbuYTGPxxPbipLt+VJHNdP8y4Ly0nYdDmEg1RMDgAXjaDOWahRVOFpNHq0IxVd1YnnrNNAct/ieCx6c2Rvp7dE+iRgf1ZwSfirIwC12iW6+ne1jFvirqkrB/WvmnVoryWmF2ZBvnQ2HLuji4w+gsETCipdsl2K+IZa+MIZcaQ5gUlvQEDfrvXP0XYihqtuSsQuzZ6W9lOvhlXfvWw+/iq0IqqdqqGLo8ZPoQ+n587Qq+Q53huftWeCDk4Sd6rnje3dlVNMkM9cnFTDgM35tZxrZZE+uEwKu5uHPD0dmy47hP5UQN8c7byPPmwuDY8bwsH24jJCKNfwRFQVUvo5alAFc3w+IUoeCNviNXfaYiMYaFT/c2V3qQWctGGk2OwpU2lzROlHp+A0eqd6a7MhTfWvrbP0GdVmmXJv7wmdXG0YPgxyQVL1qVdCRlpay+jRCyI1EmplkYPCKjElkTjUNtJlK/Oon4/ZuoFLZcNx0IOYmhNYdP4Oe0Ggu/9wbd8++fFwI7o5PJofbLtQMQzxxMhE0o7yLfjF4z4IeEE7GC7Y0qmzRlf6cjjmBvY5JhQKbCWp3MJLTJI4V3LljKJE8sBDpbPode6h7QIGFqm/lbFU/ufnohLZFYXJsNfSPoXh1Hv2uYQrA4C/U9xzQ0ruR53OB9u+bX0jWfPW7CXimowS29GJ/ToCBIJYYdMSALiK5IoW2i+xwQF+fm+gjypwj98ExZk/6Nw2BhkuXO1TbTqh6Vu9hMpHwCDoykw9TXC0+c2gdeNvu9nBWULl7R1mGJMCZEzhMP1aQiYUoY1MtC2CCi5UOkl/gbIBqF/wOgpxv4NQPwalJuoyUi8PR9Vj6ekCBmngQ3V+sPIdrviCcNysR4O6YqsIjpdoLj3k80IFeoVtprePi/0KWhwBwiPY+ds7k48gRD6XgJYQKdkHUFzs9oq0ITD5r/zIrBFBiyM0cgPl2Lj/dN0LGdj7AruGMCMys74l/9YQApceob/j+IhsF2PULN43VMyyOgU85EWN4A9WX0R8ddkhSRvrGqNbMTk8wuFaStbKGdsoQqN7FCx5ADBlhx3NdjOb+Xfw32lgXxiH59LnjpJmeVmTvI3wdy/lA8hgoSGR+VP6dDWIRatd1ejh/Vpeef+uvRtGtmUsQpDN92WLL3srebSYyVDKJ3Obkmle7SDzt3dHCEYX1/Qi8mKvzPimMk2XeGrgXxbDx30UiWI9tsJKXsAkvMhA36eChPWnSn9kK/+ezHonNzX5HVaf1C6qftjgjFc4i+z6ms8XZYqUs3UsIKoZkMpxlJ3jo22FWWNuZqIDN8gNYh0QCpMJKmb1LVUdz4pT1YwbGV9cHWX6MHtKgPOSADByhetW8DuYbOmgNAgmGwafTe0mQiaHyA1hrujviSa5/RmSBMfTNW8hlzyPMHljSI7BpvwwPuwpdVw8M67S1I2Xtg3VCE7pYVDmPJE2tmwdgvuaCOTrNunoTFWd2lL2aa6PUwwDh+fm817EOQl9bCzoa4nCvjePpwbAgB6J9g7uWcPyXfoHfoqLO5iwLbikmhxMjLysMlrI/EU7Jk4uDHIgvpUtM7txhSaYkprsqQTf/E/GrKpJM8ebdSTDouyXAsQxz1bL08DAALB+YWY6BDzC3VpaWXTaOLE0jTNoc/vKWP9f420DENaI7LHGGdvNz6aIZ4CsNnSQfGxmxUMUpClgs7pWAlqHHAtwAzz1JZnCU7e+4thODo2cdGTZHSR9T9Tm3Ul/Nxb4AIME9udRYijQYJ7Gyver00S+MuiB5yBCf5Nh/JZX2YCFrX7Ba44Z3k60mZYlrOWaGiAiI8GV/temFCZOlKJXuyYaLsktKyx2YnL/YU5sHG0U8l6FtaHVU8Y+qUyuXyejEkAVM+qRFF96xFJZ4FC5VeWcjEVVVMVjHWsMuDTrZFGMQBYoEKiEG/XWPBNF5/aFP/trWIhNXZIOTqMkmcdDUqe9+VQfBcdfmBpH6LN4n6PKRffrEyLUsda7bG5vUUfi8i7AgeXZ0Cff/zQvo6G/tnKzXxDiAy/5c7yEWb4N5EHNLX5EK79rr75WdNovWouXGZobcsYNDzsnuQGeneQTucIpgJRb+10FR7jSEr/xeFx/lmOXNJtQLP1IQrkS+KcrVPP1ljKZuiUZ7uR2l48SgRj61ge/xt+YjF5YGuteLJgbXk41ZZQQUFEXsqZ6crKzjBoXCia71lvljvlWhfxeiJ/BiBZyfb/v+lc/AsUtpEFrk7e7NJy51N0PIVfbKnGgQRuUhmf/zhEOf2PR9bMRw+ZSeki8gr/AtsS34hzImUN6kQQUdMNxwWzj8f32kyqDMRaghcRvWa6NOGRXVRk4qxelwGuEn6YxNHc8Kn+Q6APSelSZ89PUcXpuW0hiCi8ETrLScSb/Nid7IYYiGp9oxzVs5jpsw0c0WE5kHSHMoHPn6t4UoZp1ID2TLxO+MIV8UUjO6JkQl2PbnuohtsfFQGyhKWQPB6AxXqjuBlpLQ2wpDmuvXArPVOheYOieuIi1rlzSmXE4LRXHhbM2Gey1Orxcd6ib9iFEcnE7fBpJ/CkJdABGB+rry7iZcIK32jbukgBeUqGzhyoShdTi7nzJdALCrW5C3Po3QYGO9qrGLcHO2dqhPiV4NgKL2gP1Vxp0zN55J4bskXnCXxJkSisnDNX+sl/l+qTxkAKBOJv2+RIbWpbd+wzTGCg7eNIddxaLgKg2lG/1t8+9lbLJdZ+yLp/mReAUSEGtZGId6lOFZoqeczBW7kTsW1vJMrcKp8NmtH035RGbUgDWQdxd3DOllD8De3KkJj10AokTTcmLDkRjp0vJPfa+Hyf05ZiQsImPNY+ahR2kf9vbvtRJhFMa8w3KCvCYB6173nzHvnfifwqvyzDsraB0t//zVWb7DTgH4w8uf08YCNdTbB5FDElOFvkHqtEYrs84H+DAEnZTXSDtB+EhSe9wCFpzNiydIFgVdeUNeNiaiJJO/Z7c03Qb8foOnxsPQ+Ova3zRiyoHUxN2B51ZYNy4qLHaxibp66IBzsSPqbB1OOR0ZnWnb8gCy0W4+wRhdftEtK8F6FJfCAyYSCXUJ1dLrxTaarL9INhp81eZdtxaMNzWj/Mp/ZM8I4d+TBsjVriY5gwtumzBPZFo6wciZ0/NQR5JVhYO+ucMaRH+6+wFg68gAVjj3prYliN5UdZJBi4Yd/6OuVjm2hHk0oE2gT344qrWdN1kqysYLAKiWM0AFGe4mqmOaYb+vTkIcLEb6cXXw8urf6YJ854hWUs1a/b8gTQu96Etd7izcUr20gEsjo1nGKfghy0r4eXBbbOrH1axCMNlTDPjS2+Z37uQbeBE+jVBro6wCoHgmFHknyQoR+S1+uwWl8qToAley0ndfLp7pe/JxLhasgSBJQPIXSh6milKxjxjHEaG+k/1D5az4Lw2EXDgWMuDc/ezhsoviZWe0zwWO5w1zWl9siGtyl6iZee9Eet00thBBHn08w8EoAuNmZTZQ7BuCyqfX4eCdG7Z6jQd7d+ZhFX6zPuIFzGdH5fiOTZKgG9sFDDv8LgnC001shiK8OEl505I30k9ZsidaPwe+LotOmkCPvrwFEZx/HjQvlaBfTNaZhlio9Gwj1TOIz4ODIXSJ5jHg9msVaoiRtxdjTvoVohgQy6DPf1j2P9mXEStvsKx2VPUmvpmAelrRqqjRR/6waUAAmsiCPYjK0TWYB6C07tE+o09MXEwn6TobaFIbajoAFNm6jDQ6dpt+g3XWOo53L46R5zeEFC+DciAS5vPhpS3X7UMBNF+eqO5PwzgG5ZqEru2ue2hS09CDVbO9AMEVBskbUkUOYJPbvXflwihBL5mIW+y391I9X5v0AAiHpOjYa3erNY6tb+FE51TCWrxlytE5l/m1kJa8hML57NMf1j3J0t35B/NB0TetKx4HqzGe0qdG9X7iEwu7/J2whY3tbH81xnMwJN55AeqXxv1U0ycdYIAxtsFrf28WxcMpdAGXSUjRDE2pWr7rlkbkMwXH0i+JNv1ZRvRFm6HDqWGIbns/H7SA799vhM1f2/0hnpN+GOySwfcvXB6sLZ+1QVoi4KgIWnx0MXDF9cp700M/zQ+8MCJCnjuXjXavf4IBGwRzcGIrSmOoyTJ4gd9r0wsomw7jItFQisY+/PgYHia0wc4E9jC/73yjqWgbKn0tx3QS77F4fwM44DXNWjqNhKTMAYhF6DLD0tjgeu+h8uiUPuZLf4qDw/XBByZSzBBgF/fiD2G+DAUAerL2DdrXf5rrTTiQ8JZ/8ZMOVoslAZc2qrWrEnWp97/pOP6/MjixHyqaUeda6z4MhTyd9TsxStjCZRAsYa8SirYloG/c8DL/hNr+E1jLIqI1x0mbYTKP1hkqYi/AYHz387iK7mK/x6OkwsEfRT8ZbJLLabNbiVp0ualUo8s02zhZTDW+fxF0LpYt3syqkMNCqjAaY01zSTkqiz749m1fdvozZDVhV8Td08PpLLAkbCUDq3CIep0l27QKHnDEeo6T+LtCAvCiOiC1RAgLAUqwR9PMZt5gJElQb3IlG4KKMJ30yzSmA9rpB4vNSm0UZEXePB3DlZgcSfSaE7cCnVDHSys665A86t2bboVkdcsMXNYYrBB4o7hjRsDsJZjAYYTkRjvygrgBcIp0tNMxkXOJcrG982BkOHSyAqkmK2sBZNM8mdsBFuRX1QF9Nhl8foEtOacj6SjxnixlQC6N7g0uqfFzI94u2QT3Li3n0BCYoIRyP0pMogQJv/ySMcPm2H+m39wRx4pALVUgQfmSzXXGhsvJyhniuidq/9kH+l7lQcIUCfZI5rnqcCRMR/RJRWMYeirNKkdPf+ZMDBkzMW8QlGYejzOUDQgrK6Hx33qtzHC1onN+YgGTAWZIt4rkSnTZkrcaVQRbhxb+NN9Wb/j/BnmF5q1dXWV8ilrFPozpGQf2MG4V10q8WJuyr3Zy0D48TZZFMQRTvpd8jcZSPH3zKUyWyTU7Sc7YTDdDiBvSUBcknVEDrJB95SrSUEYKr2mGCXjl0aJpU/cooBkn19OAeW1SDyCZNggZHHgIjsOA62k3+2k22LpCBtK4eBJXl5KLaEnYqY4QzWgG5jZrNP4JWrhmO94j5miNYbWPDtbs3vpiJ2fO8uyxzqObmyayODWo4SseSF8fm2QtnZRHFSNyBVABwD3gpcSKrl4YebzO03fe0S9/i8n8j8wbbv2+yjvFXwx7c9u7OU40E8dwkCuJTjCCnuwhRv1ymBB31fjBPjJ/avgGjE1I50VXsXD+oiNxjCWTKkR2X0kMuQOX2pFdWV+csL6AXS/7LXwvhJTSrRB+4xwQyS5oBKCy6Xv9vusvBBtFfaBQdcT6Zqrrk0hC5ityYN8aKOQfJmyO896RhXOb/VuQFmg5kh4Kqo2ZFEbDsF/WJOidMb5LUhEPS7rVitSqnln3uAqcnt6TIx3hv1jsq1ATD5oR6aTm0GLhQVbq6UvDQE/h7mgIgIRej2296eS4eTvCaSV9rEQ4SjI4WBnd46oQ+9rf14XOMNiCDu3yLxbeebCFaUIpM5C+bdbzbwNxUxAnov7dAyAX6oi+Lgv60h7NUiVEDu2jtN4UI5Iiz7PMaO3+t+lYUUoKo7flS/ooRtSw3rQ99Cy3GF9WbB+HOEY94KzwcGgq6XWx4861fGQp9N0h0eTzmO1qHzGNuCkdawGdQXSUPLAgaTrGo5wt3nqezSdKBKlFinvsO5aBIOvo9IpBl8oHE10FfUxp0cvkiTy7gJU2N7LlYaGqH/ZwWv+3P+ONUYstzPLATWOSSxeqxi4ck9NhBQFxeiqpZcy5NKl+w4fdn33xHXw/6V3u4vrV1MHTxABUr6ebuzCHpD2s8/zyXCyptnOZLbjLETQLEg50mWblfzsbpKtwyHh53b87nHLxdRowCG/vVqcINIlgQVZKdDZT4Aps9xQTAzxkaQx8As/Y2tqpDL879Sh53bXay2Sg67XM05Bvz1kABP1DtyRENnr4o03HVgr61Ow4PTcY21mjeL5WE8nDQc81FB8kTR1yl0UZCGGeA4KyXSPC5GAFCarKeyg3nwU+BFM65lG85mNq5x3CAqQG72xzeqJ/6onQFNpwf7guyaiNJDpmPZfPEgRhuQ6+rzn8KOrDLQ/jNB93Hd/pSCD6QnGYC3apKXG+ImOi5yMaGuEW4bkpTd0aeECJxt30NkNcXyDLgAED17VLGn3aclxHPH9/4JCyahzUUBsY2/CwLqg46EotErT8DKKB1/xLSOPF5AylZea11a+YCGyr8naIMQqR4nx0k1zGPMpsZq4jKh7LVsnkqKlnyYbZJiw0hZvBgV+l/Bc/WirCSOVi1XMHLkbBT54JV7i9Fsx+yIk8mmLt9qWVKP1z7l4Zb6NUzHj8DvJUP1yuVCEP71ho+kpbh0J708RzvfMwON6MfgJmJdokqtsoy8pt0x622iKaTym2sdlw4cCICWHmbtqGE7pGkwP+f9c+XJBYHhui7Nzahk/7Lw4WpZGv0jYm6xqIKkJV8hh8yOQ1G2jWMeoeTRNIVvPQWfXZA7UsEDbuywiKye2dO41kg1eq7Ov63bdPTBw0nWi39YYFqbKlpXA46XQoN69KZa38oz8tTOppzT667Z2nxTuIs7Ua8NM4M2s6MgF6vR7er58RsHxj+Xa+Oj0qvvTP+PBjB/1XufSlZf0a1S53Ct4ANs9kP8c7ucS4gY0J3f9lwmw4go5p1UvuLE45JanLw2Ir9YKmH7deIeKYCBLbAb4lxGD+3lH/m3Y4HHPZrGr5DSEU/OJ/ooK91tElWy3YBMZpWaUlv/+xfcKqta4jw39t60YFgsRQUvZHZFxaIYj86qy25kGi3isFl2y2XBaXC6CXNo4xG9i583XN9bX9HNiLp2E5/Ahf/mi7T4+IXbvtLZZilxTQ+gzdRqqpTcJCc7kZS9jgDQhRVk3MT2l/vlG8/+PV+eLMjP3q0r3ouPPdq/UCLjqLIrCAfCtnvy/nVQWNiITfekqc4fgUWW7rm9NmMciQcv3I9WB3uplldrsbjezOrd8BVWFpSRL8uxxPnNeJ9EsLlEmn1PYH4n0Q7XZDDtWcUVnoONLl1PBVU+uvhlHYd4xoejY3Eiq/GhR21DyrehPqG+NjIJkCEPp20Z6ixr2eWPrNk8ocSl4f8MxGZrzYQQboi44hazXlkOShED/qp3NmrqR3TfTvkVX0O/1I20b5xDv/ZisiDYV42Wt2ZifHi/yt4MHAUhNch0jpOyJ2SY90kO0Oqm2cKh+RouhcCpFgBHanCqtvHq1A3/RdJdIBtxv+0SHHvltZcXud/UDIdZaYMrP8bZKBoN5HzA1PImGhSi2Tju/ZXKUTlyqjYN00UcEqexisOfblWMX2HGnWEBCXJK173nNB+7rKEhngE6TOx6bb+FcpaaFg3FqqsvZgpSGyMNiD7+hkDVSX9scJfNC/vMycYeiDoaZHoOGfOneEwyQSyWjbLeDzp2FFFEtBTwewn/gKM14j+veXAQXYHlVORSIruqa7rkgYokdx/vjY7ofRRMjtvSOn/3vsPcUBzoqyhuK51HTHT6IhMSRP8ze2WZcoP4DsMB4MFVO63WXQ94pHK+Y0IEcYT9DWqqFv6pF4J2ulBP99sMnWshyqeSUwwaNxNdQ102McaTnjElBAVgTrojgujHUl2nxPNUZUCjbk5AqWKhcgoKvOvhtVNOAtiVALL4Ch331aNBzyMbiQlgwiCavz1W7s1b1XhBf8zvhoiitxAEqJye7VbpMAqZ7QOIovx1di3YXkoXaO3gxhg4pT0T6Cuv2KFevQhK9u8gEV90B3baEy6K4YczhOycivCR4LI1Zx4iMfQrqLJNFAkDuo5I2zl5ivVOGBqxGYT57xr6hDP6r04ATUoePgJ1bqqEH1BuurkZ0Gea/d7GcaEGu+r0ruDGuX+tf9Zw4bpXic9pz1ewjU65WkLF7rEaAy9OhlOjlSbH9caP9lftQ3k1SWBt2oytgaylhbe5b1q+DrSvtBK0AHCARVfTqsWpsuDMLOudcB2hDajQnK2F5tMYF32LHdt2p7EuHwhqYsxx5XcTjmweNEEsJ66jlx7bqV/WQDmePq186e50Ck5xmKQsb/ImVkXkmWEgcYBBxbtdR8rOyCh1JIjoh+5jb1p6MyLUmP0/52aJI4FqMjGkjOSMN9r4gKOIAN+W8f3rIZmfG/QFqJPHFK8SOicE+4FHwfCrk87X5ltFUussAS1Aq8Tmios8MKtcpq14Mtx1gK0vhzyGlTsvHph5O0ioUNtAr3r8Wsqr3h/233ApS2ftlLT3cwF8AeYUKmT6ZwIoAhmEW74pVh6MYlYZx/QiEjDY0PO2Mu1r0fH5aiLTo/g9tuTFkEjvOjY+WC7OGrbr5Zd1HMm07eGDoV7ZNg+VslpOx6LkqJRG8ZaWhf5VCdRxBXq+WvHAKEs34LaElXZjIDwDDgYHfzaIwZoQm+C8bBHibaO9dsZV3VSKQkJceWJ2t13670AlzOgpOmoXAg+3/ipY58T7h6g2BDunYV2l73nJnPGPqgjKT1Ts2KxDpLrurM5hH/x3896Hkbi5k72Xb55a36gDwjSlR3JsoRVK7GTdSUWNDFJUpIG09ysnBwGKen+BIvh/b0ehYqyq7sSXKkOahxkA7qUSZGr9TV9t4/cFwGeF3taTyvYD1pf/68OnBF00x0/oI+zGHAbOXnVE7k5pKCKWp1GNBFFuEuD5iycfpMHLKlK2gcEhU8Erq/wCnu/CHYer0wZ3akujBdGa0albZ+q+aA3ZhDkAOA5hyaX9ESB25xJiPYqHSMZiZfqZBoPO3/gtHvNGUm8AJx3oAPuXXjnFSrIgFuy2U++ExAFpEHj4Ohw2kT8gY8B6ZpTu7xwvFKyLXyqSVPfw63dVdqwB6uyVyk9RNlOINkzAsZBHtBiZIjxhm8ulewbxDzo8WYJipj8l2vNAycJ5NbNxVVtUiVEquKgyLx23GgZ4lNFuev62ln7Vz0DCGHsodZgTr8vixrZDDr6s+tclMahWQMfT8ErnjKgCVClNxpz7gPAZGU9+hU03HsynshPaSuzjl/rw2ivkGnexVgZ9vj7pKt/hOrML9UZS4DRT6u9v5OaG3l1eyCKu9k55DKK0JPH4PnZAfzio7bqdIQab4m3oWwpLRsqO+2OZ/QOBEr/heoAF2vzAKfkdRayd3+WQ5x8BYMoRTQsO+Rw7J0HivAZrKvSnWiPJed6NooK5PORdkCmEXHeVrXzfcUd58adEiVNYeuv2kRIqy/weKnz2QCF+LPq5NM0W0B2TtHe10Pak9oHSUCl5wm8KnIEXJYBkVjKjGb1TIoN8dC5PiIrxtgfVc+yWqUX5uKQKNBOBsT/7EJj6MVTt6tVuCPS+mx3/invn0oKQABX4tIxItUSIZT+b/WzMsqjVZmcXNq6ySeYfH6OuEwx1CCVfk/UoOi5zDC6cyfa8a5g4Cpv388QX2uBHCOk68pODgbTmgg9RJUARezkOH4AIeHdLdRBEcwQnW+nbepdNoV4cN/81M6NiyCtFlWIjElRudbMzQgG8tt7AlBVM3gNlEwzWT4CSXcnUTx3eZ96JdJNuxcLds5dVPN5H//HI6I5h9x5yKE68ya6pcrptxEy2XdVQB0/HYgPRtS2yOlrrd6g13WCHCC0JkBHs09z8PORJ1q6sv0YV57uIci9n/bCxjJY2OeSl748M7G3gH1IAP8eQ8yHXOoQlXx/cnEAASoRbyuwt8SUiPSI+16WkVvxrTVRjYc0BkPs9fIC6pXdxbR8IJeliv3KAi5y1+GllQFH4rx666FUoz5EnsQlSRywQ6foijg58flNw60loaINReYHOp4nFQgOedGFcIZxo5uYkxMB1frRiJNHEC9tUpxMdLyVtvM6xW/zNAX6+6/8HE2Vub6B7kIZ+Ws7CS6aI+NE3hvvqNi14nPcc//fwH/pltyOt2dGQsyUFVtTCUcvRahh1kzHr6oHQ0HMAIcU8Rcxh5xiNYmdabAg1JAIRaBcLfSX8ZBF0MHh9arq50VESU03FNCPheIu5nHGrq5Up/6VebuNbT7EYCYKT5xcC5nHgBv3EpNg7XjqyLBV2U2W7WEhlLYNr48Oi/pcKX4/vTtaNO8lHJeqdTvjYhKPbJvSKyVgMhE5t9rzYveyHFEK5CRFmDSYX1/m4+4idfNEGEpk1yfPMy8ihsQY8nl2cJ+1pU52+yZDY75D+2EzzpzKqAvoTtbHLr9QlTXHz7Dktk/1E3RbE6XAqkdoS0kV/i13PUvtz4CpcinfwqV4kWerPI8KpSy4oTbfnYeCjHyErbw1YjAggx7P0dHvwOVZpWWFokXyeNAyq8kPWZ4QgcvpYjISsDg8VDe7nsIiCxQZtW1N0gLt0NuP+Z/f0Uk2olBN6gVwWdEhHbaEIv6w5JHZv8vdbTCo1y15Fm0mICrA7Q/DFL7uQyvvYir16bSD4n/vgHm1sXcLu8geHrBzbudxmji0JE/lUoTnmO3ZltH2NJsH6V4IUVYjIs6fwLjCe31otsk9+lLWURwIzw4zomO3w//9ynRAJg3wP07HcMV74AU4PkYMhMvlVsTFCnCrQE88jqTK9HRZpumpWDJmeD3Z/39OiV/wi8TWn7yDSHGn46TxZFmHJMxfLKnV3RcEy0u5ytB8+auVXZW6y+VYhl+YdlxT1rPbzXDaLRF+Bl7e5mDciQn/aarGc0Kt+a12n+PX8z7Ii3r72dyAektO2fxy8F9XRvfHRUDHciiuVG1WmDgynUljiObb1MgMQxBrA9zAo3o6RcW2XLCxUSqpSrZCHZonwOutjnO5rOjt4QaUnGSBVOkltre72QevmhEV9NvoKyIC/hnPbb4qHW3TGBrRCr2PgDHLdo6aM4HZh3TQT8e27zCiSM783+DFheidttT7DyofszTR9hoqBFw/56BW2T/Ezw9gqupqtI/DJrauC6L2zsz3U8X0E9Hz+f3ENQY4OcULPZMb5WFmdTPhAJRlpSPkV/EIhE1gnmOSkL2kWLQ5n1AodoprmnAa7o0XohvxAysdS4uHCXmOIukIFdGwwuXbYv0tD4+8+WW4kfBxtUEbJ81IiIFczFQ1GECTtV33zPlThd6o8BX6j0SivHAoXx2FEPWBlM4A1SOiBZYyoPe5CJDdkv+DCCDfpZtcOCBMq11NMSFaPTAGxLBA7kJW2MPe+GQm6JKybBittDQTh7rdWIPccMHq2sO5pnpM7PSGfwv8JMYWa5F4KRJI7Gya9VMpsXTgXNHAtj2G1xF0XiW+UGD18bOCWby/TxWmCz0U+IAWndfV3hrNyBKrcOY84fGh9oiN4WVBMYudinDim4fI1kYB3h97p2XTgmGrhCpV/lNIZps6RlDxH9JmwibqBkDnu1vAzjiOHRd2qYMoH9AVSoeWh50taUlqhDFZcR5I4FxCfsmlrCxqhx3MgvpXZOgExsG/cTT/2amcKJAg7ZCrR/my4Vth+vsQ5AOxKXx5eX8P2KVQ/RS8dMqv5Lw/jOyHG/pPeswIgXP6XhI3pzz1BYn8836nDGLRLQ4SQIggJgYTz9aUmI0L7dVLlobT8naJ4j6ijMwXeBns9yYNYdb8k+PgIlNl+FPJrmYNF9WsBwDVI3wWQ5Rn7fkCcqafDHMVV7FagiMKaK4CtGaVyGC2MpOtiRWqpW9W602mxcAmE1OuOzIadLBrdERODuQ3ve0rlZ4EQBPTqK6QEAoXWjRQukxYXSGBq849SxrQUkAwq81E0oqf2XM4rozDeIz23p4lYt+RLnslgaM68ZO7MB3ic6X9DhmG3TvcJixyVOY3KGMyZ5jZMPie8P2T22+LPioiuflIXaGmLZCGeXLm5OMNwWUBxTc5KzgrKkyGDzLwTnl+T3s/PWOJmBbh0LQp1cUHwT+2OYQ/dISXm6rS7Uo1tYtI7lfsadT0Nji1/DuT63Ow+T8AghzcQyH6HLhutQ3IzOnV1KdRPPH6kbGId+/Un0PmtNcR+6MnrGbBvJmm1A0DTzmoFDlVPfe50GVUxlGYnT1X871Rh5d55XcxZLIoWdhOKxMgY8VGBfnV+piPG4VCtJUcP+TEZbCYOm4xrk0Puy5P5agDt03Ul2oNMXLW1AVPgFTdri1A1I1yJTHHyEin6RV7IfnvZWbleJp4Eym3LHOMgcjlkcoKjB0eaewjJs9ijgbxHqriJJXKZej7pw4nHS9D1nhQtyMZTbP194DywlIJhrgtu80bjrvjLXSrCEvurriUzmCcfJfdnl8uwopaVx5sv+yg/px786DY51Kwko17+0c2IJkaODS7NHrXU4drc5IDvh1b/3c8WQTqDIqA4kcTxTcij0BdKy7JGSWLEcXJ8loOL5AiLWQEubcAkiSJZfQkWDYCtjSwj984oDG2iuvCqt+SJKsO2K3Xvf9qcmquyPAeh57sb2adDhX79Y9C8GqrGMK/ILAbmnEkhHTPcrUAZ067QL58NiIci+eAuGwuY9FYPKdVml6wPwgm1gGjeBF0KNvNl0xyJT2xbNL2rCw42FvyHjzAmjebAJsO4iQuPfoafUNbOG+u0woiJ661RFpb6GXsdD6hLuFXgqdMhWIVCrayJOVLhdEg98B20kFrhR2nSwb2UQhhvYN430JIvXNkXkLKrau47NCNjs2xlh3KNWJbsKEKC+jw21POsyOw0hdVTGfhi5DdHeB6JEH3wIN33OF8ixtNcpC+cuPoBEptJ/bQJX7LDZ7bf+cg5I/dB6zq4ZXwHnEihIVqZNVUP6TIWI/ybL6SDxVdnUNqJ/6Pi2N17wQcWC4utqzRm6Lrob9vvoi03He0mxCcZ4+vI3OF5UFjedy5hLsql/jgxWdTmidE9Yyaej4a357ejbOFkI4KN6tTsQ6QA980mtKWSC3EcMDhgX9Ss/tM6XZFmwUmQZDLsIdQ4PwYPM7C3ohcr+0uuSjdhvL1s4L1L0+QgFceCK5ADdW8+vgWWw7TKx701HdFC9n5xKlp6jKW5yCxzFhSQLXFccRMGmE9/42rlLyCj+p9NFN/0wbobkwUBoXzk05h+Vk2DoJ5JX1YydsuTMW4acBwbMzCWZCSR5vW9+wWptxIPn9nEZinBT9C8RNWN70IwLbojKdqtjbukgdXMfjxCC8FIFWauMkYVtipHkNMIp5ZL8VlCiKyjyhoOKhT0TtnSMNpJ7TeIS5vB3bnR3lD3ORDY1Sk6hFJ+S16sAJ0qQuHfExsEYC6ehbhh6Gbb9lPY/xPyWCPrRrYLojFRz6FLbkWEZV8c5lX0LXdAIkgNX81LEwDbVyUQoDxzou5M4NStG5x8zSL8R7brOZ7sBo4l7yFlbU0m9W+3F8zIuvHRri0qYeFfdUfIH648Tz/1///nvp92sitMuA6gqLasWe5qZK3HpXc1tyBRjwRBnKWQmWuz+f2LMuqkdGtIs4cNOvsyOqao7fQ6Sr6Rngvd+QADfbHO4NvcCZzZOFltptc05wqoo+p0KokUKiw8fyK7raxXaFJkd9k9AfS10d0e+UgoLbHSSIMa8wr/X5t7rJmpri08iQAKhmn5hAN/oFGBrHlVYVve+5wIbfIKFYsFN6hc4QPL3dYzxynUAPag4cfhLE4fBEsQ9cQRyii4jFtTT6DeKbr00JZNaqmKN7yuAsjW2pYtS3xsaaeRQQP5PWZIFoesTiZS5FsfFFKgQspZWk7LzURfK448u/jLMvT+tLWTjyOC8OouDLvqkatUJz3BneLTNss0GGwKaYMnjXVuF6d4VmtzxhP3PUuZYm66q7iy/qQRpPJhBHxin/GFRMSVdz3OKBEVdTt862IJ0OYEzxSZeBVS3tusro+eexevrTLznGq7QRJlKJbsSr4sV5BhLsbFHnTqRuqBAlf+dY0Zx/PRojTiqWFAKRb1LPNx+xbSiSYEitJznftZdfwrek+y2IxQZAw79IOur4OkFKrfX2W9iZJTyFqfOcHZcM36r9d76gza2rD7IW96+KERzo8M2pPqc4ZeXyuAy/exn5JD7JCB+Z96zmruBiY0LdfGTMVH5M0nSZJBJfOd7LF4bvplUdTIJvQAlUnYk0g6LNPurYtPx6bXSijWId4vSd7osmwYE0svRsO2dWhoe05t8QMuuCXr5zQRlCMeDHLH72xWNz038Jc3xVRhX+keMVU6JCZGy5kvxvld0Rfi5m3NaWPki/rPl/vccbuafg2elsBKc2w2qkeanfi+ogCSidPgtUkzDlpHgclqGYiYzN7TOOaut7oqx/S5ThqA1UckyEKSML4B/1IJRDw1vyVBSiM2WENNpQLiT42m1Rgv54mug/Fdrvv+wpYzzq7yKLRSeLrqYhG6W6LgEVH/P6hWrI38cULmYZihTF9R47tC6xWzQZwQW+WLOgMq84KDcNz3pZsXfg1PGwZKnKSrwA+Yu7OeBS38eGsfRxC7wZOX+55wy8mfQvNCt2Qjxswb3PtgaDcUZI5Vin+WwFW5frCsEseRz2ngQRZNiJvYTs3xrYMYWntavKP0PmwFHWVzDRgFeWfRFAtD8Yi4BXXEywsU5eYxTekX5KIn5dn70dBIvzrBRSI/fjckPxsbQkZjLWK3CNLmXn1FHp1s8e+XSELkynmIO3ufdEnr3h4j9SKeAuONPPwFRmPSztjL0EYnDFOLNgT8JZWhqO9YEyI7rHotz2cMG1tRvg9mQ7chkWPZjoOhQSnF+8h+LkJEEcvQX362CV66F5T+NFTmailNXT+zaZOzinVXDIf6mMne+fGr2N5S+fQW0z5NPeygfQgqXceyfaqmcduR6wVzClefObZz73h4ET1yue4R1TKQ+X7PElncQsXZCwsyjLKi3S4JfdaiaKoY5w37yVk9/3bef+36BS2dvv3XO7Un64By6x1djKz7AlTVpttuzQJXv+8n+kJTisYuQyC78WktFLLGLYzwRbFdI90SVAneIDaGTdgJkcp1ED+JUBd9Akikjmd2cA6FX75TPh8o5tMnsBb8XdXOSo4s2yL4jvtfitCjokZ+w2zO5OudJk1IjVqieTmxALCeI7YDVLh/m2w/z1i5klqT2am1pt3QI5+hoNvFzqBKv6qvRyhTGtGGkrqaiJYIiosvwvm/9PUJClmCUk3sHkns8pDrYFex3NfpN+Kc1HbwjdTtEG1DTl/GdhNQub5sVbjph+jl8Huszc85A6aioL8dI8K1CCxogIwxf54PuBfZwvFdrLCf3BXTHICU/U5GTqsDEFH5gZl1UJX1I+KegT63Q/mXH4Kw0d5BIaqvkYK/HIFtfoy2JRcLa0k3ERhE4YNaLKZK+bBIuatj/q1OUxmmoaErlu531zJ7oNNvjVYi3R2DG5Lj5thasNRT28FB3+PGByPO4dVjRIGbwNgLqdgCOJM0vihHo/zvsMPSnIKxaGNpB8WfflnfngLUW6hu1t9foQa0cibimtRz1zfKbYOwIlS9NWXqBL+w+lNWz24p8/6zcL/XtsOqBV/YOvjNBTiMSRF0l5QFoL33uzWVBkdLa/qnbnlgAG0GCAq5Icst+0P0CM21J5+CUKRCbBbm+SY6P+iRbpUR6WDpFRRnSZmhIYJ+XUrS7LIQMz+UpFglO16V/wVtVRvnjid57MSgq6k8qnf+BrZbHyGTs89OjK6BXyluMsd7wDIiO3PCCdhXCthIJxWUsVeL4vyBhjrIYcRwCe3HQgiZvbkYgh4DFrDxnCS249p5U4hEmu4H1PmZ8Dhy0vG3ZR98hvgMviV2yMfYRmeo21CYZN1YclSqXJKXdEbOeRFw0zlNnc1laGmyA83SN8tZHh6dz7NYEnDlNEy5HgH0uW8VpkBMjtaZgthLfdKYWDeWwMngGJaRWHesjJ1goXyh3W6GRYnl0WC7Y3Mbrz9MTPqAS4JnpSuu4O2QKut871tkwgvIz8HJSOiqkz8YIgyg/o31bgIvkusUub3QV/kXOdHLEM/tNpXSPXQtkhbA6O6ivnzMukKufpVJ5Udj2snj2qNuaeVUuhNRVCF/JZFZNa/CWR8xkOEs38pFzRln0ATyK4qyt8+SOOP236tgleum9hWFnyprYTXOaAIOG3v3OUIEvix6+JWAbB9uIrrdMSbFgL6QfdLUw6RXPK6sVPlVAo0Zu3FdM1o3WATYq0jVMSGiQsfeinlbEwY9BKaYbZ6ea5hW2nE3SZrFbM6Rqg/XzcgHW62G4iKSFMc1DBf6x3yJvVb89lfCIdlf2u2rdCJayFWq/T0BK5MYEv5F8QcbLkZOqPhxuUNgacMB7zRUeeoh2XbaTEGmoHhhyX9ns7F3HbV+gaDcZl3VbAvqFF4rTPjFqpje0O5svtDVBXR7FU1Kslo640+veq1/W6qAy9Bv582ORsBhXtR7fmZ48E0DN+xepjUJSZxhHxMkyb4e3SNM2zYq+0S62QKIL3+iD7pxGggP6GQJGGEKOQDa7e4mzI8WiWODdcQO8TxLInIaTc7Yn4+Q7z2QrDfNXXOafU3XMrs5H0ZFg3IX5SxaqFSveWCXwEJISZEW9QayYzKCjEQfX4v7uR4+FQnMZ7FR/iiGlSXBlhnpX/p8wHax5Sxx6WBcCyuKaIntA9TpUDwoS64WGIzQaY43iDBf/ZqKMB5NvA0mCbeXDdcOzq9kmSB02vQdYyGBud0XO4nNgKBpABi3wpdPpZVn0D6mNK/LXCoZlq8kBoYceaQA3I/RDrSWuXmXmNXzJA8BKAFrSDYYHThzG+NS66JS267MMRvL0vGEWp5oBNn6Zx4MKBVGR0VHHWX6ZcOFGflaQaHMg31pt6BUZX/ma0+GHk6kre9iwNl08Z64kjwqUl3jLpF6lt4nrkIipfRJFcBKO3Nu53GvBrE9wwi3fKN4vai6XAYG4FO8eWCy7U7IEq03PRVUXc5WsldVIARHemqzAaJWz/bOIt8EgXX01MLb1P3VBEIJVT43FUJp1R+G5i+ma7M/2CEIN35OROwB/7zylbRCO6HWaZgjnsqkMk4jc6573wtKKYIXW7gh3HXitE4RpfgJg9jBf9OQUeJ87jHPSrnTh/VxdRlo2eg6rPBab6782yJPfS7aXNgnj+5A0QxZm9PSlLjSELhwwk/1kinUujif/SqG9nhyBQ0CixHzUiqueGErln9WuIaA41Bo7uQFVW8y+DijvwDZezYt7YoQNkHBkI0jEHbk+N/T9Hc00pzGRKn2DPs18EbDHX1A/hIqCopUhFzt5VyDhYTUZxxNajw5+MB+XIB/7r7dtMC3esH/kFK8H3vOB28BYK4sUd587R+06nedX7Xrkl+yI0IxTDL+y1r7MqVdEUqycV4w5Lq214q/RymmXoMnU8dHcEHlNfQunwLR9Drmaq3FDMQN2KIgGTzpfY7VgBqw9EawsVebBA52s1GuVF8q78Q/hwaC88DF0OzF9pnRZy4J7qcSET7/BxaB08kdxMGtLDffOjMoOLiqbDIdiD1FJrg0PqXuiVyMDac15JRcDyj6DMlO3bBwEmNEDTtkpvnuzS1xILoGG0yO2FJYBnqZHzxN62Sp7CwYpL1HLtVnqsGWnzm3fuiubPurLiab9Cx3OwsY16j79hyKq2Yz0N+8Ncf+i975FzeeJF+GrRky2NuP+AE4SbsHpkBsTX2T6SSmBsYWY8E0HpgvAqOnGyuw6tOn/S2z70pTHeU+m+ZfuENQVDJd7kyD+tOK5n+A35PwLkgErcOnt/uGuUAmCTbxFLq6kYI+XoFuJW5dmMzwt8ypuyFxdWHfqS6WZd9RLH9/Ui5rxtaHpQn9Ct2/+Bl1Ez9JMHbXam90egf/Tqo8tFuWzeIg87Ia1qzWppJVj8pUreHypVSadGU6MxBU6qYwjple6GIH9msSExYvdDP9dnTIEThFfzog4XI4IouJqAJOiePtauxVKoechqj6zcBYz1R40X8CjFLG/T9Co0J2kW54O63KJwdL58lbzskmYDySzBGM4Eh7Vi35EuIvWfmu6zhravmgh87AeSbeQLZy7xjxsonDOMTpDEVi0HsPu2Z4tcsjloBmPKqCViLPgs5yW2XyxUkEA2sFX74VE9GpVCQNaGUhUIitqaI1eGMtm2lxDhjpPX4rqqk2Y+/OCpOU4TqJ7Jmgy7Vg1oncCdFt2SzN13/qudGNrQDbUKsXSDbwd0EwCSkG0Op7fQA8V1KpJMRCGhcOs8dpWbOtR4ohCp6uPEdRPHlX1OMh3pIry/U9xk0NyW/O4314bfVG8fgUE4i+wWpf6xYP91nx9I3dCW3pxf9g+agAZoSpQwXVz1Dw2iRwiAJaGZF8KHJ2UvTiPlDrzaoIoK06mllDUcSQzwRX4AgEmVHJXU/C5HQR0u440Y5idDr3vF+Oowp1XoCq8x9ortDUWZoLRcNKPCVBUPG4Qv13V9W7TOXd0fZ3Q0jckGmeuTWook+brAjy6rBoL1k3isjhvJlfHkOWrBNouJL7ZzuoaD8+ljgPRWiGMIC7A787/OFQmIfYGdFs8vi2W/WQDCEdOWnkqa+1N/35Fm5+SPeanLuLQhdSx+DZePBUq65VN2Ve36d5Ho7oqI1SF8yg+ODhz4nHjLkaB0DcKxJHnx9xoxl11z2RDwmsGA6yc4kN7f08cIhibOlSpD28ovDxXs8r9xaVPhk49wK+57srCEnQjzOGsCjFS8EYdvo5ZL5uq3gvnBjyCML8LuXifPckonDiG3s4iAKcloyMAjCpQSGgGkWO2nR5QdWN94/I1BG8f5sDmjYbtwP3Xh5imlu0hVPN2H9wMNm1bpCjaZvKGjE9n664OKdAflnu6oiMDNN3edkxjKocPIywAmL+Xh9taAg32Qfr6P0U14Vm2PPr3mD4ZqStCy7UyhguPsMu8HwLDKsciti/XmcQC0P1LIF+ka321NK/QqS2l6s0OFFTjJBOXv8q33ZcY4xJpgIVGOu0CCg37gVQXDPLULqyYTku0OOQUWpmqDvsxbVdfWU5vBHNdEQEB9s4PGjfSIrSu2m7S1a83Zm8NaNYI1iqF9oydDK6YRutJBAuoV9f/y/Z0RY6AEJEOrq1nODNeDqV1BQIqx+VwFcbbNgf4V4cUx+L+Gy959z5E1n0JlqhOFRPOFW3dBcWAw9Q6mwQy0YAmzc2WNqAKvjAKDl9N7ntUkOg/4H0TX5pO482PxDCKyos2zqDyXBpnqXqb9oUx6Z0h1iX979cY1aghRJquXO7YimH8KQPyCaFoYelsGiUSWCtiJNDS2wa/p3Oo7lNO5+puX1ymPyKFnRGnJhRUsCRyqJKCtFSDSyklVDnphAR3RV/ZOMrstX//HcpOZisLNnl/ZCES9+l1QvSO0iydJrodypMf21OTdo+fjVFGOAOPsuIrjWr8yE1pGmd8zyzI8jAlDu5TiZWMiB7winsRrYWRFfPuKoE7gG9hPXW6Wh4H0sd6zFV4UTTqz33Mp9aQt6eAej+ZRLo5x/SB+mogDwzf2Idi4LuUPSe+sej/SZ8eKvepl8nYsuUV2P77Mrrw82FCtVGiePaHEJ1JOlFhxmoZ3ihj27/ZS8HgftrZwarJ/6dIOtzUgoIXButfawGd72t0w6Z/Atuzbzd6rRBTKwyC+czEuflljWGJLI+9uu6awJrf8o2b9CcWkFIqwpxr2NwvQhZqePjo2HYD0V5Vk0StfmOoSm9zkoefu983htWTC+IkGE/Va/uRBw9uXUbLE5LginK/Gv3J3R+o8xt1MmuAo3V9fdA2OQb85rx70Sr3J5GRkeR9bUfJyD13UEtSiRdEi8zDqZ+OXnPVidoPXLDJhUlLviWFb97O62TP7oJWyQyAK1TwjTjg1kzoeXlKC4ew1Jnb53GCVa/c+qZ2CAOAVJi1v8PisMUgaqhSepvqkPO12uWnrrRX4hS0Ov80MNx/3+aLWA7VGLWzbROYDBnaC8/SXcHMxwJR68hc+ya1zOy/RMKH/Wxfn5+udh1mT4ME1xTwf6NqjbhJfX2zFJI4xM4jO/XZXC6r9d5iRSz9UmlHt2goZEnmFKa49LOt3pMiGgEbTcG3RjfTHvU5nMY99bDOXTwEO3v6FrSogDTPydmuNaeW+fuaWJSlusHKDU4+wopdNJ9pSrY498TnRPVSnBSBryoYQza+Ax/xoiJDjAOfA58gjsP6Vs74SdyDJy0r70a/a183N1hbLv7Wehx8nj4k0kL5udvp44BOSNx8Ep/rZ0m8AKTIgUx1gxneDacpcmH2TSuDlkLtYeq+gqZnAmKLADwzODaoQFfRN7TpUP2XsDZh4quSEHdbVNdHwPYRmW5pVQBbMCe2jw+ZBfFYPRsiNiq2q/f5KVYBnFUz+n+kUTTNXJ/iZVEbwsncqwTGa0gBwetdOR0Pii4VQA/F/fEKrrOJokbYZPZwq/VVsZEAJ9arRSERQfJVSDDDUCSh6EqMxLP25rjwfGE28x1iZ0HDVE+7gCgh5UZEBtFb2QY5vOWl6QplAcLyYxKr6Vg/WRelIc2NH16UUyjpy7snWk5KYOvypbrPYLlEcD55EJ9M/TzPEFSDv+5I+T2mGLeaX8FiIMuzBkx2IOsTJEojh2Qmfz2TzrvUe1KYQKThPTpDt6A0o7PjNf5AFI4Vu4R7Wtzhp4BKIrPlaHEUCTznVxVbiEfQQh7kp032Gmz7cBLKrnaUL2OU59xjw1fbyWziKA/t+GT8q9WaT8wozlB5pZd+fj08W12Yp7zdqa2rWkhYRhPPH3rTHoIOAO0Np5vu5TSEfD+iXeJxWiaSnI9RjUa52DvIz+GDc/q0sdSgb3gfYXw5thvMiad8cyg24fElKWZg2YOnqukc0PGqQXmieEBnyWLESbigIeD3JMGuMiJ7+ZQQWTpv6ffXXvvPrWSijEUN/iKM4GN5c+Lzsn9O9Rr2UQCEoQbw+UZSRj6HvlW7HM1j4QAYvyG1l2Pt0lQ4lkcdlcXhMkSLmxq0m1JSL/+Y0R54NPgANByIB4SMapcB65l3KwheL+OSS/qU3FfoLXPzxdiXKP0dD9MOOZp8AvFME7u9B341+Xjg1v+U1ZNTpXwfbu+jV5QzzSj8eWEHBeZ57THQ1CSoAH+g9QOXYam2JsPQ6eAbkWW/1RDDZDsycGpzYpE4QZ7tfgwlTKj7n7nbiXKtYLShGcsdEsa+PIHAmKPFSUnXZ/p5UsEioZ85i0c469hv6yjwx+mvl95UI1bf6rIkeZYQF1DS/yWBqPhD2m51Qi8c33VEbaTh/YPcRAZerKmdaLGmjxpFdpn17+C5XroqA8OJn8Wavh27LrBsxdJuYEdqLpFLb6md5WzLeXJ/1FU/NQNK4Kdd2qMIMdAOePT4HUBMPeYzBCXE0yy9hFpv9xZbXukg5IbWPMz5h8pQ3tVSluuEycwSLyPIlno3irYP8NiFRbcARHcFiX1SX6yX4JHfkRB47x3+QxM6q/vG+nVxJq18OlxF+M0t8WhqcJJTrOg9pBBXGwoiO97Q575P2k90OdJcde6e95IqdjUK+/k6SoUokEnMmyQ0HwRAYlGhNGm23oPxqBq4atApFru6MBjXr7312ciuPFq93e+0r1kWoUCBiMAG91nqQwNeNo20w2gduMReBY6rL+kDfVpdnImvx/BILOHv2srM7Z0kN9oMnfr7xGu23g4T61ynC0j6r9e9w7sQPPpzA25diyNw24HsK1GuSMnkCypcVHH7O169dSErJfcfa809xgBw7awIqyw8YGJzCR3qiDeL/RfYxua2mGyHEoHQEGwPT4dhQ2xgrWE/Nf6MdlLRUMZsy0FpixlXPRz+TwVaHAkQxh48DAd/7EBP/yBMWmZyac9AYv9QnnKpYPYw60QytmrJH0t0qNOIsGoaRDgfHdd5lqQF0i/KnkVlc1EWfjSgXziWmj5+uNkFNT13RjlnN0/NlrHPnspt1gwfqiPkBt6dmTtYNuCytVNd80lTj55Kvb6DGtSk4npZb6+fhjXYTu29FYiP+M6mRqPGnDpgCqfKBEP2A5hDvYDJUkmFxhFKTOY210NLtXEfIDE2Ge/vWVEgtlP9PD3w6KjHopa5ATHSF0i2yjGS1eKUk0KEGLV9TXrEzh7qp2Z2meNtuOsooeZoNjh2IrHIgs4IM1J4ITUjH7SxY6mQBKMnh4V7nyvGspIAeZi+OpVfIux/RkuBDcIObxa/kA6Xko+Yl5L3kuao3gLSt8pZ6cjMFWIAm3l8y/8gCvPfniJKJv8Rf6MPoDKgk9fdri85kP3qkLo3JjxTZzlJ1GQpOMFUeLOkcZirgo59xZ0TeD/DaybLvTbUrHjK3g7jgbJKqRNhQ/pNEJZsjNSoAjZFvdByKWnG7OHsUoyGO+mUyKYKaUUDxCt6gIKIRsGLN0N9G70fWAdq+IcYGjWoStROAIRCNbHqAOU6VojukheJTTpkAyuoeELJrjgtke/zEKoC1SqEPIQX0yXqoEIknbdPSsiW+prKJnoQcn2ElID7AEQfDNftJ7Qj91SmVvYWo4ZYthd+S7t3LnhIkpOifAkTqws51UyCphUkBpTGs98hYvIomTYNIl++ziCHC+Nd2FSIHJbTRYJkkUPyeAUJa1riDo57WNQ5BexnxR6y2XGmxmr4L+j3r42KQ4SeLtMx5ew2n944kOeVODGn2ud2crTpRbx6TCW5xQAgYOw2jdIGAgL7A1IJ9Daqwkg9BSJo32tjo39vzY50nGQ843yajAWEvvg5X+2DEjPZ0cXWoHPgXC6at3in9o0ZdAwbOzWbsMOVsWNyVy6woTSNwIJoejgHDliyQnVXybaAH5f8tI/jCss9GnL6WEUMRPSab3QbZ8ZAhoE0OESjrVlpLGFQ1pD3jSr5wCqRYOZDS0Ze9kRQucpOM3mwyvkowkA4MB2Gha7n+UHW6rumpNHqb75IvvgEgeRq4WYLAlauyxS6dftqSXMCAJYphffT0xaZfiuO+vz4Rrfsy6FnlsY9efcSWJj2DQ13Gtx/BW3SmNWJnHxoc1n45/KAVGGPXaa2I3+zkActpAxN+qcF2Fx95xq0U6I+HeH6Nh8m8a90iZpkyHQQlVkQ/Hh1nX3FvS3d0AkcCPsokytevp1l4++0mG7fOgn52jqPrjlbZKjd3tEcomb1NuSA8R8lNM8AlVOYEJKX7T7XIMWFYXae3HMA9MEqwvOXeOI/YxvIMJQYUa/DhukgLFx0l4o66laYO6w7GdNawjMyuK/NT/ov3oa1QjesNC6imkP1PMNmDxztbohPPEl29kViXJPiBBlbBzB/4TDUcR/+p26fLDrP0/HCLXTIHSywckxhb9xhZpM4xYTEwkaDMRditzTDwm7Pbf7S+HZ60lGJCfFMK4m9S4N6GW8vlQQhXn4LKgcqLfw5uCZeMZ29utOGdMfi+46u8BWh09bvQh7YSFgP1jOeSG7Uac1Wwd17Lx3nUQelVlbixTavYzkUmNj9J4m6NgMRly112lGP3/jYuHU1zl8YL9RdFmN2kEoWVW2VBNpA/hqIQG9H2dw+fJkWtygZ2IzsLXmBGnQaoaHOYCuY/BwoBT9IuSEeLdOxgo7zSTBAN9LEfBlKS8UEN+7/s11H4Ruc2CGYf5xz4OwAU/6mvtAh3XW/rNmnrwZaN2OZWiwsA8t39EAr70/aFzluC6inW8P1QMA2m0Fqf900RyB2Xl+77OYk23k4NMTi5CGnL2on40IQ2MNUbdbnbz1rcHk6D+X/SDpCz1iJChzdXRtQZSOHqbNOrxvwXgwkdiAfPSi/QJVty9/CzdpJ3kHjpfHN0gJvEiyFY09UHO2lJ+g/VaiKVb1LkoiZP8mfkP2R3QRookq0cbuSZPtohSxCI7DN+KBnixuwgKoRFfhErHuHnlNc58bQEyiY+AstSRJ8Dvy+8Pa+0cXZgKo6tVWreb1Ea9AkLqVKlEVHOzjhtOjOwt6m3harbDGTvEV10dQ9pF1HzQjrx96wpK9xHnnbpOhMAcs2veLSF25pOrDQt8pDEPoR5Bk/puEkGOe4tdJdk+3rFZ9fLFXXbuYMPCBdwS/FjEie21vkZy+VcQ2j/9jLH5W4l6LKbjkUVzYVOAhLLjKjLVpNbjP9G1rA8PxhKzlRB828U09s0ZzyIMQ3GyhtMxxC+N0OE2HZGDda7feKA4m7sbjEcu34gCqOhVuhqBeOmrOrCsQl7ZHXOQFhYk3/yBFl/Z5o+CnVvUdCVMRVXL7ws7wX/z2pjE26W/7rLuKILnRY28p0r/1pzUdANlwuG6tluiTbOvC1VkInpHT4Zd7nJ8hb25l8JpcUfaHjzVbTpVuudr6eurCu5V+27WB1XxzE3eqDClhuzzSpgppuWazFkkLECTuVvR8hGN1CZxdYL3GWKMg66AOdbvua6BBJ6P6p4JuhjERI4KQEoUnPGmdaWo2eR+jTB7ByA/4NTWhg7ir97D4JezPG53KbQecU63jzhDnlo4SEpX7Cqb4PyACOZtiRG0ttqutWkgR4AGD9ghc6o5bgiPber1qYheQj26uVFp/g/cMRwmNMPZCUuq3dEYgpvV53m/veQ7bEsNCbXkdhc2JeqCyXjneppD39o8HVUhTmMQLZDFuZaSNROeuNt1jOCm7GCiNPW9gCehF4sj+uZa18IQTJgNidVt2o5XQdRCyIL59h93LdRCKsV6WnGV6jmMQG9vIc+0mdPndAhGvb40GF/wjWssMg38sZGA1PjhzKA9EjSOwiqiWJGIjeICI7hg86Q1oUczZUVqjhwWN51UuAP0fMnA/MSYhvZ4N+WabDbadfzDz85sE+wePTbpY5sB9St/b8KeGpk9w3ohT5tY9kWZ87zy5uNbK5SNPjcTk/53SqHQx0yrvVPZM8/388wQv4jKSQyoSSpjd/gqSUVpbavjndR0FvifWWhwfX9x71xAeYGeRbe61WCj3oBeCngmN2Y180spV7oKH87QzBdgY/gUeDBCcknwqc9Tkz6gzrDwHYudrphSHLKSkfrJpG+KKSHwNE7DhYXj5PsU0BGksZrRfHj82//vZinTtnyAPxMQ6zd0fNPLDI+eTiHrGjLDcNeRbmK5p6PNlAqHskql2bKRl9YdUZCjSawpsYSF8PMCKGdAel8ndH7oLCd0VIi6St0CnAcwIZlai/vApNhqHhZslAydwjTLKem0YN86TL45b9Ij0x2xrJ5bEggt/EVPCwjh3V2qC3xU8Ao7ON1BGIgAoy/2rYsY+Be+ZLLi2qm5LdN0UpwgTKcHspInj1EErAUM+nwvubJRt4VHUjOXVP2XaqR35eWehtcWbZT4vbXH3d2KQh6J4/cmQqAj0aeVCtKWhhTWAEBPfKnOXpbAJVLQw2Utq5/Va6a4t+7CkUSZgX/L2K7R9Zj7GFZ9rRluMaDJqAp0ER1SFccfNJqAvjaJEGoWtc0kIxb81bDzaxzWAO5c63uAvjhhac+3w4/mP7h600IN6158VW74q9Er7D8a3C1AgiIAjqq38W1asamRl9AmQQ4hX0hcavFzyepIUhDBPTRxLnTi+lHjaAuU4hH/sMyB7mmaE3YIkVJ3KbT81XzWRUQwonJc/udygng1Y4Q0TV5bEWoJOYtzjDcveqsMs/xs5vPfZ1bwsVsjlAMiohBeEC47gmwbKS7iXXo3yrfVSnRBLVEa7LtWDHMNABa/gFAEOKs3DwPWcuFAWbHOuJAQWn0GEtf+VcmHs2HglvY3zZstcUm1GtxFv1xV3pv1SJnBGa3W+EgVjc5YPkzcwHYf7EL5cQMMhB672NS/i/7bG+vsy1TPq7Dw8DzVGXObbv+SQKGXJCU1pYt0I544fg5DzWQmhhrF1PlIWUuFa823ejpbig4aLUJAlDy9frsIIq+iShYpfL6hmnkC/KcfzX43RouwpMPPiFVwPeZcBUlStWv5EWcGmI1tI/4NztTcIGhB2evCGJIq5gtlfQ7ZWCtQcFBAqssCoAurTENC760YcESOfrXzyqS53MsQ9n98ltgNTzRTeTHETC8wDsecmEUiTfyWxKJBJGTS5hRGfMXPINpReJ7A5568KPzI3OA6ZRL6WGWdLzN8x4PNojUo1add1q1S9JGo26KjMHwNYQwIFODOsaYkPnxao6cgt7gpY8ISHk8wx5uUS5U1Tz9z4chUvdT6HPA/cMcAFbq2tCytQ9vJWIr8rJ341Z9j25XlM0HAmFcvOuYTOTifmJ6WwgDl+3Id83ATNmT3H33YTv6E7TcsEm+aAnIBM61XpLbMlAJ4gWLLk7nhVsgvFTy0togdVbuEKVi0zIdcKK1W72cMSDhR82AnjE7YCLhgDzJq5sapRopTq+rTtDCnQIE9GTfoGtRAuJxFcqrQs7LYQqf4UPSMKzjijxsg0MGRy+A481Im3lLBTbfegv4wcns1kEiQaoQQ4iBpSlju8rEvbr0wcZS7gg3IsCEJkQh0oBzebzsk6oM6H0b0ABEJTFW3LP97Cxz3w4U4V8ra8KAvwud/ThYarCWpZ4ZvEBOWIWO9KpdatiZe4/F2h7wUdRTsGn+v3fSoNM9DfkZCpjSDU4Zn+46V/9p/aoTG0InRU7kgb5h8MhjsXwPdlXd8Mjs1dikXg+B7oNxIoLmuUXC6Q6k6MtbKpRZ8Jc/RI05bdxMezytF7/xCKaWv3GUSl/WmPnQNgl63G418IfzYOQLjVPxayVTHuT1BHIqr7oLutGGAqr3GBBjx88SQ3I2CYGwz7bvF60xlIBtbiseRpGD2QNwexKOSqujb7teKiV3oaj0Vky//szznaqr9QfaonJCU0XiCMvf9/PW0XWed6ggIybPr7qz7Yzmfl1DKDtkHbmL2XpQwo/cIkEEuhvhTtM5Xo8NujXOtVm+XxiUWnWa4oOv5HFD3mPi8wKwQI5VehCQ1LY9mBpIumELWwSWjP4ZduWqA73rCofbK2LaRah5Er1n/uSsFf0EhiL9SynaYc5WtfPHuuWC0XIE4FgcCoopqNm0QziFgs8Q4etao+TkdmYis6a4ExPpUeMljNck3LjX92nwaKocLLt4pkb0ThPgM7ofWo4lom/iVekGUWfYDQhDyS5vPDHW5IWiNFbk4Riwc4U+sR6h3753Gpa5w0NGk5C61yat8DJyOYMhrRby/2G8OKrMzK51zMPzdh0hm2SZuTSwkFrmj+VHZ/8Z7mAyMWLtdu6TnqsdC2o/kdis5WxvwWcvsBrpScpyr1qY4+uAGx4pywitngrQN8my43fU7KUPj31wuB+svEFIlPSy2A/t/5TSRvskfLh8OTBef1bAiuMm1bWeGEesuHjlKUZ7YDoL9m5kXMtCsGoeYylayVp9pBISnnzPtzgbYpEmC3UCecVNVQoyVDg/NYtRE1JHWw3yHZjzH0mUaeveIMQEMjHarirSMrm4UP79wMj2ZdMtmaHsDvcq+4u3F5hyyxy9cIXISOwe33izWJQTHyXV5gIqIb+6nNiSycf8Ymc8hF+zpTf7mSLXUiF1CT1TX2NMzbvinyvGf4SAKogcRqlg/iBQw6AhBYrGRUwWyadhpybFNqlGej27we//rfjXAPQB7LbTNv7TCBHKThWjmi44IxfjxXgZMwomDONMGlEQLOW+ySrXJOyiPwW5riA4Ere7S4Lna82cv2ixf1bgm1JUB/8fwkO7O5jln00xtixgOljws8ImN1tvQ074AStWx2W/hElVNLHgrMiBJIE4cqrSyKjsi8YtiftNP5wJHdIlqN3rspf8tX65rhHODHO7/KMXUNxqe2/TZ6JhhVqNYWa+mU2b761BIhJhEZRX27T6+gbdqS0ZEkev5p7lBJx7jbFCHzQxepLapLbRdDtN0uCpwcNx3A+A9SxApCQ6vy0GFEdDeq+N0P0L8A9Wu47P4H074nWDNQHuzgxBGqzsU8Rvrn3u/9la3ixFewbhU89AeAzYHPf1ImR1f+CMiVPxupkbWIi+wtR+7ZmfjUpDX0h6G8V1AtkK2uDjk32ZZ+xXJkwj0zFOGLElK5hQsSp97mkE7y9CMYgXOpRRIXhVkDZbW/SayhgR+gZ/R844n/NO3yWZLM1cti96blHG3ffrqFuVdEXRZoE4cEGokmIrOvSC025VNKMM8k7GuZGSPjHrKdw8m2iBO4a7FUVH7lQlR2HNb1BIpeFP/bQuwPVnOlCoh0rVhqgPChwyHM3+VDehjoR5Ulkl81PAXrGjiy9UJGBt4Q98DbCj9K+RAEiUofF/fYwsYtZhSrovmlLON15V2K8i6fdGK9VL5HOyiVCLYrZOUGtb/I4namzSS8ElzuR6LKMJnQR764mEAvAsPKr8t5S0x9mINdGQzSaAbOYhEOXdCTQQGgxznlEZpxqAszeQU1KZxVKZeM5aSJ5uL9GpyWfEIxUFd/lJi2/Icrku2wxbeCOtAoEhik1Y6ERMV38sON4qJ1KxRVGpk4De1V21gPVI4N92tSeofQaUh2KKsUCxqVUSq0nIGCyIPxF51Zmla7S58o0atkPTX9FNhv5kVzPa+cXrq6y6d5uYn474nMgxE+ZZAfEkIen4soRFZ1pqae54RY4oUxT1bIynnVvVukP+AlbB4b5v616J9vBVqDCKlBBLs6eoZSLpr1nbh3Gbt32MBFsRCruReIzgNFuwIzIqM69d5aAoSEEOP9MA2JWE9LFxo+toXWAcO1xEPP6h77w4xjq5Tx+CFylVx67wljgYMDeCthOCoe/u0lCxp5zhTUet820vcI4PvMRolhvYPndM8cs05kdduTlCt1d0TrboXbxPdSDDumOVb+Gq2+Xckh9+/aC/+3HylIvfWFsyUEeqICDxpHYKzraWGkD/00acy3a8N38XYEZhvfdl3WIc9CQQrl8mm/9jkyxX9rSFZFSQJnC5t5H8VYY4mjtYeJJCalZAE353KOqnMf3Ol961NxHtGcaQ/9pu1+JXaV1RWbCad8lUHoaMZDulTjhyFJqlFYcekBGu72CDi6p1mt3Cu0ZZLQDY7Vm6xEytSqMHxcU6Ec0yy3+6c9LIGFvLrIHzoXrF+eo2kXnaOIX18Qs/66yutx+9lA9ToNrKXEgqzRq3kOepj73uB2ehwar2o9xGMSVeJAa9edlJrxJMLnBu2HQ1kBLoRi1uTfo0og+w+ejxp1tDGP6fCdp7NBAe+C9vJCM4oDbavWvRTrv5XB6sl1zUaQsP6jdjTitbCbQvZDmctGCdpODEiQ2Qgt0P+e7eyFLk+2MG2I5CHXNbiij+WDHrJN8T8XZtbdfkjwU9KQYuoWTIzWsc5/Yk9tLr3zWXuoe8durU8jM3IrM731TLq1NLghriR90EY08e3hnLrownBAitvowpHejpsydAEMFALZQWr+F5B9LkABNvkCoOqm5POtnRded1Ln4KvOJYSL2Dijo95sE9CpaVVfMT6CmHrN0mpB+2KN6dkix3inPHtR3t/LO0T1WJmpBcTNxlD6819t/MS8XFs9DHUlWTL3CVesrO5suI5qzvjPnDCXBgCjfLTr+qetfZE9qL1j8OaHs6p0ypEXkI3JYfshtriIcwgEBXG5h7E6vaw3/E9v4VKZPiqvf6gKcwl5eYh8MnKxHXplN1d9/TE3Xb12OnQVOZTHZocHLWhg6MbKwzkXV1Ot4EXdRNEK/Ai7O0khTJMPEq2f/+TlnoIK1JlwWJo5acdHZQ5qLudVQAaz/ZXug/87s9HI6W3IcKy9mGXbgX5MwGCByCN3m73ylRYu311Vg0zd65UhS2Ukt70FcgsX8E7n7zBcv6kolZo55Y/0VsTvfJTfK99IJo0BpOrxhphURnBIYjxkFYebe3q7tXI522wxLyvv1o2QZ7tJh6Bj8oXvOwC+gLr2FLWS60TrOZZXvC7RhqgsqaS8mwLGSqRuiJvFBHWVo68fFuicqQGznfO/UXESqDJL5I6NpovdzxCoPPtx0gtFYW0Mtbf2B4HyEGpBhMdWjbgklR1Jd+bqHJenxhB9Oo9lhw+2fSHQMpgUiV9COapoVCFSuGY+G1a0CZha8Ka8rRAg6CPYBb7sEXmx1lhBYOhIGrWO9/baagy2Tn38qxordcxt/SNPqKAbWfM6iKyv6guPrkFuIFC1FO30tIAV22PEqRemvgkYOyBEowrCgGlNncs3u0dABqdvg1K3glZsO7YKfxCsVeChqpW87rkN1SI4hB2OQCVbaSnCjvb100lOFrkscwN3RhuTzupVyM+rg2qi6fN2y7ZviNqrC7i0Pd3ssv0yICcihQkMcy+YN1e2aSgUz8JuerafgF8lhhTpO7iOkE1EAk77O5/ej8SVH+aAU/L0TjCF3UQIDHkK9io+rS6Gr+H3tXTdo1Aivna1RTokLRES24WLwtOM78BEewQvW55YnRMwHWhosRAePZpFe80QVp3Dh5VyvH+m46nOMJ1unqx6IAnA4JHmic1CTjKHtSI+ZLSVzifgBWjgYpo2qUbsod+sC5oTtYSid1MBq4hIkzfz93titeDWNjzA1DNz9H5BmFxgJMpp631nvkosueJr1kt6htdBgLi1ArTjpcdvzsiB+l3ZisGWNG8Lr0GzMovQY5mpCQPymFvb1fLvVJ2FdWuZDdX6704nNKppDpLej4An4JAk/iwtG+Qwz6ZebWBX8yL8XOcw1MiaQ/cgOFUZJEtlne1dlfcxUFIbftIpK50u9JOtd/6aHZKyVuBKpVy5AZKGcDNcyHjs5JXe75yuDUD6hv3FUDwJRvmz+tUZzSUnMfIfR9eHgku/eI8xV1iWW1/B/oUqVt5TIw0gZnI2+5QKzsLDsG4X7lO2+vmS1V4PcRBkqnscNL+hCBHI9KR0E6/gA7yAoCW1DBXJdQQn1Gpz/13eJHRR7k8d4tZzIwdeLgbv/5YsPJsLTgFsFm9SeAD2DS9DBWgz6wfsAmz27TsXaZGj6EkHEuRJ9kXGmUDAgIsKSetn14fRBocqcDwpeuEWcOgwPfirt91jR+elLEdLB8IkwgONy7uU0wPzQiHa/O1NrnCW0gPgQWOxIDJg6WUyK//1QkkAlmARLkLjIRJWUK2vasAb1U09zA9iGIGm0ybV22syvLkIsc6AkRMCHVfAfuzw7FagoOvFwY/ml7Y+eaEnopIxM+UNfDE/GaO/rrIAxQuQJW9wydfQie+ywxiYPFyRpj3zQRtnR/OALak5EB/LOfcQKSYqVMt+p0SJiU3s7i3w9LLJH5FQeUJOqKKYnpAAC2AVVVd5qCGAnCY/P/GdKCf2GoENTQsxG7viNsYBNLpRh+HFyPwF357aN8e1r8LjHWtjskhAnT8inIxsd4DDwA8RTI2LwIW0tEGY1Ur7cicF0EVbEaB1WXNhvuC7uauOJknqIDQHVZ6SBx3ByuQUx/EvXMOb+WqRVTqAZU2ttXaDBXxSYPLr/BgI3ynHBOQJKzwMIEVTBbRLMXttDCdS7FWBu0kzX/6pC7SJrhPo3bT3ZmDY72XBp1WT2++wRIoULJU4FFe53uiG0rOD8d/U6Uj5hHfahKlIBOXte87haRUBDB/59otVGWNCVK2vIpE+4Z8UPIN7CxQGKGNIzQTASTwRHxFC0tD1fyKDqJha/QjO1KGCvBN+WUEIZ8rFGrjSyaLfmfjRpfhb7NrwLdhASZUWnlbLP2R9CHsl2sHGdNFsmBQLkPS8RC+cJcc3/s7XEZmosa9ZRgl5zX3Ivn7+dizPE7uwLd6e6C+ypmXLh6dC2HJNtunteci3gdVfIVn7fPz6GKbMIhTU9uMxvN/RzI4lxacovYUPqoqmi62+c5l9DCBFOpk9rXF+KMlTKyuqPfk288LhJADCG/GTlf2NmcNRNbWbYWrx3qbekYB0vwx0qtFxOgyZGGFWQt2Lm2LjQTULs6Uo1ECwek3ruw/v3nxJ/1XMbtAC6ggwtuglpYtX2oBKKCmYugrL4QwekUQm4u/c3bVZLaiYMKbu50FJ05Rv3aM9zf2p1na327PDPnzz5co+zWg0W66va058XJfGL6W/aGx538R+Sus+dgtfRQ+UbiOJo8EeR6I/JvwAqZ6b2oNB/G3Ti5niVXdyrx+UmKhgnJ8qHwjkyzv/aiXr5+tCaoKGf3ekcWBbED9UrKFQj/Qz5kv8DoU/odmKrtCksxqV/4qWQgf3g4rIBQMMaFmDITl8gY6Kd3d3hVZsv6jQDbsQtbwtlPjhDiaEHZdp6yvfYU7tSql3i0iyn43X0HyKa2SOi2WrnFbK4vr4thiBGqgs0cXPbl/f2SgKfLXnP9+ILzFc0lnraROqu5PHTlviG+RN6p5tlsWNnk8nYAw4t2Ram1NNhMj0CeDz4OML/7ND7Rh4OKS+OgHXMOtAODj4BG+BXtc2KZxkJI1EGO1YRRzrPhgsWPLLvqzEwZMvgJXv4wVv/ZOALs7ArsIb+kebP9r+xktJiXLWE4i3rS8x/AdYN6ux3gQeLV8NwUgHdJzenlVxnd6X+ooP9D8Xug9WU3CiLU7oNAZZ7myRt1b3fc01Q5n8lJp2VkHonVkcivVvkzCHjyxHciY2G0EC0/Oix+uhvD1Wvs9xM9c8mqVVD9kk9wmkBlKeW/ByP5QTCgh5ZE1D26TdzUcA1b7o2r0REuK8LR1CXKqUKDM/ZtUsQ9gsIcctaZa6C0aMPaHEJ8a9CTma5RU6XRwvxpUhxTwTHaITg4FHViJASiO3e8rIAnzQ7DkLHrFEavgBNgT325nJ65iyevVI+UjMAJ5H6ocNL640t9PiSsJoCgTJRoFqU2Hf6gQSq732zBUPmZo7CozQFN3ycKoPnB/1lJ5c+SkuAhbrD5LeZQNW22+0sdV5qwrwveSD25ugeKet6aj3HJCKQek6l35tHqps/KjlkpQbPYHj2KQBT/51pW3FvdNmvrydIup6+eZU7jAGEYPWNvf+l35AJt2yZ9HtMJFp+V4sJTjfkwib/uUVpMkIgqxTE2V38BCvf4OSMEtFfLYjFEKaNbIg0VyL8fxLUT0iDTpVsxGLh2HnaJ+dfo+0CPJdwHRtlsk9avlOc7YYZoqME/eRDudZlDN9rlOCeYPZxDdSEmedVQyXMOPqdmMleOqjciBoMiFMQpkBzJNF3hBnrEi7svzcb3Ki2x4M60W6mYtObbeaaFP8dBiGJh32A5TtrqaAqhqkCk3qGPJJJqMRhYvOPTVa6eCWB70H+7L71gr9nj27qAXwjcZD27wGj4iSybPxho/mUMVrWrZtBLD+eweCSXz2rxZn3fKXHjNg716eOg3MRyEFHRM0BQjYtmSa7O4GOetIdzP9hlloNp3n57M2naZxNyVu7OO2v/5mQdhWENkxGpZnB9lVuZZPU5VaK2v/FBl7So4bDINv95SjoqA1+l0wcQeGgEpofPyB5dXus3c5YwXOllBeEK+8lmJSi7QpplEW3d1EH+Rsjws1b3/IZpnwq3lxpvF1oB/2SzsPfW8wgsHP6FjN7LVnx6upxQf5HOmmj36RwTe4UZfcOmFDeT5k6+X3UTzfRUl0KIE4xS16RcjwRY8jPpsbXUzPw0JMp/bqIALgwVedKGxcnW429UpSBwYqbCDkKl8p7pnGiSf5nY/0bmlR20g5t+YdLV8442YK1RnRrffDGE5xYBpg1pjGG5ZZHUd/zengfkaYIglvFaQQCL2nOiwbiK/W5K54iiTYU0gKkalQtRiVhGzO2c6FtC/llyPiUBveEnbSJtop03dP36ZY/zUwrvQjSZ9ENO8r1oEoAB7hatAe/yOWvtI0497bDfZovi3AT2eAl/E7NgUc0AulqYylPzd6fg6rZ5J5v40EKXbQb/epa3q8vdvJUo1/q7GBoD3paIoTikpAzTo8hNVyr2DN4lwTCpJAVGwuyBJVk0WKMNf7iVNgMJLH1wYpk08RHtYLJ5HjnqJXe35FtekJiLghhzCvVUnJvw0djHYh33ZehlBUMyB/2KIWN7ZQmoc2ujYT1JZYC0WJ08KG8b7cMwFUSwD9d/6iyfDFVg7SdN6uo6P9JA/D+1HN2uNfcuogqJouOo5oFzgRLYCnyMd4Aw01lNL4iBQ1gP9O63/5YCtPNzRfF+sUnI+AgumyG7ymgKdHZFjsXWre0NkY7TCohzNTSUc2PvekSCTyziqkJC+F6aUGxS4owhdn6mjVgVJz3266cI+Ki1OOYnh93v8bUlFme4ayNivNV3IjjHiO6T1JblaWVf4K5sz8dHETid2+6Zrotac525ud9k4Ya97I3kW1B8LnERIBNhD1c772w+uTgpojGMLjXzj/X5gsqEmUJfrnGdYnPO6iQI+8DI/FeOwfQ3Zo8IaCyV4Yv6S7OnzUU1ZMAwFOXEvo3WS8xNMr9+jRWFFZomzkiwVe1jZ0mkcml3qEONAkiO2Umy9e8Dqu0ydd99CDEWJqFvdo5CCw5+jFcEuwfuSfj7owDUVeTxkFZlGmdOUrm39iBmxHBF/Kms2Rwh5n+EzT3/7G8qrw1FLbo+AdklHpv4Hp2uGPB84mo8qxFhshTnj+mBFgJmNsZofOstcVs+6BQE3hMcc3BIiXX/L5yZPqG1Ujh3PMc+zIWuU9kll9q6J/dGk1rjgjCYiABHwvW8QqQHyFixpy8dK5B0eou+YlozQca1C0sTMWIts1jTE/9909Y7WyIrU4+9L3KrBkSKJ2f3QwcWKWsDVq73i09fKYozzjsx2dYLr232Zn6Clma1ziJgiExW9k/Fwk7YOq0vdnsQtJWalN/zGu3k1ZoGvs41Egs54QFHgG8lYH1igd2PTqNXTNiRjJF4684SQg9hOdLUWc2UtzKD8Ioq4OjAdQYLLjA3hiZfwtXrTpDW/o20arwi+/YIE+7a2dhXVxaPGwqLo1NYT+6ocb8ABCdmM4F+2Eipr7iFONH4mXtHlBU6mhWctKSyvB6cRBJ/61xsahxPVOZLt5TXjh4kKVKRbsWU4El6VzAMYX1RypOTlQBnQYggrA/6gmN6HtFBwkOOmr7O2ibWu2Z1RRXnMc1YkLgwT3yMOned7K75zC8t/4s7V7s/KJZEi4gMFzS2IJpztpTQ/W5b0hQzQo/t0waeC4MBnzN/2A9fswfaS7j6hGJi23D8QSDpbUk49iBNJK58ApieEnCZMIkgGj0B9IHqSp6XMPcwOiNZiTGg8XZ+BTmo7EAWRww9sjrM42IhzBJkOEpFRrCx16Mdw2jmZLC1paG3CR/mJvaDM7UlcvQHgPRjBRp+iPlejJiC2fsHHWllnZ9fhC/mhNAq1dwiFUMF2qd2dMz+v4dXnUn1Yo+OkWAttIzrPDh/XW/0m1WoepTzB7OXG9acP7oXfI/a0PzBFA7T7nuX7jlLiNgEPMyARdDzqAqxCCBpjxgEXox52ogR9/1uyIPlTB0Du4ItMAhUDjU6B2Cg2gg5r+QKrSpJ8sPfUmKrb84DCTTZaIWYhwCLUWrgZ9CcQtMzYa8P24oBST5Y7z0gz74Qd7+yVn8BzLQ63NLj41SwpwJetZU56iRFkysK2GiK3pSEM8QA0GzWkQJ7kUCmf3FikR0kjO9sP7Z7kJxgAktYfgOyUzIMiZUIsUWndcsmMfhBNANDZrDpOKck0IuEEx500zloCOEsM9Bq0Pp5b9PikkD6YG4a6qfXQK7oFJhQtXKYQ5z+LCOi3hFJaKHoEt+2Poh2R457cBKacQcam6ep34+hy5cr5oJ6KlFk6tLXsJ5tdUXm/PJNgDgGXGO+hY782B/2OSNXEqdkurlMZK/JfahNTtMX44e38Tw1IkfxiO7S19WJFjEGqSNHLWSyzjW6yDwUdwfAQkWHTAwbNMB4izVAbk5lLC+tHdMKLK6h9DrkW6FRgdlZ1jBnFdNv13dC2yF7Sj+ELnxYcx/z1v376499bsmnvuKX5L3TJm8Y33oUs/ATVgJRoWJU7BpF8w19L5IlBSAk4O6OGgHsz9rjgOAXpbN9AjADWXfl/+1GGiXWLQvWUWRNDhovQI1IXhl/u9c0tCMw8lSsCA3AUgBCAa9wvAvXQAH9ks+PFqjlolcHJXetVHUla2SJ9KNSMDaYKqnZsdL2H0pWfQTC8CaiNq1FOvgEiEvTsRFGnL9oQMYiUSjKXgxzUms1Fl8B/2UvZ+9bsBCC0ipmZFZK3B6VlQeD+p8vJMwQWIBa+/kqeRe6YeLXBEsHUBqXnBBNwLL2KSgSHgzjP+EceRLWEZp1lMVFjiF9LXsHtroEx6jhE6gj43A60fI68IQLgiUcuwkq0tZ1v9pocpQW0eR/jWWwWYqbACxZm7H37jRv67AozhE45Nc6g5rcy5g5CAXhkSHo3Mb/XYWf05k5FjhZMLwlJO+ATjK73eUFSzcIpVK1YKFYE8ePD5WYGQa7HjLv+LGSe/qXDV9r0R5+L1x3nRSYMTbzXuxEFaFfqlHyG/E8e3m0mW4MnEWQixGFCsfIWt4+hfhgKj/q28POkvBotrvD0Wq3zLF9LJaVfA6p+QoHcMMT4hTfM5cIn94JwBF7qs+WboiMIOVRw3FZmykvyKZFhOvgwRAoovCB+0SrDnE4mfsYFTxdJKIEtU0vz7+El+q2t2n3MP1T3DIXh4+v97jGWh+xKIgtc37PcwTHvz2QpdEjA5bSVynxejQ8mnoUv6aA1p8s4Ucj7CpaBYYL4iCVFA3BTLInce5keJ5tf8UCL+6BA0ETOT96rT9Pee7d2xP07f3eXx6KAs0corcegZ6nChX3dP3Jue3Q/Ko0mwDf1BarN+a+JN3BuQPDpdAwgTcWzBnRpT1IcGNrQsD/ynQKBkwWLj5rN+xexhFSDKQBDzjHNChjC8d+aGp+/Y6uilI2RlR6EoKyBFPiW0GjMjMgiWefIc07ti5igDjLSTrJZxZPCjV2H6bEHQ14G+aH7UJ9dy0BmvibpqpQJMWgYzAmjJS0uns5yqXu7PaIuBx1wY/vUmxBCQkaUrtzucK8iuyLQQGWDbLUAf/T6eJkiaJIqad5zFmUL5eim+nDwVcvmNzI2/p/gLSvsg9NJWsOgtxZrWU+oTPP4r+zzUYoJ0HjYwsKDqXvZf/pZ0ww61HStkeoPrqz6ucYI8NicIBNrDzD0Hrf4i3BKUD3/YIo2dYDchvrBwn9rEpk6bZYQtms95pBTXpwun4x8g7k/9E+qYoeco7zs9qZlT8o5MMNO0YYj0udlQdyGMah0+KOFovjbiM1EcrS83y8xEIf5fodie9IIUA7MzgDqW9FjRojeniSCYAcA2nUvRMcmWZ77kVUCsr5PaQLVAMoTLFgPnOGHzAkh2zpiQc2jnm42M8zBWz1CJSnIdm8uHO9/gc45Q6DbC4K8ljm12ui53udXjlvAjooRYvq/TyGpAG8k87lxDfLux0BR/STnAvYHOGXReGmsGXy7lu6ToxqRWWiIX1qsGnZqzBvpjY+9G2pBSk7mgeIiRGrrQLSBdX6rcdt/FdJ+Aed5yVhdwxQ0LfDjj9CS+Ku7+FBE6lv+2q/8Ai8GbNmN4kmSA6j8pvJQrd49Wt9yRCHv+AUnHOCjQrHbogYHE+gxjh5qs7q+MTmAqlPA2mzXT1SlgYl/7tjoN5NttByil9uHsbv9taFeDinQWgCRrdsSEi1ZL0i7MyVnsw5YKGc0OS+LbTgJN9YeJc8W0oEeZPV8YlmiNXdC56pqn8gYvapWVLlJqnc0cIrZotbcjkDVJ2OUAXoW1tws4HF1jRSIS5/69u2jLmQxpTsWdPyQyP1Nn3x18JqIvL7FD9/UCtVbQ1soi+sMvppfhhbmIMdj3KN6+Pd8KwcUXRTA9TqzAk0wBCXmeyASluA/5D2gtfEHM7CRMdkIiYfp4Z3dks5NB+hOezUyjGKouyLEuU8rmWGGawG0c2if5sBLpmzZz3aKTUz+tRbyi/YKE7XPRGs/tGXKUKyEIlnwzfq8SZQ2FXjJgWukzieV7Mrpvxx9p6d8HTzBGDhiy0XWpng86OQOEfOOytnCNda8i0uTyFlnBDLkpBnntx7d8ac40dD5K8LWolGPC53jxSKLQxIoucWitmQIv7TQ4sXTUEEILoqP0QL7K9/V/fY02YHlXDANFyyyKIu+e5UNj6wJRNGwkTdHCygf1/39Cjtpik3Wr1TDH5Xf6y6Dee15sfMhuYVxwjpa3yhUjcRGPy8Q9q8Rm59NC9VI8hDNT8zGFfG66wQz7DCPOjtqDjVaEA+OinJJevlwXLqo5metb/Imlyvpu1SOzgKRWsCTWbQ7M6znulwu4vk0U+pv0gn0NBpn9RHCel4j+n3CYsw1amo9q30tTUJX1Z6IQ14o9rTsYrIhsUiWH+DiLq5Ni5n8VTce7aZoBLE8k/Wx3VPNKrWhX6jgbxEHnXiD7lriYLmemhBHRoY7QBwvQ1aUz37XM1XsuQ5QKyl8xMMO9SwyPMNI6pLGmJ3cU5A0yvaWrB3gj7sUVvZVhOxegOM5UQMx7TvYkYyVynGO6g86QwGazXBEXHUScPnkRGhqAKIPDlWQdRoNNpH39tExaPZRbsD+fnK42Gc5UwIs//Nk99xLBzzjTAZTI1EJ52FaXuvr7LAQSZuMzXYxPnT3yPj+b8EBjQuqiFVhbu2OJFo490+NiIvPZ7qhhaSv8pg+EPQDHnGHcu/MUz3zjI1Uz11NOkymz0RtkHTeQTohLsyODK3bixophI0zNUKvOEiBFVEkcv3WCr6lr+3FvO69qCrNehy52ctbNCOuU2auLdQzzNhH9HjMEfiFle9i92SCeV6ch2XFWbXv05RAZGD/kDKF+wPhb08m8sEVTk79H5kvyGLDOgZj5oh9L7OIiiWtGCuG+Ks8N8/JZ7xpVeK5M2OnN23nxrJnOhLX01VnBoxq6ZRMedNeYRapg9tFR+wOha2MI/K1UOH51YEVzi3ZjSw/TN1ulh2TSTrhNJsiTAZ2foXNqOFXKnICmZDLsKdyMvxaDu5l6DDhqjlO21C5uFN6N2gY0YKVbZu7ZIvKiXfxBWLx47AfPTquI7e8fUiWnx8b+nzwng79MyuD2//6c7cH/Hkl26JOjXnUUJZTRXvWDSlETrLM5AkfmU9AKxe4SfrVCd80Vp5QJLYAxJghd0QJXNHHZCsbS1NsUr6ZblWOruSJzv986rGptX22SFCMbR/EBpgUcn7i4aXHkhmG44+PMXxnOtlFEPMt4dit/S9/khuZd2ZfZuA2/2kOKrbcIPV0U0W8KSlrTtyCKuypXkzhNfPLBY6D67bqsiX3c5FqHdepdDB7lnlNyuC9ck8jbsJUYiHzo0f9Z5x4P+zjj+R8OhKvVnv2zTgZNwH6m/N30irzvjclNa+PgaTkP+OZYnKIR1rzciShld3QZ7w8TehKTrkHqvIpaGeF9UFFtuvy8OJgHWLIZIzUZ11QvLSC1ClHPU6i96h0hd3YfqcJ0nIKZWAB6wR16B1uHtzbGzoR/kE6LSocPGhlQm/ZMN7Ou5RmvzRHOsOphBY9kO3iWSy32GfmOYW1x+J1uvNJektbUo/dlJdrGVyfyERjtV9Ybr1jyqFhQeWMHJVyv0qjzdzs5gnsvCCLz+vQaXh/6V9A/Y0XWGTsjTliAmkLb63lDEi9juf09GZ6n4a3XKNYLSWzv/8dPh7atwMgahlX/3kSZlAgnSLqX4sfTyvzT2uUgOvF1g+fIGsPLOrm+HASJRLyTBsrzQ/RLIYdI2aQcDtfuENe8LYdPnzqiXapfhi8DsrZthL9+0o3dnLGJThXqsQJn5AvGIf9XZCLi4fm6bYICO+aLKQhgl+ZIfpPZFreDJC7PVBF3hFylGd7KQvDRoWP4HX0qV0JNDxY6JAMzuse5FDlvJr8y7RYdyTKEUh7laB+dLYEn5T1CfFZ//fWm2pkEvkdO2divr5rhPHIAjmmkfusVUjeRkiy4mPDlmK6qdp0XZ/G0444OtaVPzPp729ucYI2DIlwM1b1tORlzNGc7KKaqiwmcslJ8asnnuGgN7QWt1Wk/6aVwxTKPhIp/laTMSUeVlRuKuMma25mm+QuYDORB+ropFOrGgmNdlgOVcyVahCGrj91CdlTs+Kae4QfLtizB7/N7zjiZJHdTpeqrRTTYKHp0uq4UKY1bFdutRaz9O0uev4BCOql/w7Afl6zfNGvo4mUleNdJFqyMDrzSsPFyzQ/no7XFy5f/nBBjOKoG0RXTpPeYe8DMOMyml9Aqh4xQ6asQawYN8SDbpdjPjA5C5IEWD3rsdNFL1VWh3tVqToSpsrcdKKwQLJEsLBuzinne4fNp708/RgjlXCt42bc+UksUhguo/K+MQkDXcnMKEOsJw22u6uCmotraD9Dn9fE2a/SbLD2pC+9Sk4zANsajOzdFW8I8fCWNNFc1jXaoIpjVJ9Rxh5EqytmbaF/VE8iCE8gMDOVthcpnFlEGzhZ0PQEVAZUrR69wUvj8GYpOprq+7C3nxOPSzq+GaXeEdTu5QSMKUJmZRXYwoYr3MkwFJ1rzSabxbDA0Q0hygYejcM3E0gYRDDdCC3sSpdqqEMX1eVX/n2DRo+4U3l5Q/VCsbBYVZaFEEbph9Ow1KthP32JwdXEubAe0tQs16VZfl1BFvQe9QgbfnAZcTTexYc+eOUXKo4RNCvaTV2MS3B0KT7Bnm1es7zyDTYylKGOKr6u3E4bcHJohPdQwWhkTXZc7BWftm+WdkfA8T3Qa2fEfYPw6ovxXPRrEvi+ztI2awcmjKqSBvRk2Mu9T3tSiUDGpdXhiPzTMaXpVKoKUq+7jo2H7OJgmT859W6ryrmb9diFfFw41csUktFsi1eaJC8Coli7f+HlHR9hUA94IMpEWVevgCqClOK70tfxRHH6B+HG3DRt/e0usNZF6B76X6F6mkNg4qaZyJ7JKat7bcPTm81p8lv0hcJ7Z3+dCwokl8sKBfRMNau+Tkupgpcx0z3gIeEtn2AT1ffRiHVBvtmm/wR3/lyw+aqBarwQ+xDMvLtdKr+72uX3E94dafeMjyqqCL7gwLAGfX8cYpdtrlromuPhjNu3TOANeH7xcQMagGUf/tm+bM/PmuAFxBiDo7jPNMctfAusb8OqBhqtotBeJJX8mZQHqK6HLYFwcjltzsF9Akj4A9cA9L7se8zK3CBzfc+z0ftaZqOV/S4WL6GTvZQ/Qqo4izWGG5nlmCeb44Fczu6K43UBTtJ77U86qdceN1z50vPu2Ua+pAOgyX/9fEcQnvzWc3+j0E4qd+B8kuT3c6oaMu2qDck818VN92EIoCUsiGUqXkpmf+QAFdlwInHFh10kk7nFOKfFF90AsYqAzhg/jV0hHUXeKhDsHnBytxZw4Roodsl6RRoSUAxui49u29QpuGpPnV5TvinErDqluHzyJl1XpJG6lKNXdKqb1I15b6uLnmgwc8FioU7ChuHdM+s5bTc5PbrcAetHJifA0KNmAU20gxbG0IYZDc1qpJg0wEyBKo2PdTYWlsoirwzCDVQxBpLkT0C+2Xi5HcCeFlNKe+KsQkqjl65EVnTnIhFNIxhHmJwozRA4qTeSs1CCsDo10bZ/EEM+4B8kTcI/dmX/lPK/qsZK8gYt5qOiIFaDdjXKxg+/aSLhxHpyy+aeEHLDDgF0NX1a6g3aAlbDrL5JtKgFptdekSxkXNHuBUBbSfSPaa95HWTEBxrAkaNDU9oy+59eItvYxmhz6tGGW/3Q85X0jKF1OT3dcbUct5HHMH7m8lS46F24KFigsCMo5g9eS8FRDKB2K00CnjZ0KVEBWx9FGa52tK8JcTmadhVe8+kR/CCpQY6QzUnyc8Z5/Z2+9pWRUVxYnK6ykWNEeIzKwBoitjLJKm3OKOsRSjXUF7p1FXo/AHcvBAsVT4kp6F1M10irMKc0LCm7vHD8MMWysCObC8nwxLqXvD8/beJdrbfI5Lpj/NVi94zVtr1xrZumynaQ4tdeE4lkDZYaWnmCSctuJalOXyu/vHQt3J2j/yJw8spjfi7W/hA2YRwmZAp+oJl3FPw2SGvx44OVT5JeFSrOkqllfWhT66HjrxvC+t0mE0d80SFmyIRkgGnuungrT5HhpjPy3usTIcPaDZk9Yzl1FzF4ujtEYvJqvWQbaUFh/eV+Ld4e43bKSsplZtKrKRTk7MgyEeitfquDkDrL34U+VvGO4nyyUBWs4l3QVXcJnJGXwF55fQLYSgQfNvjnFur81ZzLOhAn4fww0unMuVB9r5PxdCW6wWOJcChuTPtOTTfWo2r3/f6mxtB5R6o4N2HLe61jK1nJ/e5IMB+5sAUk9IguhSOmS4LWI4qCP1rd7rBv8Td7m0EzKQ7uiPwQIUgx8pxRutViRbZIZBdZ8ktM/AkZ1BwiXT2EVtjhhCJIUqdxZN08asS21H6N+3xs9IHFAl2Hjho2QAVXwaLC7KYiW9gP5aAJDhNHlHFk/lIDox0l4GSzetVd22KGkDGVEpL2mEeFj+Ehi2M9IGjm1t3zQ+GniSYE6oBj1NKkGQw5kevhIJZtvPuxav0T+FFVfNfjFuKiXqE+Y1r1m21ntPqnHGgbl79nu/yHdQd9+tMaRjxCIC6HCst6o1VO6d/OSwpH7q7QIw+bA2ntL5Z763qP91PUWokgfF2M68V/1ormGxafkG2HDG8rb1wT7wVMEVpmKf+N+8vaOJU2tLyMImp8GYIGNSq+LkMGBix6vRwEllZE44zYFVYqHFWSJFL7IRMGsqQ89ELQtpY7YTozKITkIj4n3zuMyhvow7TOM36KJFkYkoQEJUKKzoMg7SGhqE6xaElUZ1dKI4KUeZoOHQ3FCn/o9xrpKoY5aykPAFHhB+8PVn0Gbo2Dn2AJSUreeiWXA0OUSme3X3v66DO7krqVtIEDY+ML6pwVn/e3PiwAYapilsQ26J2vp09K81psatXSZVHY7VAD0E+s1QhAcHlT9zqD57wTpvEDG1GmiVmi0RCFmXu5bMSp2ZIG8zfAGKP6q5S7+BT1+31xyivP8T1Ig/8YJr3XFJXUMw7KnkIfS9IzbhhoJQIW68PRr+wKKuyHbBH1ZaEUta+B3tOTnPV2Jmxf0rOm9hvvyejtt29MGgj+Pa7Sg9aXrQzNR8GIj8lZf67avVH3fdkGeZahGvXGSx2QlGUhR7F8ELJj9wLlm3KY0L5wV4NbsnyxuD9LqiMEqs8iWkJ41bT4c6UGGeDPP+oiWW0KuYb6xet8VuxvEdtPthRwBQqUYrQKzl4xs9oGa+hmP2ou9OyW+8kfvEzaqL8N4zLdRFOlI2xVm8M0doWvawy1CkbXptS9q44xEIfmN7VeYIOd8e5j87C1Dpu1HEfRCls6mJnSJ8ZHFXakpzDlHo+Moe3pA/CuhMS8iTCiJ9Sz7/BBpBTzxfZtiSUJUwtnGNLLweCsVHpNFeAC1c1YsmnqXiRtJ7XmHf8jPJj/mXrswIfIvogdVf3JWE93vSZppJOBzxZoENt2RBJX3akTBvtNHsy3pjQL/27z6dEHb7YZmcz22HbdBDqyRT59ufEmRwgjtZDKENsTd2GgUAwIZrUEtng0js++Xm3W73hElz3SM6Lv6rMAJTOB6CkQANJm/xQULTMIJI0LajjPo8vgaLnD9Y2lngB1iUbEwqw6y9Q8qUjJPuZgj+XViHcCzpW3qDWD7tmbdy5PV9KN7u5wznExjDwOK4fspJGTsflPE+6r05bH8//pPhsI3TDhTv1uYjyWLrfp3S7ebOqD+FNok24Lt9zD9eY0HdV3yyWAE0FF5HVdWj9wV9B/QaLQVVzVqrT04Up2Aynuok3O7dC+9/4RM0FAlzFWDq9W5pY2GgadhLj4C+IrnFsyhJ2D4bhCSQTixnO9BAYDVcadT/nN0r8NRi7WNIYy76KfRDQv326ZcZda+UdCaC2FLwseY3StgouSzRMVf/5wZSSWbJxAYrLJoajclyx1PV+wcI/vOh8Lg3ZKsoAe9M6R7E8BdNXqC/8hfqDCS6ucEXJHHx3AsZhaKFDPtgyum+CXhHRSpW+82nizT0ZezlZKalCQqs4XRZDMSb48Ql0XhKcjLk4Sg0iTt+dPxY9m9CYLvaYWpgrotzOBXTnSOs76CZ4EBvijVpKA2wj6IrbUAnWpx55vxw8f3j/JaNuJ2UFNBseyrXtoDPOFNXG/XAwQuWGCGZvLbeGBedVbhRcXGEx2ZKDm/re7VWAeLSRJNUd4rFxvfZiUzpAZWTcwxl/buF3RkVFC2e0pyYwPEEVr7kwoCrEn7POauCnxznL1Mk5Y0RwShznr5roaQJBXNafkfDaejz75t+eGZzuoPMqAd87DxobPrirGz7+h62H324sBv9ujP+Z5pcP7egJGdjxF+lt01BWStXWPmL0Jhu6EGAR3aN/WcKFSwXdi8cJpEMbIdqRASFpQg2TwAetq7lOs1jvuiDGMEQ6qN9Y7uK2+hx767Fzl6Xn/My5AaBwWzQq96tqH7kSSl17BVWGBh85jIIfmBuRUwNXfXk6TXitaJZyjmI0TaYYwlgOE9LFTTom2nIW43k2mm9IStV748s4U81lBYLAKA01qxa0v3HL4g/i5qNQhTgLqqXE14DW7XHgrjVXpo1L3A/gsXpWy9Nx5SD+6qyFRAyyIaqeS7EcTKRbO4wxHXCB1q2s/5HMSpROo6FRW1KRS/8Q2Bdnqw4Wqj35hKn6O+RpBN2WaWb/pHik6RxCpyXAAWuPWCxWZ5zLgKeuVgUvswCf060zBeQFQ1ON6pIxHVBg3effb+PUC9rNuOFQ2lbxW4CDY2RyCjuu+zfvQ3Ea3JtsF1fiupyzkQPZ+NO8+jiE1PKerFLkMc1eS8azAKWfuQD/GBmKsv9PJoifeju7PzqX0OdOXIkTc6TTtmPEE87NMIzyPNIsgMXtR16idmAbDhzUWp6dqYAJiWlJLR86Vw+YhZYRbGpSDh9eq0yWeT8TzSfpyvCxGWohLPyyrCWzqiPo4rhiEZBdOPLT8qr/r75SSE6QAVHtULmKKRdCIo1NmaSSyi2PhPlzM5goIs/6PyRNBvClqFeOJfYFb9QETsFN0ORYr69LS/Hz/W/4kxdVY0lSIyVYAFTzTAeSiUfxZBmDbFT62OkIbTxF6Ss+JOEuFoHQ2247WiaSaA0b7QRczSJQAHhVo1bAkyd4Hm0o44pMG21IKMIG16GQUR9GaLVkLnKimwL0DiBeDDEa4DtWlrjnsW7cIEPGw6vb5/PbC+UNbTQ03+YGjV6EtYdWxhG2Xp+xGtCCpdi8v+Kj8JBFmMq7QAl26/a/HVUgiNkv3VwB0GsupLxnLpltSqm3xsDVzJNXxm+vZl7mGQylt9J7VUrOhqn8RMwXCcNHDacjTb5xUqSQIFospnjwYDyfyOjS6DmEAet/uWNoEzo1A0rLoI/LNNhDcqQyKUdEwzq7b4lpc7cZzJ7Br0aHemAleVN3X3pF31Gh0PAal4nT0EXQq6hnbFgsx8ACveT6P6jrfFNJNXCkYhMBNakkau3MF3Kn59tJk2pJM8K0312KAYBKXmaY5hsj31PIpv4iZIsCVDl0OM0PqXFuGWcy5EWX3S6yxXeDb8KOzM9+LoBnngxamXRNERVGfKbZJhr2qUGkU9aWUnXSOML/DYfTY7NzGBo5s/R9N3Ep/N/gaR7liquKzv65m+8F3poFp5/9MRjjOJs91xOFpOckgYEp/mHGwT6PlwFq/c7y0ECpgHvl6cWCm4wWGRP3nmCtLngwQFWJXqy4rKhfcVmlxH5ma64utJCStix3QiJ3SnQghmBYlB/POTYTaMQG6HVb3HF3j83aQ19/M53xRRYh3a4QizwGvAguTJvbmjUHYVlwdY+hCJmEZFwwQDLWHLKAj9kB7FkSsDvtNk+98pex3XMmFN2IskaG0sciRzuRRVGG0EVT7sRP2ggH3HLVvgX6bT8IjoFKwiVR6/5KB8wvFWWnrP8wxexnU0FtjPBoCN4ap7FiEf6uAbRxmIJNm12pf6Qh+76cyz3A8RwM2LlGmmBmGhoCVZpTWFv2uCnaIDn84T9dpyzvl0AnKpX2u2XMRM2Ob9sCcJoNgpexW4HfmzAyY3nsOkTYGCXkmfMt5xhQgE1mAnHcz8XUGco0LEN9Nm1s47FELhEYAIxCO3UHKlE6j2f08Bqlonq9ncUfPzNmb2dAu+pUPqhrqKr5nVKtuROvB0qlHwKKAwdfsyhoVmubUofh0xm8qw2sOy6iDy1e1kXsOF80KjrVgyPUJWjjvt0+oUP6aei2VaglMVtMoXhpRjitWSdQEMo2jtxHoXWQJIyGB7hHsNzyFc5tMKjBa+AgqkeKP5Kijle7bXd8zvpetZLqlbVJ1tWP398VImfE5v4l9p7hrBDa8oCPyQaA/j3OOnlk/+tlIfqxhLWXY7PncZ/FxLoVdjkTKBldsi0/IXn32cwqnp3CdwkN5+QKcJyu4Yx8k/7xowFV/GoekmK7BWDaTc3wMZLMKeN5CA4jDiMAUm+VqOH36YCIGgsMA0CouzLKsbCy4dcKUhHbwjuOiUDk9zqmX9rP3G+zGDe5baVBdARy+YfQ19PWs1LifOWUEhPztC6Pc2KW5aXXrUrS4+qvkpx4w4+polH/mXqP4EM7gH8ggmyFprLX5UtppcvJ0uA7gblknQtaUXxehM/MnPn6vkPwwkvD3XDBcCn0YWyqRodVuMQogvi0iqn1yvMj4cSGfDzfrOUPg3iKwJvVtm6l8Yj6dsju85kSF6XuF8Fo77Bt8I/y1Gh2k4fpVWtp+Hn5ISGZCxP2jeL9IR3JvObD69rXU82jv9lhVL195h7bieJZEGRkcAsptS+ylu0GDDrIr+PqQnQfwKvSpdn0LBwwQ4st/1eIv71Grr6A4wInz9WsMstJsdInq66tCzb9tpxU9rH6q0/Q67tVE8S20Bt2+Jjcs2lI78vogTzu/wUDnNXD72Ah+XnmfLFyNnuA5GFgfhoGzvOo2/PlLyPMMHsv6D2HJrJ6dfq+LnOpNFJR13NuJNbSO7sABo8KKcrcseXIwVGoy3cNoDXd+ai2qf2uQ0wWoe5kufBoLEUa9zMqoZM/gL6eFGELwOWecBnB+6Vm9FDREKfysGUmoNb+fzlw3mOrtbwkyolS7euFRjOZnD+yE/Ro+GhKOMY3vXZQDH0Boxja+24s3KXOJKnz4d6YJkQbn/F27dL9LByT5JuL/0Wc1IHZ0hqArj8w7mAcikplLdq8Tidt5DKIEbKSudjQBDGAZincJH9fRb4u/Kexd2nEYG2kPhHdom6aLsLKzxEqtpGNquczhG4mVIi+nlCZI+l3eVvZEN0N6vJ/8mLWSLL8sivgrcernQpxaYOm11MaWTN4dmaaifgAnGhUkHL2oa0A68hMUGQPd/IQ4j+BPxitk/z4vhbLZCSR8CBmgyUsC74E05BIoD9PkeDn+kMI7XBMzM9EHdTqkHqVGGRYkcodSFFGIiXUTbOMtYzOVyFLefMb9FmUhgAli8UcKeSY+14Ln80DEs3Mwyn9fEKbvuJGfFGM5E3r11IDqjcnORMq/CAzlO91k+As4xqDJ2GljP9aClX4lqOLFcLAbKsJP6mhGrpAFRtxVCOE/t/EG5n2EDik95kq/3yFLt2oQ6dO1Ye+e/dB522DlGYuy4yG8ofpfB3+v3DGfzEAkgDIj+r+Egg+hB6XQvBKMFe5zhtiOWHGuw8JQr4NZekfd9rvjuQwjKFJTVzBMHUKjN75UzrHzH7S85KfgIr6lUAWtSpIaszKvKyOTsUIQ/Gm06UDNXjvkJDYrCt0tpH0Bc9vgSrLTdP39c4+3sYPO5CqlKJ4iUT3oF0k7bEHVF8vqLMeN2mBrOdopY8bQyTIF08TqQGuGKmyHhsATrWfp9+z38w9masw3Hjspb6oLM0cputUuGT8aFDHH+F7U44ps/XQhbokwIUHTq35VOBdKj06ekfOmrRb36Qk3GIjMSUZJAr0LC8SpXpgupEAdDx4KqzdO9FpIJLakn0USuL79lXxaXP4AUtwTHy3hs+hp6phYgaIUoFe1+4DnBgEEhPDzjbsvOMsbzq6OvvvXlpXsSvdmtEaIVVEBeA3Qkv0+DLstREy3fSpfDO1KBAFnzaHylVhCXGhhBxeyheyqMS9C3p2bbskdUKhb5Og5CbK6W6/xP5W04hcISvXMbH6rIhGo1l45rJcZk6Di/sRkPyNxKQOK/myjEHUIA5AYNGBAwgmvHb7pIQ2DPfa3h6D7kFvUhY6ndkD6bk6U9EfmsW89tcJosHq0lza11KSK+Vs/FkY0bvBBq3f8uGDch0DbiOTtVumtcB1I6QhbnhF1ymvE/GrNBbT1YtBRCzZeKdvBZNBxkmH2aG0GZypYSBxAenpgZPyDUc7g4HGPRn5AvwKtNLhq1vlzUT16hr37cGaNkOQEcVKmqX8pcUrTxb68JJ+JXTt8Cpe/XagyGr7IlRjPeHrUsnEL3hr6lhR0Eii7AEdNQi6wa94phfm0KqETx2N2vE5ZFtgCD5MnNb7NJJe7s1bdYWnOscPOBYPmUtfUOfdy8KgPDocfVfMbFch427jTF5tSkpne6o3yEazN1b1hCuPQjvyolwIk0KakX+5hVLotp3q5Bgdiz+YsPwV3z0dva0s5YjTXiCdUAYWAhDTNVmsBi7ziGYsNMUXf3SEftmvgnUfzNGZ+JHTSXozl1w6xzD36/PRnR6+N4DyG1OV6028FkFAJp0fpKc/dXONjMwWdlYpXoGL6D5hxVgP40vuzJHiDWQqkl1DXeP86FWmXRc64OZNn4QN//d8/8AZWj1vzfHkvYuZL7R136dPHlMjjLt0PZvGZRygu/2IBBvzEazcce03IgLgb4RUEXhQB9k3iPQ693nWDen0UZfqURgTeoRTzzcLTVYjb28M9cTxE1M2af7qR5HmMIU1nUTV4X7TLu4sq89PXw/CkqoMX2907JZxw3IyeurWdGjnEAe0YgxywtwrInwTwiIZCmuox8+eg3D/O3DHzFZpidC2oEO/XsX0ZMm9nNaK0nkIRNofLqwV3CNXplECCjjHwugsMuKphexdd4d4Z6l7U6rNucvBtXjP/Qrs6rUoG+2cz6E4TvQCW3mHhs0rQL22fVQNkTH2OP0EZ6qjjxoapRCu4Y7uPx/NrDfV5atusmSgC9HxPmOqVhY8cDdgqyGYMb39C2feCrB2+HfFRIVrQ73N3shI3kLhSPIIR8xfhe3Mam17soZXWruK1v8kDMxREqmO95xAYBtRfgbn6LcpIF+zMQosk3W5WWHPz3XlkKReO+lJvx6hgh59CiBzczUzvUeAT9/rQafPEmtyKeQE+YhN+qLPEh9Ie9GkbE1GgPFZs8tl+vV5CO5DwkrxDTbHsro6/dtra+5j4+DqtdzPxtPQdp1jZO/qAlhyMaBpgaZ41M9Hgo2aO88u4L6oUsz6N+2+gHwAIRBlfAPUixxxtRCVFDdSaSVT/x0y/VKWEjQMFzE1I2BER01qR3Vdq2H0amvgQntq6gGLNA0Z3gPH6v0rq6z1iG0YNJ4rVSVHYxIdTHEEm44lQRySC9NfO5CdsW/2ndscVG4eyK85XAStJ8N2wDlgcDF4ZavnjDqXTAWkjF+uxKF4RGuLdNov6GJAQVAZyIQoA3UScOczaaBhel1zPqOPjqDBzgYhMM6O8+vNEdOIvEDFxV/tYA3tOtO+inbKRYxokZxVswzQK2XtnqFvTbmoytq5NsH/q3QRYrMO8X5PwA/pbaCe1i+27E9tkk7KWMBi7SMjiY2kEEs3yYWRUtLInXE1rLD0T4IHXkBodGSnyJrNtV4/f8ouyy+LsuMvsuxL67kJCy4GvN7ad7C3RDMMIPArMNBDpdwzppuku34LbIjnXZOfH0HqQ3eaByaOJyrFxkgEgNiJks2o1DVQYbujn5Z2oiQICnOL8y2l9pYoVLgtG5ECO6mUjlLa8l4rbA3tUkzL72JO4lEeQ87LOrcyBXqxihlEuXlYU0CtuHv4YIQ7cfGOsKFaM2O69kH+O2wD8ibGyu5bqfgRZ6BRCasQeXHCGrXwYIpdayV2nT37mhX7JvnO3I2ZwJhf6qKmB/tATS7jsWOg1i6lQTBL7oeY7yh027J+ey/3pBsWJhjC2Yfm6CBEe+HFgl4SokIpmaYdpwqDCfQ7muswa4PgQAU5leJvMpMmAzNQFUfWBBT6Ffp6m5GOi/PernlqMIGfH+xnct2Vb6YHq7fTxo4b7woXs4tEx5ANSHGHiwBRt8u1viQSd3NtEJjr1L3MQvAUqzt1Xz6w3ooLFmZ0ntq0LhbJhClq9IhEdpM2cJlBJk5jQSoWeROdnJh0ZnEtF+TCmqmLW0iZ7WrZ4spBaHi2j9C0REefthMt2rtwZNNXoONZarVUOF1j1lwmVQkPflUNdlnGultxVb8wjRbu2yGppxpaa/550MFQ+Kd4YlWhTiQtHe0R2YTG9Jdn8n58qc0GGLSEvmfKrOS1BaO/0mcedI12OgDiHry0yAcLncEXbhNgXzm8CR6hmhflaVacC1CI6reFHNP3ugoPLLZm0ndMkDPhk8UdBbqusGfpsgGomSrAVZ45e5FMT11FNs49q0rOjb4R94bE2YUeHuB/jRuDMQ9RuD1OForJv3zyQkzhzvE/TVAu6YavQDkkUa2f0q6pbyvyxokU7DhvM58IpqTBQUBa/Zk488vvFxSNGad2sMdDz1VwjG+VokQ3IB0h8R4Q56AJ0tzMNtguIO4a50+KEpISc107DfHPxkj/O9tPOG/AYyAJ1wIzJ0DR6IcG3RiNA5JrZaUkx4jhKwGdAIpLPEOz86C1XOd6xzHEQL7wT2pX7kaWItDjyyEbEQc5nzLSevDdbo7+U8s3iClkchoMAtBC0GBhlB/M2Z1hNrTw81tKqlUQmwjCOK2ZdUAj8kaYawVd4HP5ExG1qNvEUsWUUat2Hz1P9Xdp2kR+Ytuooni/3YXYIuQ/KhhknJ6B8T81zj3D8dSghUHOxGPn7LQE/YBYWsL0aGVWZe1YZUBiFw9tSkdvMyuzjNxZf6fmsdaNsWGtaPLOZAK92Oumd78SiDHiJKOoiRJjbCe/6Qmo/tlGmvgjjVPy4/rAJAsigiNrn6LmjgT59eytoLNI7jxpmlmtW6SRv8iyk0jkX9qG8kOlYYJNv+U88SkmHsvbL0bsK7pF5YnH7j8lu/NZ0Kf+wMYhKGtREMCKWA0wsoL0pEvKh9fRS+mn8VM0+x67j/9Td0QYdCwktEX+wYr91IUVQbDpMbT3p+83TDlD9CtfAHn7qJmqyAicluvU9NE/8pSF1hVvP06feU8C1O9c2m2o8qEmW8vu56RXjrd1WYtmyBXEF742zLVW5T2fJT45DzgLlDbG0s7FT0cbFDD1lXCAFpIdpOXs/0K8XmQ0izOpcUzf7zKyEcKyAAj42Mve+bgJaYGuKyDu9rnlkPGYeXI5zxPTKIOmnyM3zNsfxTx9UX2nDksIeMLMrf0FJZvNx5BD6ocd0HosQZnxHDbUk1ECKpOaUvkOllDUubfuAOyFFJa46sgcZiS+krZs3f2LBXOjPxvPXT975nqA6Q5Q/6hKZOb26b7qjq8QwLfDmO5MrdzZCOuz9E4UX6g2kIxmmE+WS20TNcUK3c3lHJDj2+Lt4kRS/MlbZdZmeM4ejWUBJM0veus2bDh5nBBhqWYFY1hRUBsn46A9DOvD4VHR8pbEUweoIAfSd5lsh/MZFs/2/tCohmpwiuyk5YWmJsx9kUCALpDpWDzTyH0G5pQiP9jJJcglrZDKdOP58Wdel8mkNh/7NwjiiBl9ZFmSN+cT+A6+zdJaOOtasJpeAgEgMxOJgtOLFPJxXn41u+wNsZu9h2pskwYrBwAZbisHfyfVu2iGW2JFHthZjaYy2VfK8L4AP9xmVsfPYy5EcvgSry9WzAmeszoo6jZR/31sgKy2/z9bBtg0q3jPqDwD9V30PiaFvc7lBG9b6IK4iBwIo0BM/ysDNJmBk3dYxYF66ZouV7t+FTo2sPoJiirBDmT9ixyRfrHuXn7kSAQxZ+o3V0cNf02mFpotFD014bQVyXLCWjqtRtfD6xRZ2akoOqvIwCgghpjrtpTxEP8aGIdqP1rzYYIrEIDsQb37kyq4YelTyJkGRD6VaHL3zKTTN4zWzepTvMigxNPmhuRWJvyfA2ttKiQ6TpteL798Np+G1Rk1yae3B6b9Utito6Ay64kh9Mw9KrnDxLMMTtCHlVgxZxp3jbhVtjhGD1RizGA5s6PoRhIQHUbbzBe6AvdzW5SwXDg8NGlDNlt9MVCyoDizkFZnzVatdJC29TxWoZzjy/U5xcNZg56rfWgaHXlWu/x7uJGZ8mHuyx9WfdXob1+3jDHwj2wBRlRrF3+moh0xSd/XLJY6T8Pf3l3dsbaIKsb5RQqq87fMKQkbZtS2kok2VFgHnJfN4kOLho8hmHjG5zfuu18MhACH7VNF6Wkg3lwycFlOoWcOMNDJ4eNMC6tkFQfNEbrpkopxU32h0BZCBL9bQvX5XTDlUluKTAZs82HYvTy1dQFrzM3PtYhDrLtSveX4THtKg/Nqb5Do2JMnfGwQ6GXwnS1PvDyKyHez2txZdEb2Ydi5iCEOmsgxjLJT3jey1p2Tbvop2ktaCtMhYtjd3PhygoMgy5/PRIdqpePfMkTrDajQHli0FK6h2hwY01O0DD2Hmfx0SEz7XAC0C4rj0PaYFnPeVHM2B6CI4aoXLlMnooqeLlEjVWoFNfKB7rJO3DecAuWgRpBy5wKS9G+RApJvKk5mcmGqzZc28e5onCbWjNhphMDagU8RMAf0fRLzE0Eb4vzax7XGrqo9ahoza6XPdtTJ9a7Fh4sf2OZr6njoU0orjFyd7B3uhN7LYpLewCHSkMTBy41B0J3HYQkUUfr7htzFlocU5a2TIHgRxaGCZdz277mpuHhMxwiuBb97krqTX08SZFM0BAZ0dfCxcwRa9g5NOrSk2E6fJShPJwk2ki97tyWUpCxjciPX0NgLirFtWPItGFq3ePjgcg8wHVAfbwPNSStU1FmE3HLxuLiwU0Z3FqEpvbceb77su3GZy3w+PusmDHoHxv0raf1fDZcbIHOFiym0POlkI/bw4cNej4WnfZgeWjF11bZ51rWxMD6vQnSCSHjYwwhipVL5SRjyB+9H8yo6PNqWBJon/HmRogva8WMkoHpC65RrvN6BdZRSHtH7lj+9v6vRntoPGd6hc5AOEZ6sVXUqFkPP7Zc8VTio/gceN+wqyYuCzyXf8PYp79WEmunf9A4JqGpkn1tJmWMVibgXnC9OrMyrcI7Jg6TH+NFzHf90KET0L+LDPMQJ3gWg/IvXiAWlEyOdb7XcXi9zKZ7MGXVP1Tf3vt1qN+WvRzH96eNDjIXyQbUW8qFX9m5B9GyECWmBHemTjnIuE42MUpZO9wyHPqUUaiiNZ7QopiM3xh8Y+1K50ZzerH+Z4ckLZIPzBmrPZTIA30GXTgF0RloSdk+69gjWVB0xfPT90F7C4FmjwbZx0Yi/micA1VJcJ3xAmxwdpayk7/4RuaErNLsDFfjcadIXLJZNBCA2WHhrZll4fvhYzXGpOE2mJNdPZ9NXa1wRkD2ncSovVx070OgYPQrjPsyz/tXKHUUynjUQ/l2cdK65W4ijHIzmVLaKil0gnqUWnf88KteRhrfXigCx/1bQ9na5gbBIZ/Wp4ll9Tpzxh3w+Pi19BDuKut2tY0yjG8M/BWuFbdDZc56D4YV2Edupukk/Ha6luQgFVp75BopuT0tDji2PRHddJSL/uvoIPiwqtqhICzkyOW136ITqiGzfnQeP3Vgvh+QAakWCcRv4Y3I8rGHyKcIXD3iG5dU3SAriWRbOw92YyDL1k2OgFdc5YVgUbgtmssMBGCCNmvEYhT4K4Wpg++lRb6WzxDwwk6jIYvimR5hypaU7OrKq3FgH28GpHW++KIMYywvK2y8gfoKy988XwF4/E+d1Ech9mnHNWEEv2+qIahhU15bbYqaCwzOUoGpT0B4pPlEt1IJOcvg/NEwEzIbtgyMmHGn3m+lqRRtgoMFrTc6AN5HTqRs8VCnMjhEITkanoPQdt09Q5E3jD1pwcxaROGvEJLn8kLmFu2FbCVCuWclB4x8WX8Sy1IzFzG322Tha8dInEtfsp2M0kQLLyau7JHxItIQFyio8+XudTfTMODrKp8bzTAvbTbU7aZNwFb+aWJaEdoYoxaD98vWJtcYvKsCgrKBpgEGm4Bb0u5PJyFIK6kh5CX8nL871uEaJ3WB0v1f1XnyuTBzg24AUO60AEOgWBm32aqqI/ysJcHXcTvOrIYpEwy3KrnNf0ifiauartaP3Vpn7et9oQ0r23ucBoTgn6oG4tvmKgN39F7oUFRTJ0kMQRRkI0KJJYOmFTKip95nYjOEdYueUIGQ+LHN8GdczIyKPqPSBbIwSbDtH1KRNfApPX2T87BQPltJC6wfEx2Q4lOi3HLR0/dXJ6lNYZwPgyq7teb41rqjNUoh4G5UOGs9wjN76bcNk4UieelBH+Hn2fmJyiy/v2b+2FuVTqvlZgaJWAs2JmcnCYNf0Xd/X8HXQu0U2C4G9lPzv5pwOIV411+4l7nngA5LHMTUVkHR3P1PYUqBqikACoJazsiaWj2QU6aFGWFPqossgrUYNhsSMwB3EOQvLZlsTGPWqjyTfY6Y/nd6R+paL+0H3rHCrcWFTzBSxJzpVFzSQvgVXeU5ATFagMaXIoH2aDjVjX4yqncSwGgrGG0uo+chFJUBpQkjbIsoHnEgKdg8xmUVn7eb8Xaort9KtPyQTUzkd1VUV4NGyveAYQ+U4XI2gBtWxyFjq/cRUXV8QIRnlMiYPVhvtsy+OIvTurBqTf9v16qFJX8phlGVYrDhZkf1nHh7ZbKnS+G6oOnFnCEHAUjPMdjfGBChwzbIBuEqUm00Npt1UE8Z3rYoms9N+9VMQLtlZwucxBslt4QRqDgWcnBc3M23+SCv6bzGwiqibQWFMd8770HnSLHyhmre8GpkMYoGAK+QwoYQrqFKphKvXxI/V217IMMujwaD2q2hYaaC75obx5Y6UEuIG7uDon1FgdP31lvx1ZoJBy80LyteeUlaz4zw/UUWD+fwD1KbAiqqwPDD3PZoAdUU6RecImsZPuSsB3eA6E8BP4iA7OJ/Zje7L3XXaoX/dHMOPA4nim6+Yi5hUF/hsYoM9/tUSCdQTLR7pgsQ8IoAc4RoljMVL8irC2Wf3C+e/LIqB1my0Po4EERtMBncJHPH2MV3QbW0LPZGTAOeLhQCPImjHYFE7FTegxYPt7GUWfpHZnXAAPB5JPil4yWj0TOhlW8J4W7ZA3OIBpsadytQbe1L5dWVIQIrQ/4dRraRdD7BCeXvVc2NsVoDICImILeip+b+gLLF7u5LtxcWp5xiMV4rIcGMQmmp11GVrLPn1trxwhJ7e6encNS/hB0S+s1ffSmf0sIp+He/uHaZl6Grkym+q2RUZ7G97sCCcRNrSh5peAiBdqAgpuz6wJxQxeFMTUqZAbBPLGkmQ976Z8hS0n5Mb4SXnWCOA0umKPCNwWdrzJLiZjd0Dhu668vPqocUsIAwbu47cG4QOQLB/ZGBVep4J99QxH7TpsqqCGvc6uyZ1gmwWK5HM2+en7V3klQTjFvgNCSv7g79bspqyDyszWAHdmhRPWHTFxpaH2w2ZAzvVPG1BbsX/aqBaWc0Ooba3Jw0JksddTGdAkTmOqAt9QOhIoaes05l690RrPizluuUaPHzw2kjq+BRxc5OHboqQ8IGHz3jkTr8XbIf6rvoq3Vfr/bDATTgPFdv5dsM0KOaFjItxw8Cd4ZCfi0uHSs8ZtsFD3Fq/NGW8bptjmkkI0SeQiS8F/c95QuuQW+HnqMQB0BgHrZZhiVI5jZubw3A1kYQzcogRcQsnyafpLMOl8cEYPLmJlwDkPfkXlsHtiZBymD09rhXE6MAe9ryacO8zDlSIkch8QWg711HC2sKFdfEnmIyeVdnv4fzS/MdWn4yFrhBd00+sXOp9q3lMJKsMSaRXdM84nNZueCS2Xdo8aeZXp9X5ApLOEKocKX0j/YllLOGWltXOtVrc3eiAjRQ4uLh4o7FHiGpy0jIbVE+GbYV4j6glwywD40LG6rXKN16b1FJuTzqMBUowEeQumq7haamAJDma3uBkJP08/yrTHxebDPjAMdYGxpPl+jHSwC+rK3bbE03rM5qy9Of42rTsQRNY1J1TqOqt4CSWDNZVMrJ/rHjx/YwlX5Ig1Pmxp3uzPBGEG/KA6LpgzQhGBUauk2iSorkqW6JP6F9La8GFbySeOqnmgjq6TUXvQPFKBPUc9FPdO8CVr1+e3r3UeiImRz3/zHq+v0/m2XoGpTvxOjszt2KZYmzNEgXm8ZLCgMtcOL9JD/s66hB7FJmT4kcCN9PHkDQzYtZQV2ceiN3oN5+G7xpIwdIh9vR8VKMrJZnwAuefqjP8o2t6KIo4HjxRgqHasBe6iSIXEE9nOQoi1asUmtF49TJv6RBHHPsJdte+gn36FHU0FGzEAset3A4xChdNto0xoJ0p8gIZCGJ7rg/pfUXbsrz3tauHDwevZcEpRnIaHr85Jy4O63kwfMM1O1aLyouBF68MqONSs5okccEXNF1vX/+XdEtlkgZyrlh2nIJBYSFG2amSKHUqqHfAIz/ZRm8FZ9xk8MpiF8brbnJB9YwcIgvTzHp9CV7AG86kpEWV7cIJKJE9a0U1ozcmPI1jt6W6j5O65IBhyjSeVUNMyNT/D4lOvIGIKYoVi76C5FSOAm3fjDCdItQ4AHZTuMpgOFRzoSQd3gfUrZaIEQcnrtmpaAjLUoX1jXRTWcM8YigNZxBtdkZfeIfuGKjnHQkMqrMU4HV+7sFIZ/S1BqVVmppBIOZp4pRM1fE6OsTcltvhNI5NrBdDXKAXcPKggq5g6bNRrs5NFuLbzMFijVdA+9RCf9cxrS89dCfoE04IlBFKnUZpw9E61DGHGFne7gQKBwJKWiF64pRfO3ie9c0QcDuUorGFr4YeJ/X3WZ3zuq+bEMtp/0w8wzTCFyHGbpqzIpc+/AqQrSXEQX44PW1PUD2GrKlo5zH+Pfyw/pVUJRYSxLxnvoOP/VYzK6QQuN/u4lze+Ixh0vp91jhc2sol7gUPptRbe5J3kOeyJJ/ZcxV0bffj4FrCKgV3iItFT3SMm1LAuD/6xKRP4bHp3frzUea7ZcCgmAAR01AVOrBC0pz/PZrkNukXTTAlUsCkFbMbfNurn2FWJD2eGMJEIevOkDgFasz4z7sg1IDV2axv0TFiA5pUJt65p8Ym9lhvxkvXlYHNqYvFydoouMIvq7PauXtbf68BzeLHonvkWCXcWlVP10PNxpWMxhQNBGCK3s8NZVRFNf44tN3TThCzQR+NpWMVocmbz6bXBl/tSB5KydALjiW7sff03KH2VxqYo1jVLh5b5e25bUvQdTMKKRiB2SmdKqHDO9MOXaRkjtdUAAbBAg9QS1OWjbSK0mBYow3vFmMyUdNsZUIt5HO3YRVL10xwWRhoPUIb1pTCrhM2Tm3qd2TzncRPykKR8DJfwBKU83yqS/cr1NbZinIc5EMINkQmvoRqygsxyZGwFWzmFGoYDU6NnyrZjkcHHzXpTQhoTHJYayJNbV+fDWsjGA4K/PJCR285VpZvFR05fJdiZHlVq/NXS/cXoDU0mVhaz61eycqszWDyyt5vluduN4GVuFztZpvi5KrFaa6sO9BQVHeUL6UGZAX+AALIaiL96lworcpssM9q/Wkz9ukwSZxfqJapbHwGvcxX25BBzY2jUUyY4UC/NXz9M4esnZ0xLSKl6PdYUYrdThMFIYl1f2dy3/W2w24kxYeFx1H36PCokAOwxKq2u3N4HbbvQVPtYPyrhlpe/ssR2ajxia5Tjieptp8gxuCcx3HJj62Zkb1mXgsBH9fuT0ri4Wl3ty93XXS6p3YZGTzZmy7M5/garxUN86oU1NzShdna/vzY6wWZztv7tMTSGjq56BGh/NVfpC9Mh964x6a5no0yQc9uRjb8ng/K95j8akebTdF5LVp9upVxC5G3+xDj134L+mBZgfqwSi3519bDVCZ1hlp/nPcQ2YIIbeIw/cOGU8mpR6JQAlmkQbbGcZ8zWXbFvYQD2G3X0zMI8YZRnJ9IKTd7QbQrCaS6SNTqDhr6d4FFZU4of0u1me6gJTsrjbiNMkW4JG6DCv0BlYk59Q6h/v1FGHzCaGRSaeVG/X0Tb69gm5UTtBT6x9O3PFtqP8rbzWvmvu8cUhNeeG2bmnFTHq2SuLXNTArZYHim2h06UPzvdPwWuYTNLEpea5yaaZ7hcuDv8ner84gxfjZTzG+zx1uhhkfay9IPvkqifOTz3x95b+c0kRyX+93tL1D/nDp69LZEmk4MEx5vRM59f8h0Agmmg1cDLW4eC1TPxTjIehVgdWuaSNntc9aix1OoRz9UppwwyjmdBTgdqJ+fB4yyz+iLvxYpG+lsHkIohi4reWcz1w9y1WbTHxk/rQkg5E1EAAnYun9EG0d8c/NMi0n6a7zwznX8yXJE1CjZhgPZmT3Ts31mqpIRPMEC3ie7loGRjW2+6HIA34ts8qQYpLom85F5NbI3bauaTpjVXJr4S6UEpnXxGJla8IzvJthf0esx5ZweXOLO2RQSYBDAA2hllKwf+V6d/00Xj3I2OS5sczP7eCW7epgDyX4ZZLoqsGFrwwemSPcmQXGYMD3yFolUb7L5ssF4VHP14wftUTZExIJ2GMWyx1X1TWEefbMKnZpmFQa0QMB8cExxcn7bo/u4Y33CgOz98IwjOmJBsh6LcN1/htcYN8nUoFh5qPvZ+4T4HNXeKbgZJcogkbDxs6a18NYcFYRCPJEu1i8zlGscoPSurNpDJ9AZdMDziKnfrZJjjCC5UOr3XmpI5ZBeqETwM2c1xsYxLUrH5xbuAFyMpXlUE8nj2Umucamkw3eOJe//MeQ3CLR4J00If5PwVGySqzySFFWoSrITgfqu75yZnKPFe8d48Xz1KvZNxGsY/ewl81ofGLcfgGZsK1j5n71kuLB5tFoXwiZ0JO667MfLuHURGtsuqt36i5mPp2sTbFY7hMS+zUzSDUd0+Iq47HFyrreH084lDvRMSLGbs2n6HrP2IeeAO8WCM5OnKVk0A0Dpvqdokjpm9K+4OXiwVCdC8tracEFaUJbFHyoZksSbwlYow7hU0wF/4BM2geur925HBpIXzNOD1c1HBPgk6N27VFnRxNkcZNPSx17GwhXGPkaIfO1+GKDSLyOcu2wWm6CwErpIGUNB3oF3jXv67Aip7GzUC5vNVsh4Dzh1rtW5jfMP01jhyBqTttgtjEJ3q0jHlABg2hDdxX/TZpdPo5FUQkjOl0elHbRqDEaC6FHMpjAJa3s23a2ijeKqfiYh+mdSqL/mUIRryPm2VnO5DoFO7rtocYn01DqJZ0goByulErPct7M6JY4UcLJDu8kXyMGXER5zHaj50U/A47Dmun+HcFe+l04DyKZmgaDrRAhY6HAjBv810ffo2EhaqEPRvW4nXiBakoOnSKOkPXE7hUzR7T6ncbPYsDd63JlypckAdiOPLX3WEN4JGFwElu6nUpKI9FOwpm4aIbA7kFRNucv61/XFLEky33lPEv9xEKPUjG4zhLSeE3cfNNE+YVmJyL9Is4AdrNE5sGE7rkytOqewiyecSXi+9I4XY87saabAPF/nSTQRSHxixLVPJUBYmBAvwf+y70Z34xr+r5acMnd/aoTxYEWsLmL0JRGihtLO1eZI5m+9Y0lZjoULtkgqZhB1OvTwhAnH2pBCpZIPkJvnF5j1SkM2DqkPOJMOFyU6mpRNpRrZBZKptTCqNe4jCRIvl9+ePg+XjloSESwHoLtqQoRue8MksyazJZWVBuugxewMqkfstW/96BNwBYH5319aTuw6+kRoMd+DUGEOz/Q12t530j3sl9fJZCuTIhdKQpIvIM0KJ2YhX+NKnXiR1mzguHvQlUhiMbTJQPcTv8MLR8ku8fxwD0dbdj5WEkHkrkmFl5NZ/rnI0P9Y+XZ1QOY+kNP4DMk5MMuXnX3YcDkYiXCy5SjY3h1txPtmONE/D5gSpsF4wtPvOvP/PrdIlLj24odbzyen612jmhmraIvXNux1L/y+c5eBI5S3vnRrHx21mOBRsCklqRSjuG0wonBWjRt+ofZxkGhzzjh4OYBkrIPFIeKX+zxz237pwuA3uo4t4regbTBQLpyRUYp9tGkhYuW4ABz5pAu82HuBkkZ3pUru1AMH/ljCNZF/J/RouC4c+vIQv4Srl2L2ddEioC55gpZPEYQOR1TcR+BLW7S1A7NAnJVSr/nbqHKu4DcXKFwrA+A2HZ3HWHFEDNSMDnlv7rTwQbj8glDfMd0/dgC3BabtylHRRes3EauhlYJjnhdgnOed9PKHQ81D5OZU/Apwrssv1/KTElRaN9tQc/KYTydUiW98X1N9vRxC7HkAXyvNlEfkaHw6y9SfdH5F30YCPuGhRvSt5oaCatVxInYymYvvOU0Z5nF5QVEIzUEcOXGku1SBtoUKdeZJOKdY4voyPf4Gg9KjUwIQhmHYLT3KMp80vMZkwQzh1uAJdKFrBFJcCe7pEMGtH12e311Ly0cVAhk4Y/Q+vJo0oFk4R/WXeYIpvTDzb8Ql3eCNg2u2OYM0JxO1khKlRpN/CKQnWH4KexXvJCHEnTALmTd+HUa7b2hVT1EPkKqlyCemZxmnrC4yGxtAcDZPu8mq9Xir4uh0LZsNBTH8uca//DzrDYA0St1DBQoFgG31XFJ0gIP6RBbIQCmrbhyalVUQPEB24d5u4x+wveAFwy0/EsbmhHIYlJLBwX4PCHKKmRmEaqflACiwqJ7smgMh0IMVWqmAMDi3lYbRRlXmeufzcaV95BIudrzD3iU8c4+vtoFtTBM9+Nzm2Eg7Z1ai9p3PeRlD+pnEQWySbzVkjrECzTVNAD2BOaSbkddjhxyZqxNlVS+f2CgcmrPrvP6LdHkq9Y+zRDEBgHK/W+4oDFPEax1cjn9LI9G6CWEthPDr9xC4x6wOoOCi1Rmor9kprYHGap90CzseGmsdFVYRoaDwV8tqNpJCiQ2sXmmhFXGSAKcvwY9i1pMiK62G+cM6GVwYzsQPIIo3KThwt/P7mIkplec1fnODjpTUVSpIHYb+k+eWRGCNAJC4HL+rgfZqzEyXPJvhEldOfvhkonrGc+Dk/PCZx3qZvHxvphRGLO0H+zxr2EGj5KzIIdGgG/Riv2OhwbrisS7cFlEm2Aoelc/IUnTeVyZKW13EhUB2+LlYVYKel+CvZMnwwdPTXcbQ+xoKg9+/0tVaEE8UWQ+HM3RCnxdSY/H2hFy+wiKDGCp/Rc6ZILn5l1awFJA5BIgCfW2HGZ6QgAjJtvX/hItd+gbfnGyM0qgeklHcbM/f4Ug9O623SPcnHGcTRMFd9sxhTcbx06Ha1bx7c3BsDDJNzJPlEcpMz5dpK5fpXCqFX4UPH1wUVy5WdopnwLCO+dUt8qqup6gjYwNk/rbmVezp1RfIROs/zbX7xxmqbfn4sGOkoeX7hN8dz0ZNMM88fkUwth4T9pJKJXcguSO+Z9UOh/rXW4/6Vb9RBTwVlh+uKOclLCi+uG4uaCFbPsbABf3mpgJIdKLy1HkLmnrfRtMY8Sjd6feBzg04ACMk97tDeWm0MGO/WSf3GFYtaEw/E708STcqHYih5y31+OM7FLbuIJE3sWsRkXWgvVBtWTt1b4HH9eZFRNbuYfkOJy40qiM8xhj0xRN6ayYuLiTGMm9j8S+FMV9gyh2cK5bC4CEwYqJie7YoiRDOqED191HYWfQtSG7xClvtrTWuWA5NgtVfJtO6GM/Xg6nHlWVpCrMob5nAUOsOWHiUHex7I5ReVTptnpVlK0eJ3D7U2XWPFB0uqunDztIJ/IeKVf5pijSN5wELVzktbPwSmLLQnxfgf76wLIE+rgBg0piaKWbFOArmY5ysOoNMVtLlqJL+joID3SENORN6iHGWS71ItvxGk9cXfdPkPH5MLFR45VScx5sxXIkY1ypbMbxty6+z2+hWS4d2uS5mPw5DHftbZGwX0MLnYVvGBerFvt1H7X/tGA="/>
  <p:tag name="MEKKOXMLTAGS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/>
  <p:tag name="MEKKOXMLTAGS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YMZBw004o71Xrc6R1lRYDJQHSlQlPFTiEeURFsGy+aqA3M03A4oFawx3EMiPp/TcKSzbTJ2f8I/Af45AfAhqfXYR2wHm54GLWFmmohwJLKdN5vT89WK3WuAW3bBG4nejWY9fAFC44iMckZ29pIrNi0R82WYsvMfJtE1wkPTOFhO34g9VQ2h/tmX9BiZo9tGKbAX8qqamQgQn3/aaFmpmeK9FnX8yE7k14N0PybnNqRlwEWbhC7iBBf3GKl9GPaNNUqcdeFU3O6vB6+/758MWNrd3ntGqKveDtln/LXFWq2uTIq54VcGd+rBrVBvDJTyDQajqISFnyM9xe7M95xTkQS0YXkwi75wUATIbh8g8D8XVQ35mCmhhuxi+JX3Z8Hk0a0pxw9Xb2Ikc24JGdTSAtKpH6YlqcOTOh3qteovxgG9qNJJpM5VoAapm7NbTN4v1YVUNFWSTMeKnd2qWh1XPw5PZHTrmH/9ahIx/djT+V6U+2AtzhSpGBj7wChajV/6I3OK/I/tIhJFIUrqIMIb8spS+ksOPGiguIpwaHrwHeDHA9zRFcpKo4fDZsoVU1CEWeR8JxcoonFj5QQ9UwL/P53X1tVMEHoybgNYa5CkGsrrW+u/0+xfW2dHzBMlJeUffmQbHs/PflZBjJbTY0pzH7QSLGu8Oo2weUxJY+vYmViIyn9pcOllM6GjwSpEPiNBJdReh8wH2Cf0qbxjDcEG6lzAG8/Re/x+ddLfCJRDSTh2Ukj61nEkeK20cvCdirllUnq0erMCEBVtIqm/d/lbYT1XGbOm6Gh3aX5DFOK3rqPnc3ZiguzIU71DibofNtG/FYcLxDWNw1ilPlslisRGsiW/rgklnBXHHRtR1j6VhFYa7NhI9PDPAPiyt1Cir/1WzTlTAr7nVDgGXX9xKPfmqTFMnqkaQ/K2mMg7dLseyT/fXp2dN90+cCSrGL8jeOvmi+aNTuoyAMjh3ulCNzJ1poNzbAV8Y8eSIKtEO0BK0QUez+TUvX8gjlYVtwaxHBnC12MLr17TvpCgGJLo2X/ZDL7iSbqYPd663Wh0vfZaS50MQLlopdMWAb8xRApxqb5t6gaRjqFJtNNQI0PefMMdsiOV10volUpQGhw0vHmoOPPWTNOddwIri8AF15aEkCRluqDskuioF1Ml0HC9KqBFOg3yd02uSPBmH8v5N7LJOvDv+kkbczLYr19ZwV0gatxuphPZllMWNrXZUbJCNAzrc4DcL8w0ca6NjWOoTAcP1niT7toW1d9mnvT6DYRLgJtQFhzPDaMrMrtP3p5UjncC5ORhLVY8iso4QyS6b6HlB8kXEJHyparQgcB1xN9vs5KHYQTEq+SkNLG0Y8MfKgHXabd5Ektt2PT3AJA9BGfkGJs4Z8FsLm9wbRBvKMP5pacS9JdEyNCT7ZYhLt3vLWl6zIYggyXUV5pCRoroMFrvkdP8X5dUJwCraDuVninSFTt37iPgKYJ9Jxv+e3s7rkG/NVHVtBKK9H4eeRbOhW8+nI5qqFiYidc53h4cyKrLUs+uoPWfXVkKY8e9d68P72GpO6CDBMsMsHEDIie3Yrpg/rWvFDGJr7ObO+VkVl28qo+PUh6j3uVlFJy/p5WrCe9voBHlBMiJOg7UtV2ZKv/np7XzFoWFAw/Sdhx5QDr7rgNVaM/Q80tsIrVI/s0JvTqBqpJwTmoXLpr8LQT0Rg7Fx/ZKA4QAxL+2VXngy9xv22Eh7Ct+3HZfA37xXnKYOrI7fNSnsZbWZgHpfjO8qtBrAJCdBDG4/wXQjfr5oTO2YZA+XsUEgdvRbGuEFFseoc1fxYH92fJ8gG4NxG/wFPdibPeoEJpgaEWromNFauBU5lBtBhtFreFL946NQVxXA9Finozri3Po3qLZGU3PH/oCTc9BV3t6wxiEC/sx0ikRVBOnLzqXRHAb0iBczFHUJjFPsWYYFly2TtboK06ErikvcgOuBaLHpBmlHd+42xxTdqd0pMPkJ/hOE55VJjbpWOvnNGcoFS9xc5fEMGyA7yhAeh/jJF5PJ4iSP/SeBtJM2ci5mM58Te4+KWJsPZlbE7w88paR4sw6LNKBeeNWAEipnojeIAhGSJNz+jt1yJFVBmuoN36XUs9Lt0GE0jZ76xAsPvfpiVWu02IAh0kaBLoZyAVXXrXLI6j/vpjT6GZuwOs3AwhdYhyJToMJcEvM9z0LLdsVzsx1hiC6ld6Waie0h2tMhDo2m2aPoOYL6OrxyLVythiC82Nyfk08EuFECeUCS4RSOoD09C9w57J16z0h/trS7fyibYunirmE31VdHQelYIUSTZZ0Kd66XNTxAsYnRI+69vU9jf+vLen6lF04q4AZc//xrAKWz61nj0SwQL9uvgDeIz5QEwv2C/QkH4t6BK5j9yDUkTgnNFAIhspOE4J+8zWRqOhC91adJ1+SDoWOAcnG8jjT6bLgNOA7P8JGaYsnNzU3zVhC6g1QRa+8VPJYBffKqcYh0CGq4HybWb9PS1BRFBQ/1ZSN/tPT0mLEL6/UPssbUIINzZ48k0tHa2o+LY5X2j0dAU/h+HF0zLomyysk/+UYPSjvMzGd8AHJrO0SW/zsULYytqbeFerKqoT8EZWrUqrdKxJuSL3Ni5CBFrdyu7Pgbf+lLQrEgqwkyXOtEHSASXtuK9BkyA0j0GELdmxQ95OVD8+Mpu2gtxVLq696qNyOvgx5VG2YiXukxYSoZ2t2ANwZkXeSWeUknju4QD2TiyS17wswXXahP1Z9M4UrlUltRzHm3cb982FADCoeXHFUM8dg4NB7K7WSPrBIeXRnO/qoIU6Ncd+iJywOey8j3AOugbcWSQMKj5HlNvmDrQEcT9ju3m7D7DxqukDXG6kXLlQXLPA621BiV+Ww4et7Yh9vzCLEQGUnHDZl9532X0opSBF2N/DWkVIy9ptcjff9ld5OjGXHmlAHmeVv9k37J+vaKUvg/gJh26wZXCpFmDZDcDP3n0i+25x5qF0YR9SFUJU+xuVYRq6ZjtT2URiivInCl5+bZleWLva0KVAymoYgL6rtmUze4GxMcD5zGoR7W8XV5GrRqFqh+582d3EbLaWuxpAf6yDbw0YVL/xdTCHTNoBblPePC++Pfs1wrFRtNNpRwS8w1ZZ2mE+6+M6ct3eA+KLpbPKrkQOhCY73GthYKsw1N0E+5U7q6Ue56IRn+EPPb2PLZCNcsvn/CMkOKwN4tw+7CdQ4PY15pL7lGPEx8SDDCU9PvejcQlGoGmuByO+r2scwyjh/vbdDyMp9mvXISSaEqE+2ehYVqHgJhpicm+uXd0RSFIAtqGfFy43xXdXxctiqcBHWcW4ghUthsj6E0CLXq3XsJgl5/caaSUBZNurNVs6nXd3Fk+NEN0YImfNbrD+tAYvob20DgqNZnR/3hj19BdIcY1rqGKsAZJbtbkHg1FzT4zRPXHOFwBlmCLNaI4AJ9ctiLRk1tISDGFWNE6SW/GXWceC4jM/e/HpYXAcOM8wFFLta0LphVbUagejV+W9NNbN7J+wgVlZ10QMoRsF/OGZN9K9WvxTkANmVDrEm5PvN7nkYyhC+GPzpe6FAMBJYxZftJO8t0Pc1NiJwpf2DayG3K/H2MTDG1cijbAtURj3sJ63dIB+v6zbv9qLUWTXqEXuQLZL/DOu/M6/YLEhnYJP7sxfAHRuROq1bDREwy+c4Weu2TeDmEbUXDXH3iKZH5YiNuCZ0k97oaZZ/LGFm4F6c5b5UbWQYOL+k7d489+O1bnYY9ZrAAxhJzYJ6c+zNKQVf5P/Rrq8PVawLMaB1NcDLTVZ2rSn/eYPwJUpKzHq8ZV83D2RTHkwyxNqfY4TN3qagDB+HSSrUMbUxgdFk7p389tVVHUs9mZBHaYLzlD5dcrbfqnK3S42eoiB0H4wN+pNnubJ1bwnB6OQ4tRqpNPmAIwMTs9kzH19H/2OZrZaJlir0z81eShYqKGr0uN8xqMQauMN9pCWzAytK/L8Zpxv1Wh6rRX83nWgyfYjKrzLU9oQ02TRZJHoPnZS+3lr0S+ZYSxTxgISx3tcxSgnZXc+zHv54Fz4R/YGp7pgbyopWg9GIv+wSCwqkPydrPou0Bsncu7QtywD0OHdyuHb1QSTZstDyB8gPkjmGmwMGNMIUz0MCjZu6gL3nUpd06JSWzeXXgjNLW0Xqw2CvVCbgPSIS7QLKR2a9alOLZ1lVzGWL3O2xbiVJYhoWixPq6kOVsZM99SM6DH0Ou1bhCN8NIZTldDh10pTfBxowATNkwJu+dBppwZ9OISAUgZ4As8q7D83NRK3fVPtbrbEGWJPZ3pb3wqCf7qf27/4SpX973Pu4H77ir/6+0VZjxQY4eEn/1bdrXpk6hNVct92l5PWbQO4xNvtnTaw46vT3OBrcX7ZXxGqqCxfxBzzZAIIEkeGmhbjDY7bRlaywfimZudLXjsbnI1v5mrEo1bPDutcX2oJ7bvbFQRKlwmjTdfCH7OUOmTEhQVlg98x8Iw8i2Jm3xfdz7LSqfrCWtZnlIqNsN2xfnq2YYBQ8+XkEE5itUhMk7++O8m2HzgodajSHGD91zD1ngoBQJyPE04k66w3GPJc9+1swBqcFWud7RW3tz8QVmgxcvCRSr2VV0Ixzf+BHNDNaQoU1lcPB9ab0JAI324V7yUxibDf41IIaq3rys1U3BuZCQNCrq8r3KhcAvh/ILAyRr2EfUEac+3nDjkxvG96bsblMGRKmgmYzVrruJc7Amc2UdmDZ2BGOg6RXrck9IxevRBBgsHYFYtNwfGvYL/nuH+519lGjDt0XEeD8fIqvoZdaVaWVAPTI9VEvCPCkP4FDHidFMZAV2u0OQYoPfn6IU6Q2szOupbzA2sHJncgW/1R8ntmy+7+lL6C1rUediEcBalqSFzDHXw+LUTVab5SECn1TQyqUkj0RZRMVUhUwMySZKAn6M9ACbbZLCy+9SuBs/iOkQzYZZlLc6579dBF3GH7NLgVNTgNXViyKEV/bEWlmwvQoEEvf2C/H7uZa++z4409F4HK8Tj0WtyPvA63mtCUkjGroWPOcQ/jt4Zqee+WUASN+W9r8AMP+gSixelyp4WnpQLxjIkYuZHW2qRy5DSFA7DLItVecLeZuzCyq7BwytVCYTGv74O7bHedA8NhfB90lqKa7oRbu7iAx1Mjbs5GQGoz8nqiKvuzAn/D0pxNxgfeRM6zswdn12Ul5cBRWlharlOOL0QWscrADUYbHf8KN6F0vyPgBSaHoYX3sFd5r8N2sZQbyJ1W/J1ELXSwWYFeuxHK5Q9wxjtgcPIFrQrQ5PcdDCaS8xmRGx1wS/8i1qIvL2z0skQZiWkXbuI6+5hgSVG9VJ4MXDP5IBpZUj8bHqteDnV0b9cAx2xNGRCdUwB38qMmeP9ubHgOoyFa79+/E7TupD1Pd4XxBzyyB8V9GxipJeNXcj8p7O/BvDEKU44gpN79NWdQcGiKaXDSFc1JhrdyGqV7YMxHd1CcHe3U8YVIQgrMc5DnAFn2MxbIfHloD8zxmajIWRkAfIwiBEzXWfb+CjnRAyg0NM/scoRNPdUtIDjZ88PA7WtDleLo37KiQNEuFeZqO/RhnDofIYQtVx6ao/0OXI+2wlG/0YQoU/e2yiywMUlB3Iypyl75/Es+6hxy8ibNgn4tUjx4D0g/r+blr4YkgTScEmDr99A3g4cZyfGitP1tm8tXPnbUszgkw/3eL4dpKkj4eFX8MiqPg7IE9iwn70Y3pBXhx1SNhmskgDWCFN9aH0Y2x7TLD8tx9/ndFkRHE4DOnyC09RvO4e1CjMTYp8S2dQzeJuYL9ahi5oMQGzNaYGMtftOm/CuwDeW5CBdbBhOE+6yPqC63oVvCvsKjBDU76FDlJVC00hQHb+U+HA2hNz2TqbAPbDoB4PC6GfapjvnvbdKnN9G/dK+nf5FVmcUknvvvuAED8q5o2U+4aJ0uc3pNqWXB+4Yph0H1vhxWXrXzO0SKhGSPyNVnbmAwRwDV5P0EUI0Zp3k65/SEY011VnvYVqnggVDs2TNjXbWDhva2IeDIxmlTaBLh0d4ECz2qrLiLQ2cI7RTCRsoqtcHowNDkB5ZcI1YRdZsa4NVMLakA2EJqqhqcbSPqYDKYk1c7y/ThP6BW6XEamOqIMhZoMbFWpDwaUFdaHhIOaJx5DfsFQtndQFk98kce0D3Nr4v0QuUotZo8zsd5l0hfz0LPex7bRt2KiwH3MRF5ljyRsOoZy/S/lgKVqRWYgNOZj36VsKKUD3DloxNJD9ftCEQdKWpyOZMC4JJIC638DoEGGr14zLZpD1Sxt42rzi6UmMxpiKg9HLIvAKSxlcQOKmLsC8asvnw1ZHFXzdQELM6FJRVB8AyjwwyH8iJ2S9T/q506BV+jTF1S3S5pc8X1zVYTtCakiKAi7mdTUsboyO8LrAI5nq6llfTIxRWXqNwriqWrLonwa9ti8Zc3T0aAc5uBdy6rKjU/gJRXC9A9WAVvIwEthK7t4ADu4aT2HgQqnnP98YnAjsT9jRDAOo1WU2XE0XyH1iaa8qdVbAHnvfz8eky5WMPl7PRb8ScV10UEKMdxTmGQfS9hDwmQChlAo+rVSNZSQtoy6fPnIuchO7BlPiBeQRgbEihoMftXPOkhFg+nEaNMySDGiRlpHLRxhgKfC1/fgNFcaFdCKWddpURSkj+vwP07e5BsnAyL3yGtZpUbpMtHrl8GjFnIiYnrkxv/q4EguOAnUjz/e90u9jyXQHriampy27jvOK+2D9jH6B+Q9WjYFOB38R9ZKYcP085c9gJiLafB0+02FaAhE9eI8k9ll/wArc73QcKG+HdSblnzyzF+bk42LAPHDlkgLN+2vi97qRf61Qt9us+Z5dt5ZLdgzWXXQ3H4hqe4HViEt4y+0E5UM6I7pTqRn0Gs4beSzPZaQwRepSXowNvgcoOpFBOlA8qiH/Ot1Hqe95iMx+gtIzmyv4dJ7KTL8Zzqin5fnSzLi8HG7aQbRrccY0BFyOKMn70eDt81cbug1LlsMxHW+SJk/QOKzKK8IXdcUNfr7vGeQRb4HElNh0nSBP20m6ifYcbQPH6gKBa9J+Ar+TgCvgjqn5jWbqaOamKEeeY1mE3i539D282Y5ZHsk0P6rkoNijD2K/ttjUOtUv7MLDYV570lU+D1xktyxRNNFyPNltpZt9MJNLnWXNxQxsWaTbQVjtuP4u00poYYyzF5lydiOrsyVSrf6ODdBny2fkX/0K3NLdUwsozJKv792tx3SXnsgNTuzkT7D6bphmB644novKkE7Bm35dQ4vScz4TE0ghrHa2gRiaVJIrf5CtMOpq8lc5sJVcNxI8SbVLx1Be8GJbwNyGIzkurDSuxFGgJXrApYEMAAAb+EgyDFQjSX4GkZZOiowgLPu+CSG8nHObf+hRBM7XMGiWklNRAzUuLUDKisFRzNuKr4JeD37PJbrckESvTG6ZEIR+W0YeVLEz97czzTQm/l+7ZbqocQ4SwEiKoR0L2IuPaHe55LXElpdizNypMHGZO1hDpBH4TEVfkL/rBnUpECg6jtNOaW1+023uJRfkeFV+qkJ9uCF3BRdyoNiYbHSKpb086uFE2VQtYPTj/1xBclLJVCvzoB62soptMKscB91aU3zbN1Ep4S5mAOx+9J9Fz8c8rmhXZFJJp9FIJSDwIM0exNiEaU9obejPM/6iWDyffn7TX233k53oPnBQZVLWLA8CJ65lPsW1tDpOmEPI2YeLAT82BsYIH9NMXjsx0VzscI5IIrvNfL9uvvkvTTrVQWnyO8qPUPyOtMAl6y071JL/RNAttUI0IB7bssu4SyUx2IWHcLsf8kNJ3Q759tBRSJI4yITnlfiRHS20OTZdYxT8V1Qs0MiRyRbY8SX3Xs3kPxw5/3WUgqo6knjBbW5pC+vZugF6BHjvaJbd7YqEQILF1PYMC+8QgV+JngtxEau1YXW+Zpz2Hu2G5+45DuTe5KXLPLihTCqwN4JWVKWfvRepCLnJDtFTidJ8H33KnoB7lLp7/zL0yORqsW5IaXuMRS8ya1EpWPtcBmgLABMw9kVn95+RAPHnw24M7BRL46Wz03Gmc3r3Vl8mPglnooMsEZ8RDjaAihpNi/6fIlLoBMWZ/rezzhXrafEJZYv1o1JDS8zi72TM9NHM75MeKHpJmBGkoLZzc/QBK8goSxXldzuSkk7Rh9ISmEjjbNp2IdIOK+RwyXsfh52FWb1EtpKO2tvu5rWkBJBgXF48pc5WP6YiFQVv+Hk40rZvfDQgg6M84tlTtkbA0TPTW5TEiFg1HOstchRhMGMlBQ2zEwH4wB38C3oEWfTYwMGxbmEInGk7e0EJtXXGTs78Pi87bKLxYsdFoM9WnGdgB88UnoLlx3vvSe81kt6F39Col+nB3yIFhNbIwpvw1xIwtMcg2nYokWbOj3joyf+wXseBlKT4jqXxPav1VwIb2YDYczXra9T0gqLSz28jZD+qjwKLGxwKWWdxxHoMEdczThFLgG3J/eKSNJJdeWQQhGmDy+8WfuWJSY4xhih/AlRG56HTx8hHHDwkY/HVS7xwunIxN5YJtVS3r7grT6NEBtXTuaN8++wyihMPcfv3p7YPNpD972NMIQ08H+12P5MhH/kNhqGTkB8gjK9ntE2P4e3IPHcnUJ1IQ/tm++4BaYnY7lSvHAbhYnPVi1mY3JlL4CPV4OK904O1JCUbbD1HTi15OSXS5PkfmO1x+Pq11ElPrCnvFzLSD4jcRuzF2vW4cB1cIZkO2hYVD1803UvJNWqN+SOFzwxLvqHNcZGyLuCWgHFOZWnYjCFaDudAROZ5PV2AnEZQbrxOyNdOvUIoxzN4p0AienR4m39zWQhv3rX2zO309KLPBIfpC8kQQ5NaQYQbrfWs5DNfCrVD17lI+3wGt4zp5qCCqorowi6LikKtTX7Qm2sb9kVrJssTebBdO0lvd1/8oXa+LGzJRaN0dKa/2U790FtE2KGfPQIt3xo2FiQr2oCv7inB5gozwXbxB6WkQdzaef/a2CCaKlnd7GNdWLkpToxApeajUbHxtFi6ki3O/zZKOoY9NE2uKsKWzPhI+RrtFWMCc2AkmmL/k8Has0M3H4dou6ihsNK90e3H3cjiKy+UB7vv3HxKBWtBxmm9EzGYOcG7+ljHTjJbMV24LjC/jmwQVSXlTGxMj3QnrQ+jcKXHCCTEt1lUQoNoww5yjLyvDWF1pUKSn227ob+p0AYfdJO92hcm3cFtL84ybu/QPoGi4iTl01QNAWG5VjUvz8+E7X+uoqp3dBh5VSrtDryDfeMkHHWDJSBpv5iQ3X3zbK/uo05CbHRnIBJXhxGVYZXMJ2P2+/AnOeaZalHu2QnmfgfhA3CrzfnI6zEcQG49/EXuf+7PcyrZhyTJe11qOzx3RDW/BZP8XaZjoLeTdbkmiVnghH/tqKEqDJwfWXXjJsBuweR3TLWiiz5YmTkhLA2PASVQ5MJUbW2gtQwAGjUdfWIDQsXW0uEWJw2ckl0IubTrQFhpdtss4B2tOeDFZ7y1FyObx1AcjbvXdp0TBv2m7bcOn/sIToM3u+1U5ekEyhCQJ3ZyUUxSEaTzIR27ByiNL6mW052CiA2nojqdpGP7pes8JHrIHs7XIQLGe4fm0eLWXD8As62IdaGviFNxA/a78M4BQ/mrha+Xs6kLsYZZ1Ctggtr0bBd4C23Qx5eQWbIQUWU+D1P0SnfFQVi7OzqAtXS+Oy9AcqG+8h38N+puRMjm4HDIf6QtQngw0HunsaQxWuW2ZGv1/tat2n6mkSn4AD3ZBFXZxnFYdRnZiydhht83ISgiKQf5oFGnoBVFNZFXYCvomZVP3tPRcoR9uAvNfO60qsSIFsdj8wstjssbAn4Hrug4RWCkYJtXdln6JiRGEa+Wt6knmiRKDnDfpPk1KOnlN0PhvzdUJiJNREaw9vgKfbt1ssp8umkWcsyWmTN8p0k62SuHktf6+0jiyCuQ+cZQIukqo++bVCidK5nBHZtbmY6CSg7QNQQLQlwlZU8T5lA2TY7BN2cWXCLumpThKdt/noQQTU4hVi65FRjLKUQBGV2d3y4FCa9HqadgWMt7nZVmtFmwS6s1IoM4nS30niwjdKH/eaPBP+HU3sJR+xJFt1zqTKC8NHlFng31yRPYqJCZ3jDEB/2NuR5klmw4UTP6RIUDcRloaiCPRHJJucYATfZuX/WZXymYqmoBGj6m/4DX3DfSHH46ZZOroZxgNFhP+ubbCFOXsDLLEZc+HL6HYXVwLIGhU9SAeKeQ3cB+ErYLa3SZx3Ojxm/z6uAL1T8Rfc5hccYhy2C8U2IKHDFMRarz9hk3C2elYYLfroKV1thKuB5+KDTQUz+I3C5Xo00iMYvq+KUV/EFYHTXhhVbtixnA9bD044oLRl/ODvBJeXfQ58ynHRwlzrbjPTSXiVwUQ9WDowH2ehDjYCPVBl8mN8Y9KEDIsswq/2LNx4HBBHoaH56O5+q0vdcSAi8urY1nh6/wrmWnb8Z9L2oq7AWh+NJpesGoqpLLgEKyD17DdmYBqbZ556TN4/7WdeBNdcwWRhVWNU83b3D3jUUlmeDYDOE/Q2I8EzAt4M3/Ln78IxuD1OhtPHUrBcwzEyS6J+1skAX6rOKSdc/feFQsH2p+K5nCO174JlMa/fxSgB5zyJPGV4ZosRHP7BLfnZrYemaVOC8UfWWD/wfsDkqIjEdZ3ABMtogN3M/wniBGr3la/I/AzNOGSun4phsH7UG1nEgmb0BjA6d8efj5nMAzNFBJ4fnejyXEKfTrSC7BQsMdP7VWudAhbmMiVzTAasRsupTNkBa51FEQZQTFTMA15X33oxfdM50Q2YdE/Y2s+CYH9b/GTKnD7U/DRN/Ih/tJsRfPE28ffWYm1zpsdxwXW/pXr30+d/OWEWFOsDFmYMSf3ikRG7B4fCp2837lQupNFwoWkgiEsyE+TMvojy5MmpsGad3vPoFw8UOnl3otfhvytvu3cd4aHTezncJdONqM4w0EehGmtfMamFDquZ9kzcmw5homPn3sw1IUE9K6NRE10efswYaFLKtnea2doyeOFE/MvJwh4Miv5tx6eyY2TIm5CVdoJvnyfRWWlJeo3N/ECWRXcwhPkM6kITZmDsWyfsNlJbdjIe5EfSNRCKU0q9D8EFSkMHPtL9+Cep+3XE66xXo9nrcWwcMmD4lYsVzbHearwEflKLD97GIPKRZiJZMxjWqQjaWevztInnY8r56fYZ/W1IXrqlsQ/RwbRTvXsc8Bmus653DWTIcF20E7EHAapAlaLGk81itB9/2TZ2ghSCo5zSUtECfpo3xeeclrAFwOJ4arA5NTfucf/Y0RiWMWf2h1cNyMhwGk0OdNFNAuQn+ljUtDqF6r50DhCix55HxdGzAUc9OSbkq2FC747YoQQoKXLgf7VC7lmQC6VnyUYqufckwAo0Os4cKGV7OqeoYDIDRrpMBKUHOyE9FpFknBCgQ/4XRXp4TWJjgMB/zcN1B66VQg53WzDGYFt0sKpR1YztIE3vgVUKjOjbNVjElLbKxz7ryarq1Wruh43XQFXYfhsmUBJoyoReRJnQyMgfYrIJCCbusNyepoGm2+dr4r4utwqJOcrOvao5yD91dkJm6IU+gYh81Apg5SWQ2sPWFw9TR/xBDuRPOYoJk4hVPDcTb7Vl/ozsO5t/bKh0d7zVOkTDAI/rhoJ39hHFzP3osklAymNm4DZb23M24z4+DgQ6xukeaCxuSOYRdz39pdjCsG2WJd9Q8NN0Gs7Jojid4vfn53fNC5HwT8qwgrt/UIfb1XKEqRuCmHsJYA1PbB4PB4iHyWNQsIhN3bwV0/JhDXAFdl/IeBOyI4UYzwN5Q4NKx1hKFiiyso3TbVcpJU7ikDHzJKJwXo1o2OobmB70fSGnu3MkKVX8q0mLO/qWWotr/MblvMymuTmxPePzqrb99+YYaYqfuPv1AVZ0QNOepR2XrI9xrhMPODkHYXz/5CWXD5bvtT9RcwRqSDO2vvmc5JFTpuMjYTTgCU9NwzsXGLSF9QrIJw5clCIrjU6JkflUJq/g1uCgAi4oQMacZ4wmGhOWuZP4XTCBNM3DxCAcaf7zd2goCo3jzSnRvhKWfzxDdCDERnRsPHGNqDeE5wPOnOq75nNYnclUztxQH+ZIAeoSHZhhjUn+XjJD93ya36Smh28CyYV6ZmJ7ulkLCm1QFITWj7XWpuOKGp/1cRB/7GkNQKB/Fcbdrrd9XlUAdjRGXx9bIg5lfBRbdunAUa3VIscL9pLQ6m260h/wWYrhzIWzVcnQ7VREqjZl/1fPB6De9wdGfb98LbSHmTlxXM9cgHcar9U5yOaTiwzapa0ZUcW4U75EaYtSGx+EmvuJa1bHqP+Xpn22+UaKWWseOQyTYesJfT+n9A8FrPD0fRLVsjDuaV63OhyKCe4xELrIbblkuuXl2r0RNi9foK+Q8Kf8s+8aZbd7MJtkXOvURq/aFy7pdyYIFDPWDc1MOljwGrSIwE0DtrKjHzj9V7o0yuscp+LfE3Biev9x0a/1VXYP2BzZYTrkwcFIF467l2yKqM+kTSSUXTh23GvJCjUthFp0tPmk2Ih+5j6t5+ao8D/DS3Tng5cNozuBiupdLpmfBUzMN9bPRYH6vFIEn0cEng7kHvROJJsuhL84FORwu0Op4ilrAXOC74sZy5Du9Gv+IzndH9HFxSia5UHIUlrMTJ2bdfEnE7syo7/D/i1gYrUoLE18R/slO4QnpciMeMy7uluNsj/k1upB388kF8iF3TSbUlugDNI9cJ5q/kwi0PT/6KAA76VH6GNxCAzsKcM3IIBd1ALNBnEnovXfzB3P6yBiazqKnidf2VTsbAEdzfx99eiuuJ1OklzwmNG1yp4fkCDWo71Qtje5Z7pQpEgLSlI9JgroUh2rgzADfllMKMOP4QcGu02SbxordjNaqHsJ/YN2uWKaiZk/3o9tgI0JpuOLeAOQla/8EooUVEvNdoJn1sVaEx3XCwaZuP4885rKw1s+HsyCyoFMz7xYVmSO3HGP/x/NpdHEFo9PJhccUhA1adkzfB+t575VE7KAgs4d0MDUAYccqcnGAiXsQWZFok2D5NlW6u/oHkCzQXcbSMW/TTgLw7GJNG+nw3O61YIxNmuPLYlwpdXcyLyIPmOUR1bOQh5yYms0I9FKOGh3VnTsTSS1v1Ih5VwtoLK58nPAJ02YivpedmNKOAyb4Z7Pz3HNgAa182/dh43OwnYPa2j/CfjiMtecjgQvNwjOGGoWB/SHBHyD6hrf1TlfvS5hxrDVbADp18QD+rW6ugiAktgb/JFvLUGCJQP50nPyuLuAkDdv0yztZvRD4Pc3PXBL9mbF1DrKfLgWUq9UFlS98YjwYq4H1TakyWLMerq0wSsFvGApzWPpNLlfmy+VQyOdMVWMeqQFbkJTlf3P+WF43xIVBLH74qkDRpy1JEmpUkNLtJrop2+vfXyFne7QCgt2uuKnp0HXhqzdWgxF3WS5QYNmGdoQrcXinqscz8Tkf1QnPtjDr6S3B6/ZiYCnLk6VP7d5AwLEY4hfTVtGLeIsj1nwDW/dOj6dvUbriV7kuyRxvh1jdLKS0i3mFF45iLyCvahVw/v8ASGoTwQTfdrVWYbZ8/wCJn7P0jaZEbvMiRqHvWOEg2mHNUfMbik0P7ps989gIEEQpERMnKDm+OojtSP/+e+6HAFt8ZMukhsOs7kpVWp2wLSBvPiSJMlhvdT9N0TXvQahw+xHyO9Pb7huDsGYIvE5YoKT2CAIvM8x0EmyB+m3mxhDE3XUOs19ySHggm0RpREjF11gMcgukBOJaWOUqeFyQZ7gfJnF0qxAs6L0aN9VqILtQ7UGZzZmIrquJ/Z09vnBDr92PTxxpUAaT+rmAgqtSCTMewPrMN2upvd8py/Rz5u1q5O4ZOjF6cUVs6gO79bZYnJ0cUjKk+KUG1m7Sqp0jW4/easnKudaUEwFw0wc0ZEwqK44JuK1NGZFJGFvlL2PaZO1V8avYs8hTjzTHh7OL//qaZDgjfaCAgnXsUMXqm2fr0FbBSaxN1c2dLNZrvTUvetNUhDbyWiZaM3XM5AeikFPZymHUz4HjCHolBrSR/7PW5aiP6Dk4zjutOPWdzCjWIUTmigycBvttr7ED+n2NwkzLz5TRiePFQLs/0aMXMEvpUn3kT5kgQeQV3jZ3xMvhvEllZZfC+4RGhFIu/qZ9whBuj0fnp6te1j2xyrGpzthfmHQ0Moxxzahj0UbAhnBB4ItG5lwBpGHQjxjqGR9fhkjoUpOXxqP15I2CeEVZoyf3cs6fmemuta4KW1XVkOnzQJwWfZVa7N7aX3Uge8AkQX16PB5350U3X7AD136qoyUbIamnH6xAQTlpcBi0E7mmiKdNnl4qJmblurPstn3h7v6WqejbGQ3+GGGeS0lV3z2LDvcSEtf7DzzFuIiiCf+RLasliFzHu3E9Fevb6qdvLjLF8wnUVMznvjIoZTvqhrZQCaZA8TMRQIcRuEzJzMpJxoaHTzXqnaLaQNy1RjK2xmK4G1BdHc72O+u2VTS7p2Pq3Ck1Zn6xgXvFNUxc0hXvJcpaubbjv+P6C5MJ1Ocv4khxdIualdrkzxXRKr3eErPcM7G4fgNmtX9frj+lwSyMY7cjQfxLV1Rs8Q0SbBDKKJ8npTMv1KPLWyemHffhhuPbjhD7Uzjh9/GEe2Ml1+INeLYLawrPQY8f2TaNW2ZCozMlaTNteZfRs+qtpoyzQu8pHEUZr/EgyGt/St8gXvcgGM8rJT+KXUKzvdZhC8/J8+8BFySvrWsy1YZxgxfjFoPTfnPC5gLS9eTb7zx0W1i1feKKK12LiGIthbuqvmj9c2CbPy5rLF5x54oW/upMVMZyVP1uts0yuJYmkQ41Ezg1w/ENLwqrsM7w3EPlqEkJ7bbjer8pivW9F0nk8H6L/BKs2/hPCfYOUhw3PUkxofqmkA8X4aaSnrJ0eh9ShdgpNwyGtxlc/hT0ZqchnSqTRpHC5rD9uAYpqZeYG7f8o8Mn1RoKqRJpPJMuYaic+svSdmX6cgTg/qmKa0/g4TgirfaClG04J2Ha5nOcx9Ex6DI368q960SvI6xKIcyNJ1z0MvE8Wqoc7IKbjDtOP5kxwGKYaEJuI8eSMW7DG8+ji6BnH2rvkS4JfENTFmgVRhASTWOpJ/nTUhFvfPIWPtkPynXmYz6JMitZ7l+rjt5xX2OOUPARZ/1ntRXSDUMaUaDBM2KV/OxfY7b9H5xuvnEB13ZkHHq4ellz1WIjpSxqnFxSOzSp/aGHYVBj8aRC/EZwDKHPINC4gngPacWTUlYCsDIb/dZJiy2myNA+MHkMESBvqIgzTwihrzldPcyZ7Ug+fdGLQzKxXv/eteygoR/3GBDwDlMcMpc2AR46yrlisUkRMAEO8/LWSVeWxi7Usv3zGXJcnrl1/3midTcZMpegzAbVNN25IeSO8VHXPd+nWsawc5OknCgxdL4EWSpdn57s8kxW0Pe36BfCZGeXYfSOwILpD7CPOxzf7alS6PHr84H6L7iYpgVri6XVtHumLcJQxbhiAeMmZRieTQzOmLrhF4/2Xa7PDS8jSLvFauG+gazAthYWtHYK/N25BPywUaUiCMXaU3HBP86Xe03Ii886PhocPXOEpkWBAEdMTrr3uMwOUFftxPekhpvowy2rbjPir7HFuQHSFrdwZ5e5XqUpanHtxmPphf0dPLZ8U66cO5H9ywbaqO3CKfqbRVPlymYXkmZ3BJ+Cz8c+Yt6BvpusdPRVfcRfgdPFEYm+p32WZuUwXtC+hUnESpdxKQvt60fvbBoqZ4h8WeQkfaAdAO9Tik9whX5rBF0Rvx07vZiuIUavrVI7xfTebXxbo7EMD9fEYd+TAYjiaNAsQ01P1rXqOjwHd8fR9b/kL9UwxllMRx73mubWO0YW+69yKfTdLkYIlNSMHNlk87KsF2sd3qO0Cs7xGsr+sRVLXYPyl3DAYBn1OIqmhtZpqHQrO8nQSBKNPGtIPb4pcnkeNIbTXqy0UN4BZVq6xRMCT2LVD51hTY3UOy0yU7UkgsU5Vi1FG51+d+k+O9hW5MqIjA+HHDjSW7DxF7CvtUKbV88oFQRy4THH1BbS5oZovnDVrdpah+VlBaa++6hHdk5NWhkD+Mcg5JYbNZ1QY1C/Jh+UaD6gBo9W+JIZD+lA7qewhzm1DmOLXszzLamb0pGI//a/c764ZUiS7x1+XjvsdXdyW+jzLFHFZEQcITgWNl3LhLkZYY1mDEj4hWneiA+Divs/IX+nQw9W0sDORXXIUF5feb5eb+c5ntSSDyC5MS5V5ZB/N90J3ID9hcrgVdM8xMS6ZHEVdeb3sAp6TVDjbkfBB1HtSAfnobc03hhc/uFCKrzHVxp3WwTE+KS8IlUKd5iNY3/f+D8p1+mWunOXRflhTd42dysz80O0PvV6yCnFNRAulb9hcwKDR3JMIjBZ9O5eY6O/ntoGsQ01DuWuqKN6gXekCqXyy3Wh3HwXO2Zag89utt83SDb61r+OE4lUxA6dKrmwdLvpOCVPmYp5GzpAEaGEChVVpxRjteQsZXxfjJk2hTOSctfLNpBziAKx9Mg9lehFqM/OXLEdAfDaBwTwCA+sckUlwRI7eXHvP8gudklbYNh/IJfAzsB/THhmxnl5e4EayzpG+YsFdSWI2L5nUPi15/ma75fv/SUGqrwJ8XE3gVmz7JwH7JWunQvysPDL7tAN8UpJljc4SVRMMpnwVYRwbLfsYVfIBQLEA+BpomB4uW+IMwjSD/iL0sscLifB1uk5N/BgKlNhspON1Q+JEtY9XiswJcPU5YymWvqU95McSwwX9hOaMgQh4KfcFzhFt7WZSHCO6rtEjeS/9SRHNaVxYBiYkMnbyixTC1UZE6F8Dz7YZ5L++IyLcX2HdhPRnDfNKy4jHaBRJbioj5OumpLX901jFJiEldYy/xoKVxLpW31f7KQeLN/qhJgUT+YzhVCN0RMOzrmEyrPO9cbTA1Dx+bNtTzNfYKVLxUygRlm32Mv3vhJ7B9pt5aNa98Pgn+btk8lTJVfMmO1cF7BQn0RyCaQiNnL66ijykOeTaiM8HFwLuUSX3M5ZuCY8rT4cHXBFg7xtP/Fzf6D2bIMZodU4z0Dby9oVJP6SeS9xERldhr2id5q8jpzKbWkpw8DNWClzpvqW+wEM6ikZd8fMQYOTn+ZVr6gZGRQAnXCtnOBVrp+evRmppVS+L92HWSmmbGA7arYnHcdGZBOrZ+yqCA7kDfVtjV7nsW99QE8pzkTTirgGOS8InPtOeqAZSbBXIxxh5zgcNQwsKyKqpo0lTGxRgAS6zGTJRxgM6jpkPGcavALtUd8y/rK3N2ELM4FlBzJ4FBPrVg38MB2uan3RtNPhHHqyveV+V1VvWwJBnc7Ow7+kwP0ppXfWa5xnBWs5MwWl1GSd2RcTVaKrinUkIuwcw2iiAbJLolvrBhiDtFqdjSG38Cd8Ap3ERyqaY7bg40RYTFlzoeDj1b+PisCKcz06euQD2uatLrCyUWWtF8GBbuHs0SoxNO0c1zQfrwm1heD5hKT/dvvsjcH/ISV5XKSC8iRtt2GHMkyKBCulxH3E7Eto+eo/iG58BcdAX/8aRgU3M3iv/kLBZGM1WWl8gPaNxuUOiqrt1Z4o43lgg+MmJPWQY7vG5LASu6YGOEstDiq+e5k0YaUQSXo38yGyFmlKbxZzpjH4Ehf2BTYTFtfEinCOo8d2T7g9utKMheHvU4W4AJ/+I4AvKy7M2Gl9czga0HlbyGhpNRE9zJSeHEwxxbd3sjv3M0I9BqCuVaM7zc+4Wg6wNZDdXQ6XGVog6kpsj1XuS0Fv8F8nTIh0j9w7rbZl8KQeGSi++5wN0HSz64Vnglw4lZweRrzAI3+jbj+R46tn8WoN915EYuTQ2xRukxLNy/mj2HhvFy24sziCiuK57NrhC3CsP9mQ/oTu7IadQmUoKzxFo6oLmeZqdzLqzZkCmxXmHpqCyTLQQiSWFDMlsd4qSAiv2fPKExO72V1QgHyS/GAYuEm0hMTLSdaZJcDNOhPVv79MluZbZrBIlK+HKJfwO31kbJ4CquUDo2nC672Ks9tAQE+ftCeIWWDIEM+D02E9oAny76RHfS6NH/+lLcPB8kQOZmrXNvguH4/Vdt5tLmSeZdBS89kHlGck027uNb0iy9j72Z7ipa7t5znp69pw3w0Odal6MpiEHJsenzXM4EgLf/iRaTHtEqaBzZf5R9z0nb+neNU85LBuo1Oaf949i3p7LA0YHzki1XQaNV/SRCvzp0VriEtJkdldidlQyw9TXxyjZxPAkQVHLVdxai727VxvwDuyz2kD2GYQiwn7SxShTKemQs4s1s+4Vpsf/y7U0OAdohx6et+K5aBduwAQstmgRY4chsCJiJ85Qp0A43nxXjiu1fjvL/QNoS9B1cvTfd5pZTcTa7VZ6Q5h5oBoUVJB34V3ib/Oxw5rJDPkJ6QJGz4DJkUYH2TmSDlriDNLPid/YzfO/xqfkv0+DBNq6TAQscQDpvArzw7XHrzZUFdA8pRzINcm9JqmJdY3RGXBnCpml4xcYZ9R6zbAk3YqzBXiMa7FPePDlnbrCG1qIqN8mdr7rzZvDWH3jAgHNUtGcYcy9Fko8ZZ7QziRtdN0W9tHZ+7BLkh24aLYymKj1bkkwDMwiM0HIBIgwBZX76y2EM7ZU7zJMbgIM+FKI3J+UUQdDpa/Mflhuz7Y8qwvemRziteE2cP/RShVlshWNl8zQ/WkwLdbd+2OcNVHUtSklze/UH7AIuj5Jnf9GD6WjJQtXZYpgbyYQYLDpddMgBC5Boi7hwJL4mvIpK8F8uCtQlilMrLo3znFwI11BShMOoMZVMw0Gb/HR1/6ryeIWfeZw5Kf7IdliE/MQuJaPplHTbiAsldOuPQn1E0PqzmTP7DnRoW06+MlcpTaPt0XTosZdg9pFuDttpzQwFVOZXj3BUvZ9afyf5LwZiiGaYtqiN8l9ts8pKyGd++oei+yzfEf/qPlsz6sfdq98WzoXKM/G9XA5YQhWuV9L8VeT8+EisawSHOL+Sj6gIG2xjK5qCQV253uTJGlXVWETpznTkL4JMScL3MGzkXOn7arju8gX+86+xnfBUaZNtucsSM8m+gvyOJQEn46M+xeTu6q0NFyEb2ykRbstG0uNU2WWUpKaQowr1aWOXoMNtXw9qovNhPAJOPv0ItbpxsMe/WebuMLEgZNrLBcChWxm8XkWrmOanoARQrEyBxJ/SA7h0BjCUKL9cG5hqjwd3pl31YtmxGRaYOrE9Un09iJ0I3JVuZLiXK9gVHj5DuSlZoaE+LxeqrxGyEUi0jNftqCDVcFjfuA/KlNHHnx+7+IPE0TOMEfkAZnETkBXycU4F9DGHSLWOG/xDyEsd8JShjRnOuR+H5IhEfdw0YH4Ev8wr3i5H/EdZcevoNkDVQKoX0cryDYPez6n/2no+6niER9EWLjGnP7RagSpGnGxfotv7OdzLW8S/p1X7nOT8XlUG80OtFcGkbEP8k8s5oNpXmCHHDFj6Lgp/BcF0IjEDICYBniQplA4Mooh25NzzWgtlJH+LSZAYFe599X1bLVZOs1P3sgjOs1xeRMFtWVdSeFq8ge6GJCJ+/7L3lNbTuQt73+5Q6QrvGieZPKG69yFMFCkj1yDffHykD9JSkjqzFiZ761hier23WDb0rvdBewkQLHcP2+mdgGAUQ4czuHzg4fH541jjmFPUp4GxjL4gGXSbES9NZhQSOHmQijQ3yzFWY+RR27BDFDvt7eE3s1+ceclLNuQq3LTERAPbx4A8FXVuI13k4t5nbMg+4ms2vOxwe++ZrqZU5ck0JFCFp6jIZjkrVorDXEGPYU7jHV9dvFmXQVqAxo8d3G+sDZqxk+GEvoVR3iyLm1Irne3gwnZYDKhIG3gpGy187xzhrhaGylSptuZ0FwmG0Ng7V7QwmX2BSDG2zQsHJKLMvEK+c3JDlwwuukY3vN31EvESMyExmYl3Zmep29TzzIJpamtf8RGO+LYMAwH9aUG6wjg4Ik6MDLRSMsRRV1WKYo78nBDHybY2whAQoKVteQjecbXHzcNo/iktEhK+0E2bSnKyurw2Qx7Bnw2HsHC1aLIDUSqq8rWmKADn9XOvpMRCF9oWZta/+srJvHLapErZZWVL39e+4dpd/d3WEGfxX/vvByaWiPBNUzt1dMb3i31ftMEOqMcEYxN2jSXtoE3xuSRMwEnfiojUZjQXCrp9NKsCPnLz0gGOOTIYUDm4LEfE92NZ6UxTVkSyLys4gTth6dYAOh3sIy+MGMQrF3WCL5i4rXLJFfHNmsrnO8whAbQNYMox5QZkEfE+1O2KsYaFXPML2tcRnEz5ax4AY7Iy0valxPFhGHHLnHfoRdVBh+wkhKzQq/dOawj6ynxdNCrm/IhKk/r8qzVC3tUPFLfh4zjQbzK177anZ0Ihmnx/igd53Ya9cNcG2c6jZiBN9s7/UD1OcapyP5Vn0ekkKc0szOfjfOAXMUd7m8o4r/Y1tMdgyDBEC378lNTvguunsL/F4gCzHdu/OwiokQ652vcOlYenqjAPVa+6XY/bD3qF78oJldah4MiemjEYpEauqzZBv2eXXzBRDB3aAV6bitD1llF8JPeJkFUBP65HzendlViNtobQzRPl3DXBhrBdxB8MjFDM1Ocxc0MIFYixXHQ+YOBycF5oS2RUkvagGNqZgG7wh6scUDeeocU6CSh7dfAZPzUOU5NCoHRAp9mZl7RwUDLSVsy8xoQxsToTClRWCwEMbhiGpeODPp7N0TrwhGeq2Obe9EogzvluvHjKECbyM9M1c2/XcMvD5VipzJ60dlEAMyjU7lms08SN08xoSq28kDZtUwRrBUbtpiJI8myi9hLIXFCoXvrmU9IDJ3Dx926G58FftmTI/UT0vQoY8Q0/nuS/CG+GnqCG4VTq5Cf72O0PlcqOGEowqXZNUEm2bNn4SqMjYqVyIQmOCgvPvpcWDWPL3h0xY3QvxdTTAQS/vvlQ2Q3UYnVjyAOOderGE7v3CLXZC1WXv6Ne93CAhPiKENBhF28rKY1X9Og1pRGTT9Y1JLEdKf1+JVXkOmaPcBgyEuZfSx3imXoyIKyekPGQOF9HFi5DGV81fis8iuGh4YsU/9WhZFl77YD04zgdIWf+519bUSUauNgHH6O7fZ7BmBzMG0D2ZHiaysU0W75QLOcuRi5aBw6rTPX4IBmcVUJO+g2gQmZcSyF5t3MSieLaPrqZxVa4HdEqopS2tBe/8ywHz2yoZo5ig/lZvyt9OCfFzMD452iSTp2zpc2CPNzImE0HubXP6jcp/8X9iHf+6C5xSVvy2TqjSG9Db2z+0J6vZhUwFOej8TxQd81N8/TW62ngDXpADdeQHAt8lNRo4JywOXtOtqOYRo1Di3FShpyXdsGE+vE0bePTtGduKJO8FtASml13cp5DMG0VnEGhWfUq7uGCSrSD3PIex6FdpE16dDq/g6LILVu6u0f/mrNuQtgOjpbpZdv+DNtx4aTBKiF4lGq8YzwhoZHUFjKMRCzQw4ooUT5TpWImuHZsIxjKfeNQ/8f2439YbF4K8+UI2fxgT5P8vD4/YS8At8NZzq21VsL+32KQk2XZlLazY5ZYYEFzgGCCfZbKdCb6mawli2T8ozvZM9t0p/idLgxWXCNbjzbqF5zWLfOtWDBhNIsn5J4GopecVkgAVoj01Ne6Lpk3mgX6y6ktxW/Slm1Gp0MJodOSxhmwnaSMw8VFabfVy4+oLWUYX0EFE9dhhfcf1jF9iMxZngtvTCsFeWsgZJcEY1O48ceaGGd2KeoMiNvExrzHeX5bksakWdL97yApxNoqSJnVPD3vl1p7jq5xUbLwOEhVbpy/BBmfFa7cfKkThz6ffHuh0w9asCK+5fLFmp95obqbH+N6H9p9bWd88vpPxvYBGtZ07fdw5y6nt83pfbuCIERi8cu++1HgoMhpsm2KcDuiZFCCrAI72rnFuilpnrJTkB6zLyUqbJk+hWc/wBOoxThK74GdXyHOsTGJkkur2Oj75PzI6ObvVnKpnN2vjd8cwK1xsu9yP0PPSeUAvvjik7k94ts6Oy8Sme1+yR7vXQRX5P+Xn8zEyCKrJhrwyBxC4mJm6p9G37jzEFn6K+xc5hVFAKsaUNP3qlFI2yI8DYOBcw9LSqk7v4HXLgqIgHSKWKUdW639IzW4odu19a/GV3HHkRPQSkzPC3BqyDIcKZEmqoIjhPcK/Q/h1EBb+8Ngj+7jK54q5zZS2sECSlnjFQeXJIsfFLfr4VPGV06TDXOra95ind8T5op4xgRrySoyPw9pd0CJUnkV8ZZ8ZJ4owzrHgxqVvdP/NmFCgJiX7WQvCZdlYGmJ8LIO0b2I4WOrUtLUx5tSXGgjOMLlrwMFOEXkQ8BMl4xLhFfOTRBUJyBnSFHeIpnyMhfon4Hzw1dTVFOk3oLMdjAKrfnyGQNkaO3Pew6R4XAvRHfwvBH57ufVrmJZSKwGYgOExVYdsvbM2BfBXjzq6O72lCfk18lZ/jSHekK17zwIXbLkn0S+6gZ9eybODxrIRMFGfKUKyfwtNFMxVApEL6L3l4NZm+5s1oqPrSpScNt5O3QCETbxDTHge3a0i/95VURA8ApKtf5gaDxQKmnv8m0EIGIws3d24EeH1wTnaQP/kemVd7nm2Ti+vc2m+a3FHvwHBDbIvF8Qhh98wWk7Wxb7XMA8r8VdjH8t3jvx4MTRSUOjbFlu08P0659NEtPdw3/f0dzouqsndx05NQMIrx206Ji9qYWL55Y7x7p5wxcRVzQXjVDzLZ5CSbFCgM3sBgzAFmhcCEy7MkJP/oJ/iScdhjn9xw00HI2kW0pPIf/MjXSubEsqG8ERdugCqxw0RsGUCpeXSCdvphEgQb+ACnl7rmOZ0cbbbCW4teii4M40h4VPS1ypyL8xoVoUPh+XneK/EnL8Dv2kQNtjcAAv6aV2FXn7hcmuO/ieH/cxiedErlPVAjkMukXmXuuZCzochVAHX3HCSjGFK/SZUqI4bBrmpxMhWQywPMva1dDpL2oVPgS1+B6WztX31xGd9Q8bE2tAbaBTly5qfDdFXzzk7Zy265CTFTrT/ImjGjnkhPrFFTRZGGAWDCcAZ33gB5D/ZMz6GdfN6KK8ZLqaf6KG0f6xPnvMuA2fEcfncVSQBM3o6ZewujE8fh2mByEigHQHeVyCHtrr/KzwUpUevtHO0YbhLHosXOmzZJwAtyLQoOLgxZhjnSF4M/CUGH7TZvznCgi5JMEMe9UcC8W/KrGluq19Zva1jNdYgHpHg1uUVEsB2HtdpJJZ8PBdqPhxmilH5cwvn4c/B35n8m5rOcB569/nkIvS3Nv9Sj7rrA+3Gh2WPs24+D0RujJ/ELrNB1XOr7ZyvG+3Ukp8DLTvaFq0TI2Zo6V5+UUSmXQpksQqenlvIU4TVs1BLl7BnZZE7mUKOSPTlsTWLo12cDXGkN2vwlI1wi57/UZZd5FWdENLUpt4Wic7Koxc5PN48nT1vSmIHtl8VyiNXtP7OF2rCDtlasrsbpLmcmlSE14hWohkZBMyAqZqoAgmGLmvo8Lxq2VeXH3luTU2rYlHtqKYDf0fju0mpTVSMoTxDv2+V5Bs80Ytlb/TlnHR9tLEeVapC+E3c9/UeYO56+MXVerwGO+Kz5EatURrtgy2iSfSAy+2uaNLbi0AFU5RKDUYEnX43d/905ZMZfmRL1JSMe44QY5QQivnmN11oaYP7r7DmN6Blldgeuzot5mM+F9NY03jk2KhjwR+Uk8P7r5uQVYvgYAD1vxUgvfNQVqPH/dw+yH4YrHvQxPaimAiOLw2BtOYoB4c8yUEVpdBjCMmNSbvgsg1WvpU4YGi5q8b5m1t+HEyuHhUYTQRdMHk3Kyq3mKFzi4QIf5LbFT0IhOLPD7gA2jB315OaZy2SOi/BKoPt62AuQyzL/Uy4GuA6WdEfSTRnfOXbc9+rNZ7SY8vo4SP9F1wWuobFjPMay9ZarydOqCZl1MnAKa1+TIFWwEZbQmA1CLFPyTYK2iXnI93J42Difg/BF181U6YR8Cr0H60Rf/WqZh9zVH+nczmtcAmbHfmMoxjk2hoo41W4vUsvC22vcI+QrZS0LBU6KsOdoZxvL+PjNOKt7VFG+eq2IibJUMCHtObYSLR5bU2LgOv6Ylxc/73DKt5jjl8lUMPAEK/sLDE5cdjMCDOAMsB+kZTbw//d4biBcXaDNFxItYMjHE+8WvZ8gHdbhmCDOnVnJh25Zo/fQ8r6RrytD689VKS29u4U4T0XLTcVGTBFSv9IMtcQvfskn+PTbu0y1+8p1e5w7MPctnS6mretLFGYVfRleAQQsLXYFX6rS7IcUaEOL0cEecUdCI4O9sk1Gt+VsXTjCHGBnAco9nTf3D81g4ksBdSgIwywTIiZlE29OQAFy2J95iS5vtoWWNGTVM/+0U1/ksD+n7wTcTIGDWYrMFzpEOLaqK289i3PI7z4Qm8AJ1FXNn9DTs2PD336TlBkKepaAwn9/H1EP1aJ+2l0cMqC4DP8f6USFxw7QsW6VEajKsFhUPpVbYDkkWBQyqHNie2JK63vpOR+YQZ4wTmzNHlyMjxVg932nZK02IL1ntoMRZSNUtcPIStfXyzI59nevCL6UGY9cqPsrfrrxLwEQ5VGaci5E9Yd4D++VX6EBvNKXdi5wdNTrmk3Uml82F3edB2c3hzpK9Ds+A8tCHv1z3SGJs0WOQQv4et9C9peRh335sBw4HD119m1MiBjvk1fmVSSUwEr9vo7ErQSDOEyj6EKifO/r18iev4q6JCjctDy+D+eQlAkx/zk3MbQIJHt+r0xMi3sTvIiHQv2WkfJMCsK74hR21NbrPR6wVdtBKGB6VmbHlNrTK/xXnhfeTEGniD3zEtOt9lCRKWLbKk19M1guo57UBU+S+Q/rTmxcFpmcXZF0WGVTPd6vs1k7t1coXPvWRMsnx5k8+bosKN8RuvNPyRMUJCnuZGCzc+BCjV8/li/Vloul67bVY9bN1KYCeo9HqdeWbedVqJBY7uSutk1p0LLe50RSZ8n9d2utQlmd9o79n58ofFQoM4KN0zL/BMi0QxeO/oCB/zqiNPDYV+AYpGdlOMFuwWjhvK0zpKa56mhGBhK5yM3yPWigfy4nK/FNpFsFlZItBVKigrJ9/hX/no7a3KeTKTmpRd+iBdRPWV3c69ZQ7Y8GvsJScn+JdFmlkF9AvUoUJk9V8hGWp3vLHPi4BZ+fIvPrMVRtxEckCWl/2wnm1M76Wl53zHmtAyMCZWkl2kDRnwOzwhWXf4/Nua6Om4R/GzoJn0IYHYPIMkg7/OW0OYxEnlLd4dzZRUtyLbrKYlBpgcajM3dEOQQ9yAcRR2UBqFj9N7gNUxZyxf9rX2lemohOExe9ZmORmAJ616W4uZ+eMR3ZCm91in81x0C9dBHt5evywikM2PlmBnLRmLstR1Nvf4kPGt2RNMkPen8h33ubaxJEoJx2kg7hD5gAIdddvATcWuk3w9H7WkFRAOdlpX5ea3yydcQ5JtEUOkd5XeXUz0mcLBc4WW6duXmtaclmvJVvqSWBjvSVoZ40LOnprfNeIlQmGeOZazFcySx4W9X/TfzGVmmVPbYrjwv1TOmiQHfEvHKRgR69fycY81vXomwM9HzNB6zl6wLjyRi/CkwmPX4od+ZdHXYiS0r8iBCYHNZehEhTb7DWszREZoRg3oRN9thJ7FhJIgmDWnp3+d0qa4LbksTiAsreYszOBde0uCQrx0MRUhbPPwD35HzFB+aa1zCG7rWhtnA76mEeRtSM4xikjqf5ZeWAX2L7Fi78AkbqYbOHAubjQ/+YWk1LIqmhy5QRotkHt5qFO0G7797hDEvUdkMPCpcgQC4g8pE92Meoi2AHGfUDtRXecMd9ip7Qf5hA0SVZ1QQbuzhqKii/dSCj+DN1pNntv/O7/7Kaq+sWZjnnZEKfulpYHc98NRdkOgpsdgEfek+NYeLkHEOcRZR6XytU2ip/MS2PPspwk4Z0EV+9nWdVr1VAEk7NX/OXuDGE1yghQ9bbw3OHhyafPqXb56nZNUqhOU8sumVWYAz5RcgRphe54DGZAB1UL2u7rSC5/7Omu0R8B+r1ix6sVqcPkpw3Fr2tsJiiuuRu8uko5if9UAiETaxXK23bdcduHHWJ+fBpza9DpBSGornpoUgC07gZv3yI1lHKAIJGp1JtUU6bMtN2XbxcSDO8//u1F7b8CQ/5MygieZzk2aefVw4vIdsBAtMVbCzWItPcypKXVW81jNOzPnP65Oygja3iUkSB8xHmuPGbGnkslpxHG9rPlv2MQTGnFVQhFg/Qmw5HYhzek8OPCBxN0fwf+iMmm8wvQIX0c9u58TopIsIzzmY0eUI1bNTr0u8G0Tzklv9lIrm2sz+ztPQWLvyGnlDJ7V3zZZ5kslbof3JUwrbNEv8m0gfI4upOSRSdOcQfYSeWi9xVRn3eOJrk304UsoN3a1lUYeyW8hPjfqc/5UVwy7yjKQhNmTbHz4XTlVzpkYOpFSyKlOVOe167OoMtsDE0lIF3fUu/2+xWvBRNwFDRakXw/wYbT/x9vdeevVGLVvtE6Rc0e0vniAIkskaPjGEQKaie6trwxP5T2rT2ZKg9emLRMQ+3WqdStR1qUym3j/3s9Y11AMuFuaNSipItWnQBlv99dMbnf2LrJ0/fnyX9+kXxQypUrrBshUP7zRLIKvjKN+Qva5/jkvH/4edVEp1SLztb11o36UTU4+JD6US76DMsNhZc9UcnvTsXQ1LzxbjRYU33/gotiZb8g2kplBSSTArkrmex9WHxQsXGwVeTU7I+xZ6R6drqL9cjewsk93TbTNCTRFEw9n4QsFsiHvSlGy/kSLzt5cTr8NKooA/NF+zVAhcCnoXmVMcAxPhIkxqfQZh3Znq2ccPg+c4JeGXkK2G3/ijf6b+J3nCZSM6qYxPDzajv0K0CEBiUjoqlbmn4pQP7wVxGmBNwNhh1z+p0TbmMCFN0knlKhaFClp6feyqt8hERcZvcxXwQqRb8BdAa5wb/+Ssa90nFCEkmnUgi5KZF2yYe/dfIgjv13N5iWMsXbFrW9N5jqJ4wU7w+fK/I7vO0UfAy4fcSx+7kwKcY539S7gA1A3hXKpJlDGbybXGwtoi89qJuC9/Fcpf9eEPr7+H6SsjB/2053Lr72TuXjUfhYM11m60OuNKeWy9hMUvS/vNWcXaPKWnx3jY3hY5bJgwbuv9JEB7AwcHpUIqNBD/hd0TbNf1c2rJMtSOL5ALnIxbWNyqTTkN/V5a4IZpV4HN/fYP/fDFQvX/OzTXvubbvpIlv8zRTChiJG6kA2XV47/2HlLD8EXbsLMCV8ZjQouJnEYAJMd20bJg99k5Oaj1lqErQnf71bAU9TrXmwlnKtXTD6xVMRDSosy8kDWf+ILeqm/AyIFQ6kFARR++umig0iPqavkuLMdNEcRcaMOYeRyiNOqXB8uGGNO+NIfXY4Riivh3Oqv5+3qgqxaeQ4w1uGWB8HJGtnj9RXQ9BgEMF8dOL5snzjPLpAtcHdmLevCD3hrOGEXFbZSvH83H+dWQvuGWCvXcuzTgLA1PO0jqeFjeZJR8nTPDWp5ff3BdxuYX9CckrW/OPPqa2TYPGDYgMwFnkznogAPVsLmvB1MvizmA/YwA57J6QqCN+7MLhnxvEz1QXH7CgtvQ+QuzsgRBZocStumjbJ0TqAPz0IO+kGBfxnOb8j4dXdYXwjTf8WNkK5iINHROMxkWY5YXIlxcy8gf+/7ByQDXE9qTL3XZzGKHdmWTaNu3auUn0nZwRv/sZ/N9+IdS/rKAvdDz3ZH4/vFd8TWfXD9/ZDajor037j88UtfTHxCzBmGaXDCWNN+QDyzucjUhxS7rfLicoVYkUW7jnxqKEeSMcX0kpccdgTn16IDnFmHe5m7ENV7SkTimZbofq7K0F/U3YVW1HJ6HSueUZAfQkcTqf3BZhJDJVBcGBxbeHcotPL93LSLcMgL4DyKkLKOFwsPl5bPmklg+spwt+iStwCRvhf2fjbl7PPDKjBMxSxBG9Ak+gEqJ2NNGlGjHB2AwVqk/teoUjD26qF1reeZeejKeZJoyg9Lcq1s61Jp5RNN2bSBpZ3NmJm+BYX+GWsvnvUJ+rfaHZw0nNGx+VSOjrzTm7IDJLqfR6LCbaKUu+eqUaEu/6VQI1jdZBSFdAmbMrkgB1H4cJNmucfS71A8vv85TXkNNRqh64OtT04PRZYFZyzHf7DSNBXu1qJzzCCwgYT5KLtirsPL7pmtJwIRpdaVoL2whP995Nd3dl/QkSqYECCp/VcWcckpmeUxf+lvF3oEUmb5iKuWFx0LxUrjJWACFVO+KZK16fC8Y8dZL2fu9rFztb8QuJ0IBiqAf8PqqRs8GcvOMDuFbfrF1xztOYxbjal9U4STKs8lhntmoB1hm7F9xqWsm1i73OfH7J6JoxsEU+D8Q9Yiasz7ttAGcLkQHWwhFugGwHTDdXnmls9ME+idtusQEj4g2U/qK8gpHpSXZz3qtSynVu3MGQoNg/95T16OGaUp65BOGl2pey+VK0zicUT/9hWNjhA8JLk/quAU7JM1g9KNGcEk7dNrogAhxLGjDQj//M09jtXnEJobSLc+JAnGTH3nzD38xnKLMDNk5WQTuDWEABGaMKojupzyWsuD7baUe3kMBpLqGkSM331TqR15nARpeWRXu7WVIi7Ms8MMB8MR+WJXxutaUpt4ep0q9LcIlMUJE7/tCKOD+m0AGq+Jcd51HXDqneko0t8W1gTwhgEGUl5U4xtvFUrbK/KkB7AFKm7hS47bPk0T+MF1gO1foYdIKsQY4gyIY7pmqYjXPki9fEVu90hjb+8lpp5cAmXFg5Nr3UZTJW88gwt7FKPGGbxTL/U6Gtw2/7i/ZtTXtdg5A74LeEuvThzP38oV3Hc7PGAmXCOPUERioHthao9nfrpSGuI0YSrbOkKWnT7bt6tia7HtZmxWhLgH+Oz6ptH1dP1nwXe+vEpq82Eb6h7ovc0iXhSydI+XTtkWBoQh5uv7jqD89oj5P6XlL0I/xZ4ih0Db5kof5Erl+8+vJ16bOKmhz19jxk/NRU25OGhf6E+akDB7tsOIDtKQCHO0jvv4pQdxuqnDhtGz4kQN04tJlrBBK8OAC0UIBQprMIUGmBCotSgXK6rcFi5oamb2+3FP74y9Iw3hMPn4gLT7GodRhwPCqwNQcEsP7ro2XVornQYvpSYKTxqB+dmKFcRmn7eb6/vUNFZJqf0Gyn08qKGc1vmCimJ9mrTE74sfUI7rhs4cm798YN/TlXBmJ5E2NfH4W4fLxMtn7XPwPQYFrOc/ABeDDe4FXBeM2hFWl+GJlAk9c6FqOsINRBOWCYfCaeod0fWPla48ZI9PYLBbdSHYjtXT5vTQc5osfCohIZeaOj0W0/sE8MnvyimAsvL1ol+fusNkVfGKA9bOhsxOwQoCsRe9g/VKS0jBzca0rsSOQVlLmwpjuuSopTyIM/Obx6PCSdYskgjiMlX39j/Y74ma57VN51OP451sIa18uj1DKvPbBc5ijrt//7jEITHi/plm46X8SDX7/kSWy2s1T6pE/9LDRJ9xUFgD0aqb8y2kRZixEKOcOeeCtR4dwyRBgxnm8ahSrgGMCeBAqY8YT8Ce1zhkCTdDKkreGuhFj4j86le1f6niOL5VQ731faG8OlpyzxHF//EloRgrwPibI0G3r9hiVrReVgh9RL7Qp1lyANIqsHVUXwqGFinF343AeRWPrJfHp2VZbrLzKa3kF0vZMQg4c1SZiajgPspCqN/0KmCRsNbn6hDYPDtip6r8jw7lqPw6MnTNwmxwv696LqBA0O1/temiMpS//eJKFTQipk5OKJzKz0r/nFgHeK/thtQU6ZY9btw8gypbegb4lo8Km3mmUoGaMd53Cq/gAR/FPdKT4RsJhs3BGNX3QK6RLGZUbV0ALXGgw/RLjg3iMEu6DLmXfmC+/BPzmL4cxwPCk+e3UcQUz3w6572JrSKwMeoz6f8TcH/2b5nfGOsYXBEXTakGJM/RFBDoLURApJT1W4bbisxBA80hcgZ2HyoNaeOYuhP6tTzsksmR+BTxd3j3XnZ5mXbYIfOd+ZAMykhQ/6NybceE5cWy3XgLZXO6M0J7GoeSfAPMjGp+hLnD65lqCvOZRjM6+aQFT5Tqg3CWs8PbUVUQVhkXhP9sGyB47ULR0lrgsZitl9tEh3o09T7LnOLdxedThmsaQKf4XzwoF3vhxthxMpsawYlHS5hCxmIKAOXXDDCy0WB3K940qZPCxLSDToasY03ad24AhcP1By+qw+iqHOi0SB2xblRH+KbkbyVV+36nkqKLFanTOhIfaHHl2Rt5QGatEGvC3tx3cJHkUksKuj/MF6aBbrH7SuAGCURjkwim1L43fbssYugIKpKEQqhA18S7GwjogomNbwYNYS27WO4gB2K29tf/g5zFq89AK/njC6ipdEGYKXIR0/6/5REHvgS3mm3DJ5qewEysLyet2dBxVRjiwQIhKe44hufFUkJB8EFDK1eHiJqMzCM+wh1qcBw5D1AWNeNZYP4YyGjqIL1OpdrKY4k/DGZcb4RbgCJrrl3iYHIEhVcCPGVN4FMFVUqidf3hu0aA7s7lcmB2mf90C6PXPcoZXiATxstXBRu9wUMRwHr7W++QVdPfZ23X9goLhGpa5vaQeodms477itP4zLvf+eevwOhSWPRGyNLgypnpw2ElFGRsrAye3sz3JlgTeBSxHK5ZrXvC4mQyFbeScFyOlEfbfuAd3PQ7crzkibf8BkH4duXc/rOHYZy2eHs9mv1hd88yh+eISSvLzzcT0ZhPr9J4ztjykk4hIryKZLlYr0MPV/arZtWyeeJSPEx7qjYuc3lQQKExFiGDbzwMyErbpVuc+R6Pdd81IRJ/t+dUOaCtGt+UdHmR8MN8UevXeBNsBb43iQg8vrSC4PY0nlvgprK/aFXVEhV9B799RXoYzhpiHhXmCgs8OWBfDTCktIeD9s5w01S9I3uAnBx/TDi4I5HhqHT74VbIysXbpJeIzchkdlI34XhPdwOkcVqsrb++kESuFmiEbcmr31HT2d8mrto4axJp3plPQpXtjOp3VLG2uthMyeQHUBAy4aGINzeUNFCgcjCh+vm1uZVgLzzCGnAb3SHJXv1eWzaxbdUo0iSm9iALCkHx45YedTn0vyhobPe+XN5Iojl9XV3QvSy+H8Cep/KNoWil/RWC+fC6l9Q/aAhfBk/0DLPwzoOnHmPnd1+sUHOz2qvHEtKMftUiQGHhSl8sai/lXFA6SGrX+nngbBlXrm0bbeIoh8ZOKpA9bfQXixcA1hLJwqAL84pWvo4Q+lKkqDMUN6Ql+aNFzuIgzEGtl78M6o0fTkNcCpcHJwq8Hpoog6/A0y4E6hvgwkQ2cRBhJrtONiXyQ/flbPYAeedwsH/dkhidkYQQLDmmkBgXWPJzb68ip2Sbhxgi++aVplMRK7vH62zo7Jaz4FfzUHUG0Ew+s9tmMaAizn0BE3utbWFQwNtzGI4DKIflhQowUN9w+gqpWOhZf8LX5upKA2PfVykFZlMkVmhxc8wgoJp7AmWYZzXBKWNH1HehUzGow7V5YqoNiIj1ibj40kV/0z2DWmM/otj77cMMKYax9P006dyKSGjua9+frkOUNv2oUY1wjUMkARW6y5gxyU3OuJLTLFbFh0OQvIN1AQ20tkug5UwEZf2PI05Tbvtn4FgclCC/t91HS2fEiKreX8ERNWrBmaPZzLWC7zrvHZhmwCiy0Q0HCFY3EGHfzhQ9fKlY7le8m6MlNU4W+5m2Jhq5I27hzTl61V7mX/79n09fVfF3gwvN++g9kIqLdLbPIl+CegKp+5W28teKURE0prJPG84hF0UEifFsEvCbSBUcLDuXP/tqTIwPI/HEo5rj0s++tDwIu8Yu1bedcd9v3Ya9eHbPZJjlwySoKfjbqKZK51x5r3vwjG+xtLAxYfK76U5nNRVjjX6ze8lUwSZQ98zbDNXxIs9Sl5KKTSoMHg3kgyqzkEmuC5Ckd43oRu3yZN98HMxKB+ojtJLVJaLpF+zzFDajrSBpA3QbxsOnJBtCvJ2CYLUqzCLR2IWl45fisnUwiH2d8GGIhZKAbto7ZOOPOCB74FpPbNCShY/muFWk/6oWHp1kUA2CpZ+5FZXCNM5bxsp9uln20qresRESb+jk3pRtuUOAyO2rIIzyWSoQFS+U66RYX5Z7zGRv858b0oV8jm9Pl/HTzFLS1NsgjbbOot+gu0Y1qBIBA/bgnd0Ku6R5ep9SCmteWEi3e7uwV7TT5R2FqWGEXJoV0BHA5mgSccSj0vuNw5EeIPjeop3Ji99Dg1OnKREaVLKtaF4Es9QCUnoqQjGy8Wl9bHxv4VlOkJ5ySHl5od2aHr6gzC3PmZgH/l3QOxroTPdlmbI3wFdsF5pXUdbHXQxbkNTmkbEMFvs5HX3RRjGc+/R0NKWKRcbkEMHSx4CJA17MoHLjRrB2gqlyq7ziInQdDVBZAHM0Qhnupb6uU9fo+NmknUmOHbE5tjzkECNw+oClD5TR8vH3nXKibx4NAqU423PgyspcI3bY/e0LQnVRPnGaqhJY1KtpOU0C1/L3kYtpOpOZPPDGxejtUhS37Qv0WyJQvORLcDV3rlEVgFsNOuUVznitqOZJgpm8xlEEyXJtLDqnc+N1DdC0eNRnpOA9VfN8Y7ksiQ0j535gUJUXi2LvHuRTS3iLqkIp8V1JJk4H3dok47VT+BoH5L7onLSmjNBUbdXP4gELPII/YgEiC/AyrNnisC9O2z0GgU12d5EAy6OWlWPN3wc2sbP4+1/+MCQnhZezbarH4DZFiwVVBrPDgTSTQC6DnWwSGjZntBYI314PE3viHenhTskuD8D6RYqs8BD3/jcIdOOpuqBqJQc19/21Pp9N/uSiGsTlFT1Cr5ffFg3xSBpeXy2k0rrwgvJ1998QIkPnXd0SM/RUyQUZOlP7P0Ui+Uy9I8eI0KTQjomoZoOUuvjaiceRwAES5HXy/DAvXR2LIY5wWArsJQT34dT4ALc8k+tonVkPbspAiVBltmICWdtDqEou/hwUt3180yD/GwMUiyG7/SFf7Ap3YsCcCyP0DE2r/KHpXavan+xUSXBKPQ6+Cs9hxwtoVmFdXkI9h7VnzGszwJxGY9wB/FpoKCqIYY24tT3qHGzkq2SB/Ni1tNZpXehlmBn+0a05AlfTV+ARO7fp/FkUV3JfbreYoeKCHrxdrTuhg2vytQ2Kb3LLfp7fldxa+KAa3gwbLGifO/EcPhvHRzp/jQRHVtYGwoxuySNUVk8KR5CwLFuHQpbrSaIKpAvDY/6TKFB/LKzwyss8MYx46mzD9L3oLOUdoaqroz8vx+RM2Utd4Y3Jvf2rbub1RW5iYT/mJj10bqf7W2jkupPoaBNfFmpPzb0LV+Z2NMw3e1SnkaHDlHkJmf74DoXsf9iLeKGNOrtbT/cFzOhuk5FaE0f1buH2T0SlpN8gZfE+NpMlSDugkSgcajWV9RpT32pk8dBLvIQt8qVP71XLSJXCUj4P2NHcnqwqzObLZO9CuMGw+WhFihbPWsORjO7hRmYMHqPCbgnKnwx4Eynn9+srAVPIA/hegEu2LAhWPCLWmJ5zkc1St9kCJPgOt+55J69iQqsuBNfp+5gCnR85Ebih/kN0aQD9jk86IEN8jNQ1loN1oBMbL+GR0HBS58y68vNgSivtWtkTQZay9bhw74XMQBgnH9VOpX9GpSmsgqDc3RAEFsZFhRXohs2hpLBOnEnzdDcC/0RAp0Y3saGgfHOvIWKwC2Gte6MMu64MMsWztyAOS6jK/kam30OwWjMv/ss+4AKK7PcdkFhdNG46/b3E7jxfc2ff2BEGFc5gJn4O9zSnueupPq/7k9AEnokFbZVpIBsOhqXJOGQLkFHFgzPdjrFFcMmN8XQiOJoQweMnn4n9jIUalwjKofSi/hXJOn7R/hKpSueq1K5WUbI7TNPXFrqUhMzpbrE9NxAPUSJuRLvINB8Aa0VBFRZ/Uo5INtm90dckQb5NqlaUvnvmu/wMj4BWLZeM5tExHp3075GEYQS8dd8mbkXNU6vT5iPr5NriJts3hndXwO+medbeKl3inPePYtpGnPgnCLoVJchLZitydcgHjtjLjO7PfB47RBdsr5igmm4n+szTpB6d0mhiP7CGt/AT2/CHdMrGYn/73nBDlqZWsBrf+G7BDAjrU7pMvk02MpbLd8n/4ppqQxGXLd7ZkGUAdkQlocXUyR+gm2zt5B83ks1/dTjJSasVhUZczBPsyuHgYTjK7qqkSrzZnRR1US5Kc8+YJqcz0n/1pu6obbR2fgN7WKQZJ4b82dkedprBY7bE2NT1MJ/+6iEiBrzuLvjqercy2QRrrxt+Y4aR5gnzyildO1tlXnzxdW3tJoWhP0QpqUwlvEPWgDd6Bbp0y8YFtps41c3otFCcX4iY7Mcvc7lJZ4/vhivFVa6TwfYDjUtvd5GzBDYldBg/wnhUW+a3kDlyobNbngEYFCsd3TDHoNfkOoNebE06W3ja2DkQdifJsQxY9w6ZGRPKXYjPz1R25exZ6H/AO9DLdMOXDT4NqNmGerpSwVhEeE/eJ/mAIdYp9gvUFFSLU32VzFv5Mr5Rm4l2K8Z83HvZxdJwSf/BU4eNfZP9MHAigZV7GESfbfzDN2+engyL6Jyll3AarUaXptbilnknziygFcboC5Piu1ZG7iDx5Vicktr/FnzwQ63j6mKVDo3gMbiwOLbBlkK4Fc/17ojcBedvQribXuUsU0sup3o6MGeaPq74PqbZ7Bbd2DEoorA/jmE/G84YkTLov/QJU7sa/EcfPjQIMwr2mfZQHQ3NKtgesNsM0zkQ3CWI+B1X8H0iXgw0Vt6ojkvgSqTgQ4fjuzp6DMEmvO9pqIwADCWCtuzkdJ8iyyUWlNMU2rVkL1i3pe2R+XgHujiMoWtjiXrf5ppUC1VVCFwYIyGLxIdzPhOVVyAys8foWfZf4q092TmBFBCshwBSBHJcTzO/L95SIf/vEaMupbCBbiyuyMx2Q/JFE7BpMUp1xHTNkFY7dfTsrhM1jTrH3b8nuXt1jMRqIA0NuCc4NYYzv3GI4KZjUGWXSEp15v3cTgamsiW3JBt1ZW/rBhyxHGj73pcheIk+WTM1U8mD38ep2BiN5NQac+Bd+9KRHiGYtWNxUofEt48ZExiB4o5TyVRqa0QipGW3JxzhVHJvVMLuwI06VnBdW2zgpg+SooFD0GgTkHQTdnGNWE+Sx1d0y8YgN2wYUIjN2uq85Bf0ybMKV+bbMN+C+PHIzZDjsDtK1YLPzETiX3oqxmsuIl/eErszHPsF/go4NaV4xSqvmSHN3S7IFUeZnxeawwabqo2qN/M90kTlQhMmhpqc35ZNByewz+XBXC7WjFFqM05EZI2cejGsxJLJ3jX6J/MJBUst/ggXsy/PeQe986c7tEy32jjeRXcRwjZozvqY39E4HgfsQL87DZlu5hHm1JLzB6xXJh92slcqXJW5T+6tPdTeTSnPEbuRpYuOLT3QLTu59a+bFv7WxyMKBh5lnclAzvH4s0tVTDEB/tDbSTTymrV84shy/oLY+DOJ4ZjtVXSvvDHW3SGciQt7k+RPhM0JW/WmggUnYnAs+NPwQ//xaEZU3CZCxANDhcbeiYadC26vtDd67+KQsdAQ7fGCEYSXfAtO/deOTp9ywoEkkXkBFBHCfO2e4BNQRgbCPl/4bOwDbfToUZMUf8bbEpjhmDEIWQReUq+K8wsv47FBdDgydKi+CmoWw/bMU8+yULG5Ebi9HsTTZiaRToyLio87N4cIYeKDFVxofzIWVmdWrTzoIZBU1x+7KmwXkoxGu695IjgWq/1KdOHcmFIfuV9DH9IyEw7pLele9fUonFD9Xwi3E8+HRNazUPY777sTEdR1HV45TABsgoHFo+L/83LO1E1itSiTM24S9t5jGRGA+p7MVGCD1gnHdNu1ftdfer1fK9bS1VD/eEnV0bNdZvJEXuQLj5enxcYCVBuL02PjczsG1YyoLjvSnaDCKUYl7HJ+gEZtmmlnXs1vOlfYwih5GKY5qqemm2iUoxUDMBzpdxD6dRr7Q4v4oszPss0uxZVgytIHHrEHwBPRlHAgms1+1NykPmbpdczQt000E1OQMro5MTjv6ZuhtguYIFOR2yehQBrLY06N3Z6oNBOx2CXST32IujUm973hVuzm4h+7+mdh3umwTiGJYW8mB8rm7FcEArIh28FMILQaxdpPsLpoSmp4w/CWgFdnX/mIfQamgV24F/i4tOtA7GGBAP48M5FayKUS9FVbnZuOa1ba7CBqI7RyF84MJNaGHJpDMxTuTSUwMq4Bdbez2va1eOQnIZW9tdeM+CNrIGwe2vPKLJc7grXvM+l5HWKvjlBby5y8203X9s9muln2FyPZPQtjdc2/7n+aXPpxq9jCVDUbC8uurustq/eaNZ/GlEl/ZIkyr7bSlJSRZdpqU27+4O4VADw4e8C6vH5kfEDLZGeOl8h5tQGjq/c/j9dT2f0b5UTeF2Xn1H+aSY4VRlPYekXzFiTtaYYiry1hJgXwCtGGM8NH+cqKtPJ6OnFJK7Nds0NXV5G+MbKFekskWEvehqXU2oKFxDWGbQ/BeYtcmBWWV4QnV4jT+3tp/Uc2cGTY/qsVMcoKrLysV3xggetstVGwJZ0yDf5ELjmgWjPie7xkyANChxynVHv9OyRItZe3tem4isy4M0O+EllPc/9YvGMjnZSTVVr06cZ4zXAo2QaG4D2rnlxNQ9n24foF6ZycoQcP69gMZ5xBZpkE8o6VRdtnCcOsLUv14VeS0Mtp0otDTtZHrJm8OEwC3A9epVfRIdXzN3JrUwwKLW7rgNV3VFqYGMia1qtuU+I7jPI/i/XlXAR1iOLghCghAl3B9wNhEU/f9FOqu61cYJauzMj2I26ZjqCik+LzXd2lI/TgBJLYptU3wCTv0a6FYKCNFw/+VJGLkDtBlHOEov7P7bAg6Fxo7GqIqJZiYNrTdn6fSS6ou6OPr7gOzb6zcpbTljWfz9Jf8JapOF0RC1pQivf3+MlZRY8W6cTbFcTCSpEVZrFTAqglZnUxw/rh2IdBbPoz1sz49Z/qvsJx2OhTeA6WjxaK4Ko1+BHHThSUomLbJ7SnZwEes7V8uAisXTar5XKPQ7B9OVTjXfAm7DBRyoUeBVhWiF2QUccb5kEhqc7iY4k5oJOmHVgZ71iw+2dQKB3rcGeKs5gB25c5q9lwJLKL7cWv7NlUMU/PYzAODunWLMyq47si27XFY6keyZkT/fZX5K2pPyynXx6gAB8BDGOwTRUHSD9D2M8f5lLjPfZ4w9erQhFc/Djq8t07Fi9b0v7lGkAqoXMdaiaRlVe+BloK/KsMyLlzQOJzk/Umo6Eb9Oybugn30SaXNONIlMEQMkesv5vZY2ynFGZrvMNbk9z7dpXHxE93Ez9KGSS9GoWsH2dx7iP/ds5gK38IoVspGMcjTH2wAx3sTnLBUJNm9wm8+uRKCGJdDva+NgU37O7EIz8Ui6h5ELH/0TcPnM2xiJ+y05s1/l7e4FncospxjGKKrm6xGrheS977VfqDecylJYr3zZOV+9yu73V3TvqMCpDDp9D7tauBdfWCi77OMNF3FojY9fuq2y4WZ1rPyrg6QMXdX5kX8WjueNm5NNuklRT/06BCgxzlBEbFNrREXSb/XC8Hlsemv5o6Dv/YZhNLXbtYlkSnXOrcMZmR9zz/m/5QIJQadG3oDSTbPblPNKG96HC1H1de6BQrIDZMzbN87Uya4gLe+wOvzM5OHupBXioAw6oZhBwyTLS42IK4ENXJsfdsZKgBDLGeUkFCCCkcjr7aO0DCoXReG9gy6/D6um9fUW6BUB9NrUl6uYoMNzM7IQwcLRFmfJ7I7STDPh9LumfXHeBlym6yqMtrUsd25/BWE3X613m8HYaZcFXDxBqP6YLjcNsUwM69nlgjS6QOMe3eEnyF5FRwchMxyH0smMhCBp+xGbbEmbnaTT9C3cByG56KcoRk2ZRpiAnzOxmg5RzWX50gw/yCmd83sH7jAKGzLcEAIGwPnkrzpB24QPl0jGgUuqqrl6/AUJAl3efZkUq+KUJCqijQSL1H6uu2lCFmL/n6WdtvErzD31s+eXoFSpUWQJRbS7UdZF9MI8rbbazyb3UgoaFFviMli+WbUmh3+aAzayp7oBrpdDiJMizdghc47Mhpmbt7+3UbJBTlj8NE/siEVLQxsR56chJJlFWDYiynY15HRurwBqAxXiGoLi3Rnkk0kdd4gudII7rwaL12jyo73bpnwLsTo2/FP+/1nnc68LFyJT5RwI0njc9wmoW6KikuZynp/w6o6OIyGwPrEX4960cIBM59mvGWlbuhz7Qr/zTDPinGzKwqv2za5QM5L2wp5eDspiWgPZTA06HuIQTukS/OeHl1lxaD1ILZ65liav4MaTJaEuQTCWB+dGW7FNSpZzD6IE/oy5cDWqOjr4CiDHY0PVIXVK9ip4hBkSQHBigiJA+lmxGTgY9gFdG7DtAdcmIc1xxPzQ1kn1zJxM1oWlnSG47sEwwJhj8clyuk/2+uKk4PbRCNzc4r7E8xwbPJ3zO+OWMhMRBofUpWFL+Vnj3THH8loGrz7F0HtzlXQZaJ9ccUx8AJNamWjre8otWk1AwSe023+pOXEauQGsgUIhdyahZFnKNrU/bZiztw/eTpGW0SQLNcn6B+/9YsBSCfyIWmcfl96R+DG3uxQYS0ZSu8hb7eKHk8fqxOF9cxBEtGuDdx7HcASXbSDNoeeYUvsxvhOaQWSTXyOhc0X70o6XJbfDR19Jq//ePd/C1GXCZdZ4A3TWIewoC+qse6RhsxiHWPxtwDpD3Mo0F+wLe4dmkeAvIC9V11dONgmZo9M6fXjdlVLf14z+jDKiMKlm82/ka0v6Wx9hsFGKQo/TD9LVEWPf9AD+1fimk9OkX0jRQxPrpT++FXF3wg+EPuih6BuhlrrURBUI9+KTE6LciufF4g5p1J40qVZ5uU78Pjq74JyXP2hl388KGsOqa/ViINtLdzFyhx0UC1tn8VjRoSm9J29N1/ZDhWJBHCNkHJ8aZgH8zjqIC2xjEvhcSL+0aHGXLUv3PXQaWNUaRK1YP9S2NiDc4oAFuqMrc+7+Jpk4q0bZXQgFDCUFZTc6grg2Ptif2pqavODCIvcYDUm9IR6EvNuDpvjqRXovX8NsjdqQDyQWjKdR4Z6RsVMvywJXkH9mqlLDN7x6/Iy4/yAFV2G2/jsNR45S6yVSUv8uSloL90eOYw+kZ7Tl20z1QOnmuyUHmmyRhv5aBfhtFwyaCLyPrIbUdjvmh0Jl0CwSOIi/QUyQ6IsiwFj8BPmrTRZfx4fLy1+g0QEyldQah0Dnxv6DmJcJr1wo6Q8bEQ2ZEGpTb+XdP8IYztTkvvCCg1JgLHWBnVrzVUzRBcyqeUbfK70G1x0vAj5029mdUvyG0OEGeVYrRYXQhHI6DPzCndBrO08utTRdNUSx302/9Yhthe5OlIagmDkBJx0aiGWwQJgxUrRhLc55nrDWjB+wP6cqvGGUCKvWeyBv3XStf68qJELI/QPEkI5vmOLTIPHVb84dEmDPDnepDQOzMkmIvCzqhh02K+6CuTb546M8Gj98tQ4mUDORV2KMnDIzjGNbS69K/YYBRtHcLWJ7iMowRt9xBZ/3l0MOi5vIHdpH1WaydZZOolUT2jEZ03tFv93Y/6A9IsEbAXrUETZWmoE8dayTztv22VLtjkBVLCFAxXGYzIYdzzzT89+qWDXoH82IvYXT+I8M9/kldfn5ZxHmZ9qAdNXjmpCNsdaaRD0kre1fG1fKWyXaDtIZB5WNrZESohQVAWhBFVXxaOaLnaXbHElAjeaawwakWDqJIhNvCR74n6H+dmAliKT5HzqRbdxRe4zk/25gKVv9ZB5Q147/LWz+wdELqaGwc6Cp1ItoIdyqK8wi+wIwNb0+Rb7ZYxTFScUHm55m2UcEeQva6JpZwsPrLqe1/NYP8bzlDGaGJQS9GKE3/KbVph7c+UVbi/iT94C/YcmyondbQZPCu6Zj0yIY7mKaZOGZTH1UJNKR6dGqWa04pMFCFQekLIl0KlhTYJrW0GzU+Q26fJEsFYPXiCUKk3uinSYwMPosXUTAxkMq4dsm9G5IbPjTzO2GNCCi8+e7U+TUBslER16Ex1VVcFr0zq/rLhzOixgwqwJ7WL7exZHpSyr3NndrBQapGCQfnQS8p3CxsYCdJ/u61jqkYzmJa1CcVAvqT7QKLrYlcC8oMcJDSfeHL27XtzCSB/IynfDaHK/SP9+8hPZtgW0MrfSmTJasa6vjzA2L1vT8zcYWPl54rW++3eJW2h5s8TszY0HlmgFgXLNuPb5bSEAIPNMlYZKOaZdLUwsgI0NRHv1cB2K5JK2c9CBacg4abMsXNKXm9T3i9p4qbxAJlICnqcIBXuTRIQOA/DniAyQIjvR8jlIqNg/rZLECGRLfiestavqCmvy0L6ZuHlVPGuOgwBrpevGcgtimo1kn3CTb9n91hM7RtgsDFHcYoQWUyIuQ9zfZiwSaIrfEU4Ov/bU7sfEpr1zGVopPHMGlYOUn6/k4hYR7ZmSvkOeTnBjtdzC8nBsfrDa0Ovg2FqXR/ngop1RHL2wdRD8ljQ1gLdoAykJLDnUgAulim5Ge0GaOHeACmkpt2Y88N8bLswisVRq3uUhGBJagjta9I0UEApq2u+GwMwo9SCTnRQzeCkaPp++DaFEIMk/6+PNxLta2lytFXpGRjMN6DDxRFVNCkGiFf91tLLtQHO7kqqzSnzg7hbDaZPBvfbKeBQyoCUfBnLdXKMgZCPDv5U90IC3JutXyhT3necQTk2fXAi/3QWfwTJCsJ6z1DwxAEEPl62yW0IRiHk8x5SdbqlrcukDrUtWaPbNEEUSRCEeoPJJmdeTBRRwuc5dUJtUIpuw04j34m0GhxD/ARx8MrjW9LVUyvw5ChXun1nWpdprJtJ/vf4TlPOGO6VOqat5/GMZyqMTwGQe2d5J+alRfHb9sZWO7J+61itfp+EZJEtZv00YiDcahqF6kpoJ0iU4fZF5h1ppA6w2ErbjlQ5ZP4H4IUPbSrIh/KEMJbf0tBEdmFt4WlpEzLKvQ/I7HXJFZDGSnnPyur1ptg3RrfWqughXRJ+qtdBlhizcLiQWu/bwFDcNkR8LJWmGmYggmRq2NUT89Ez3w7wfFyXb/st2zjmNBPqloyfEZWmqATU0l7NsOSTPWs4V6sZeA9isUT17ynxhxu3tNScyebt4T4Hqyu/vSEW/X76x8VRif1Z23RNeXEyyexGcxrQTCKzdo2AJewB2ise5QA4va8NRA5NqdL3JW1pNaLrxifTikhv+ak/eSITS76jkZbWHSRtj0XXnS4afJzEJyHR8kLymtRhUYQ99ZyJcrVn4yLLFfBAeM5KOg1U46DRcj4qs9vYVqCYXY5UICwh6HTn2KgndtMpF8mA4UkaRSFSu9+pqrDERl3/SXOd4MfKuk0zXOjj5FmdfyhF7SDiSlnMVFU4aafqwZXAMOCjPIzvOwxEf2mtE8VZILVOOr3IfLv3gPsJo6eFeE2VkgM3MIw18w=="/>
  <p:tag name="MEKKOXMLTAGS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XMLTAGS" val="1"/>
  <p:tag name="MEKKOXML1" val="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/>
  <p:tag name="MEKKOEXCEL8" val="False"/>
  <p:tag name="MEKKOEXCEL7" val="False"/>
  <p:tag name="MEKKOEXCEL6" val="False"/>
  <p:tag name="MEKKOSAVED" val="1"/>
  <p:tag name="MEKKOCHARTIMAGE" val="FILL"/>
  <p:tag name="MEKKO" val="MekkoChar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XMLTAGS" val="1"/>
  <p:tag name="MEKKOXML1" val="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/>
  <p:tag name="MEKKOEXCEL8" val="False"/>
  <p:tag name="MEKKOEXCEL7" val="False"/>
  <p:tag name="MEKKOEXCEL6" val="False"/>
  <p:tag name="MEKKOSAVED" val="1"/>
  <p:tag name="MEKKOCHARTIMAGE" val="FILL"/>
  <p:tag name="MEKKO" val="MekkoChar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XMLTAGS" val="1"/>
  <p:tag name="MEKKOXML1" val="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/>
  <p:tag name="MEKKOEXCEL8" val="False"/>
  <p:tag name="MEKKOEXCEL7" val="False"/>
  <p:tag name="MEKKOEXCEL6" val="False"/>
  <p:tag name="MEKKOSAVED" val="1"/>
  <p:tag name="MEKKOCHARTIMAGE" val="FILL"/>
  <p:tag name="MEKKO" val="MekkoChar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XMLTAGS" val="1"/>
  <p:tag name="MEKKOXML1" val="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/>
  <p:tag name="MEKKOEXCEL8" val="False"/>
  <p:tag name="MEKKOEXCEL7" val="False"/>
  <p:tag name="MEKKOEXCEL6" val="False"/>
  <p:tag name="MEKKOSAVED" val="1"/>
  <p:tag name="MEKKOCHARTIMAGE" val="FILL"/>
  <p:tag name="MEKKO" val="MekkoChar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XMLTAGS" val="1"/>
  <p:tag name="MEKKOXML1" val="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/>
  <p:tag name="MEKKOEXCEL8" val="False"/>
  <p:tag name="MEKKOEXCEL7" val="False"/>
  <p:tag name="MEKKOEXCEL6" val="False"/>
  <p:tag name="MEKKOSAVED" val="1"/>
  <p:tag name="MEKKOCHARTIMAGE" val="FILL"/>
  <p:tag name="MEKKO" val="MekkoChar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XMLTAGS" val="1"/>
  <p:tag name="MEKKOXML1" val="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/>
  <p:tag name="MEKKOEXCEL8" val="False"/>
  <p:tag name="MEKKOEXCEL7" val="False"/>
  <p:tag name="MEKKOEXCEL6" val="False"/>
  <p:tag name="MEKKOSAVED" val="1"/>
  <p:tag name="MEKKOCHARTIMAGE" val="FILL"/>
  <p:tag name="MEKKO" val="MekkoChar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/>
  <p:tag name="MEKKOXMLTAGS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/>
  <p:tag name="MEKKOXMLTAGS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/>
  <p:tag name="MEKKOXMLTAGS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/>
  <p:tag name="MEKKOXMLTAGS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/>
  <p:tag name="MEKKOXMLTAGS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/>
  <p:tag name="MEKKOXMLTAGS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/>
  <p:tag name="MEKKOXMLTAGS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/>
  <p:tag name="MEKKOXMLTAGS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VnhKxtT5Vf9O+6lY4KufIscTRt/zcuZVWY36uoebuSr3hi7fDXnjH52/QZcuRhoRJTclpUcYjEUjoxRxuFYe03Z7uXeXW9aWZFKnrCgDLBc1/GjSI0D1NPIHCZdZwhmdo3YvGK5eMUwHiyvFGHDqTcYerc9zwGwfTL+qmeJfaZ2rb2HeXydOLaClM6YcKlTiR70G4+Ul/ZNet+wE5yq1feTLJryGRNxwoAe5JMQMA5ZjFbxTjkxR7A1Rf98UYYZLX/36Ae50HHu0irqncrMVJ3lGO+LjN10Pa4+T+e0DTqxswLBVF1TIPSNC5dJGA/hVpPoM9kNr3+XWaLtgL6XIory/4MKS01iu1MQXoi7AuJDOBhYi2aqJI2no34h2i8z69L/w9JsXeZsJ6BK5Mkp5gjgbotPQoKlJM7dfLxNaYUSy2FEb/vGHpmnxSmUDjSFBb0UCbzKk3D7XFH4jeGRZ/VueOqLX/v2mBiaSCazOofNW93zwx32q7NYKmqY2hwhRBQkuJ66QJ0GDYnYE69kXUoGVtkKuN9bbB6SaGBJnEHiSZVefUGjmlmQiwm2j0+kRpcKktWHp6uxz5BEehaPQVoNnjN8yNuZO9b3XaTRpSacBxIpEpIzNHkK2oTgAZzaQZv7EUKtfqgzeqPUbMTTKDKrQhCZjWBZC6MTwCrtDGfkxXd1NEb4fuuJMzEeoWpK67wAtQNydyJ/S0pJsrGxMN4HDTdb+D3H1SpyMwRtpjfDEWne4fiFbVrEp5oW11qyXHOLTHcxmDyGw8A5Xd04i7LXf1u2XjbzoJ08ByaK/Xbl9ghvVWbctlAgvK/zOQkDNhEbsFUtZROI4PYodOv0V/Y1Q6nGAQJU+nbIQ8XhwrG5XzS+yIi/ql3Q/UedxZ+ulknmzrsfFIle3CHLbJReRXI3gHNa8TmMvojknMTmduh+tE6k9ViMX6/0xWagL6x/rBIRbRlekNZsDWzfiP45LSIXmcz6V6LUIMGYZRJ5CT8xICnfffPWfMov/IspvfVIsAfp24t3WJ/X0ikordUMCdL7LFk2SQ3W82/9LS+dNA3O900+Fi6OJba1f06QIiA9qms+HPrYyMvIYzvzswspi9CTz9KXxb+qmzEc8YaoAREzlLLOTt8Ip9CRBFLqD2j3m8ccHO9pGUrURU6MsUX7cEnWRO9ToH/HxTX0dlaalN81JOttOiWUq9VVkQYDFVLnhycQjSVvlZZ6f4P6s6BdZEuOzJ0eoVylpAsW60f9nqAL13FcNMLf6dCO8FgJq1oQPOc4gue9MHxh0lq2j1RUeLu4iZod0kILWYXGB2DvakFgMgd2d5uUYL+yWRY1jjQpqWexVP8AcSNgrd8zwnxJCTnQDcCNdrCKDma1iwkG01SRfVtE5cvESyzWclvub5jm/MEtAFMMctkH6OcILrMrbe42WhXeu5wSUXix3Jvo2v62OqtZsPeNqtrzz10+ay7ylTKOwjUNmR+Ou9SwM6yzpl3J7ezNH/bJptuQQDU41Oz34/3Y3aCtybYBTlwR96lrEUxrtuJjtISgXpKMt/tA8Y9Y4Xl6vDmR1gd/z2VPsf2hn+PP7/LM6yk9WzmOykdt3fsoJg4L3Um21SIeqpXnLo9AWxDQ/8JdeEyVzSzGZk47aGrgNteh0McHwvyXqUYiLeWwTycn1fcwIRNnYeNUtuNx6hl93dHHujD4pJNE6NVXGcmgDej3oNe1H7CVf4o5RtDB58sNQ0NzpnZ7eOCa1FWXxx1QBivbXH+JNt5jWxaHnQXFDwvciPiEnUn769x/X+vhb55OwR1t+yOoRfRxaKy0OX0lLYFJDHn/+4X/GUCwg6BQxgbyhvb1Hbw2BdfFSN+Dr9wAjn8EA8aOQNZfAW9U5MCjj5Vzd/8LklnJUeEL0tTWHazhXgBA0mfj+QQCoDRmnwIUforh+YIEQBQO7eBdkVX95ZcJNlO+WEjmDUBD+NsGDE45Hn0TqpP8yvAkGJCiAItx7Iy/yics/eUC0Zt8rquHA9Jl1m1WKjO3xu8foZOQPFOfMY1DAYtGFar1g25VNc6svxFvNB+1rg0cj3ibu0FnB21PJTLhUmGi+L4LhFOq+tdlxjnKuDzp0VsHCNLxP8lla+bH6mklBaUFKfElf3khO9zBuI7uf82n+JwGqCgERexklZElE/EHnias/ITgAKPdR059anfhStUqKpENZsVn+FJB3YmazpHBUu6IzlHLgOA71S6JK9O8odL9rbe6gGOFZNwfEpDTVUUs2V/5qCOHTnuIxDq41l6cJRCwKyK126skqmwPmsEETxOg4LTiNme7Bzn0ULy5kgy0VIz7fKWdoEYVGR0xIJEXg5nCrl61XGNRJXlx8nKzWfUuysI78I9LbZiVI2ZoD5KXtz44TXfBlsla6d08hlnpP0DqAtyaSYXoezV7Ct70wMxss13qgSHLlRH4pa8+BWPJFqS6J7LeO1DhXTz8IiLW9Rp7hBegHVlKW8ffumGhDtOsPF3ahx3kLylQD/hCV/dGXGzMKKo4S+xAhfqxcnummVJtCzPBFY5cbw10kUq7kDPU6kTrhr7twTz9hgyUrVYoC6hXPo4VgqyqhQPVxLOiV8zEshtHLUAa842L6B7koQQpQYwiLFMc5vw3pMAJW06fY4Il0YeSDBDdxvUbQDtMV+/pp2YxaHMG/N1WAdtjefdFZFaA3aX7h3ezHUNIRrdt3zTdH3oH0sbg+2J2l3ycTFJdrrnK3708THk9BwSPyiF2lgguMn4kRGHILy/I+qLArMMmD6BEWGovPys/+4uhu/H92gT7g4+BGDadWEIFaruTz4yvyjV2Q6DqqMNgpUsdapvu00wLwg/vlX7Hqdx/RnYxT7nti1Ln6r7goWUl14Cwavju7vcfsVDmm+SZcWRjxEvuLhXrIYbXVZMGgBuTGpg4aA2YsQx7G0mGlDRoTSDZBG0Q7pdb/x95Qk/Cedec3HBi4U4xYqpiKx2tmF2KsdsLORBTeUzrDHt13dIAaS/kE6c5FAypGc96u/s0kciFCDU8B3BZBl2uR+nP5iy3stRCFr31Zc1lbfBD8nbKrY9TLl73q+9wJe//hV86vZblZs7tqMPK/6xPOi+tYtFL/TJ5g/CkS7v3NEKfZrCiklfMlCvUvajcoMjt2ayjhAR2leN26SIkMyu4AxFUQ/diZ8Tn/SD0vr0NtcBtOjo+jDB4gDnqplxstIg7U1SgJ76tWMRWl/WWAvoGRZqn3If9AhHHrVhQGtT3JrsuPDuPOOPGyaoN80wVj8APXtIwFtuxjtjvsfDRV9bMq8uABhen5f/sX3ltOeZv+Hn4GHRF845u/6KI/XXlj1FVycU939+c56x+pZs+uD2tC+V6rNR8GPzMy+QTky2FYPtqvbebFyiTwORxZ7aVdXx0W3LjSykBKfFwLRHpSwnA7oPbZHhksONiIC7rSReRH5gjiz5agx4C66kgk44xElSv4qker+YpyAyr7ugKd368Vdu+GKuQ64K568TBfEziU45lQHpoMhscytKVST+hNbhd1SVI7hUvRaBn81Xccw73Ks4O/6uQY+f69tcDlubnSUDj6st1omWPaXLGBFDfTX4tcu3dyb14SPnsDSC/F9UHvIHDyr9L3IlQByHu1eUJtZqMGegnpv9apSQY2PFfQgP/bPqcQKMYwPrsW2CUg+kZ1faxUZMcvz98CGShLpl6oP9cJjHOFX/13YrloNQerpruWsmbCXHiPRtBNYWnr8DeXK2tqnrFvyiPKFzuThP1VudMEGYxfKGu0UGwlfCnAsDu7iCEAs+0oH20lEjP2s7RmPDnqZ6jADiDLcy1YnekjFVrisTHDfrS3xHkuo4e1PvBPna6Vtn2NBnZwvNOMCDEcn6hYfQ+RSt9l357nAoVrjW4lTW/0NWD4gpJmwIXzI26fRXlVw9qG6DDxdSSwDw1N+I9oaPh0NVrbGVMxAuJQN8xMLbgGcNTDzMvZEWgtCoDj/03cTMW4QWgNC5sUC5ak+T29pPr1wDEcGbQUa6hI6LVV7pLfeDwI07CgOsBL+/jvar2w+40WVtX1TJDQYzK6pVia8TAIUL6xNgyI5Hk70/lxdPy4vJJFgP890Zq20Dx6/2S0spO4wt1viFryEqL4kc9BoOVP1sP20fIqwCbLgfW8QlPh4jtZ1IW5cOr2ojuXNGRi4IVqt/oLF2C+OdBo/qs9JQDq9KsKekkQeGvS2xrr8JyULKVAT8hz+lT/i1tQrA94oZ/aX7Tnu3GcPgN0KENSAn1cUnPMltsgTcIVdbjyh6blFTdvbLZcgcHAb8JsSlPtHoEXroIQwGWZqON73cxwwMw0BxtaBU9KgZgzZv9r5nDTEf+vCgcHns8YMX6PSbUcaOVQVRKOWf0meKHai/Zm0tD8NIY+J0bZZ4dNdLwdLB3nnmFVajrbHDK8QmFkch6surFknRm+mENogVhTPFMPxQsczIa1rOFXZfNPia0d2XxyN0jqZNriqttdp9LD0HM6oCAXMUkNxeGLO5ujybRgBVaveN/1fW//lo6KoucmJztorjEjd48QJVe3a0ek46u6JiDRSZhzTnwsCwp/P845ZOpG0stABRE8xNmUNoCIwHhD4e4OLlZ2qI225egR+TjIwbKR72sHD7owj/zuo9FlBVin4xSb9hbFQGq3HyCDu7zx0d+kW0SGbVZAl2Uo3skcLdhipVZEQwQSbH9KybrOKwF9H4QOofIJtVeZhts6jMfF6wT/4pUqiAgH1sxmQL0o0gQXLk2en5fXr2X4qKebyxiZ8FfykiGpQF/f7s4mBaziVTfsbGgsmIDO2u0WVxSRXKwQ28/W0knYVVeCWvdHHgaUKO/d2sDD//J1Unh19/QurIpHXH5SwDgJg0Wh7sfSVqoSHd+Xv6AXuFrotLahCQ61ghncMkisbW2UszKlrc5QYgsOVisdlF3vcZzEMsb5uKN8BsMMS3fpKFLwo475cjZyhCtYaSpXCGTw08TcWdyp245zkZAMcrzZWM2M20U815+S+LVrDsu/I9sl0lwwQz6LsMOOq+bValKVMfmr8DqwElC1PKBbhWyr+FQD0VI4aF1eeUUvKUHFcy5OITOMnjYRNbwhjAGWlGtAE/dS6Sk10q9daDZdBYTJQ0eFrPz3Bsn2x8xTEbr4WwKvVjrI96WkvqCWG7cgLNaZBsOGgwVVejW8FSCI4MMb9TPBJWzJstyWREvV1/CnQvY7WALTgLy5gMWEFQsFWfDI+OTu5d6gRPnjBOHCPMLhRwEHJBvJ1pvuSC+pngOTloijY/G+D4eO/VJC54ycGlFFWFE5JhrPEWtDSBhmnASIHofAi/sDDbU4HEJsxQvleToNmv6nsPq+pIeQgzy/3eo3J/YMSsSkKoU9G5Ba+njHnPaqpeqnZBZQi7ef84C+2p24yGQtFCWgdyxQXG18psYAM+n+/bSY7L/zKDj4QI+/v2zSglDMNr1sCZAsooF9H7ZkEfqLi68WzFIf7UqXs+D0FUESxhQvU8zTdng+3McmvMpn3oMWuekS9Cj7KmZNbRYBujWhyIHi2khCXkJaC7blNu9zZnqkDF4ViHBw5x+0VKvqmYxeb9+lLYTYZE66W0nmHimhInxmXTcnR4MkbPcvMUon5jBcWTvpyGRAWSOAeTGynu2nUjp8NSNUFj0TNzEZoi2PLHDr93sA7LzJNEJ9qWx0ErhoH4aKp/GvHQXLxkxHo/GOPq8cHs0Q7ICSsypQZJbd8AR4auCNjUgiInzdV+MkyXV6FFdKu1QlW4ZYV1kJGVRYufm/NkYHW52/mDxttxwTglC8jQfSJZD/qE7jkORg1tZ8BT0zn+UcTcUvyLaFYqp9PRfwt/RNXWyI/45L9CfMhYlPIuCA3ZE+cmUG3mloeg+A1l/DRLawcsYPd163q4lBnsFZ6rJUDm8Vx4BI4PCLrc6rXJfHXaj4oUTdMKNBLppheainXedekcvbGfQ1fIXmUwXTSuNY+0/eEHhkFQtgDw+7CB1SmAHInVAHoImnQo1zg04ByygICQVvDWQS0gRQde+aEX4oqP1vhv1D3RJbs6aRwJdc7/0D8Z2t51JbIdKn+EdPelXMKhVdku5/mYGKjiHDcnOKf9KYrI4hyNNjILr27HrHKLASU7X/Avlxel9EpJryuWZu9+pGrsJs33RlX47R5CQ+0voJ68lRBOgcWmM0SXG3Pu8444+XadTPizURACqQyUmtJFmxtpPHF6XvMtfotZsAkNoi6UwakfIca3/CVcgkejRcKgkB6cREw+xeH6J9dG6CxdFG8QMBw7ZWGlb0U+9wEbuyF+jjdWM3mLZ6lQbhknNIfCjGwggKAH9ceAQEGYTBEQtnBP8UB+GSkExBX3HmiLu9bSfWeGsZoL2D5xyE50il5VaBnDtJBcqD3v+kzyXXGnoTNvdeJqJ3D0VFcvz4hVWtCl5VeSQuysC70FffMD6DSfFe5GcnDMI+8tf6W4B/+a4hnmId0Tfk9qNJaNpJqf6HQkOUNaa3oDFQKK4c06R8T50gyF5k3Wzyukgudi/0Nq7IV5MzSVYi7SMUx/B4GwljIRSbYU6mKOljmHtEPjCd027BeSrOdnM9KVHWSfzONRjM/iAO8vYohFTefS+yUPQoztH9QoG+om7F2J79FoHkuLHehFnHtS/dbzvT4UclpUUd4fNcrWBq3rEJ8SrfXp+S6/s2T8qsAe/y3lchrpy9kXyi0Ynrkbixn4n2svUrv3Kq//YzC2qoz1aVgIED8wG/ZOi/dFO+c/V9t3AjmzQBsO6s7pxMAfeZbLwwPasxqlNk3XkidSUqTI8RFU67g5Pv/+eRUbcLvutAJsPm0bjtAheWxfty2oCiU5K99CBtNAsZ/2YO5z4IalFE8zm5yfvlt4tcTyKiaOwTWDvMmB9pLTREOvMV6KbKlwR2ZjI5k/5KH0f+AWkqk60fTmBhviHKEJQcXxu+03XcJshGkRad1lwxpA7KcRyzEJp5qLxIurrYyNsJlK9SXiOZbwESp7O/GGw0dlVGvWVHI2k9lxZJtKRVA5RsvQIC3nTQlm1l+XkkiW4IwTjfr4edJnF0vm859SQYuDgzbHFRXmwH6R5GR5z66vGWw9iJgrKbBtGR96QRCL3FqpCzMnP5vOuzHKNSC/jNb1wdksX2lSjfFRKmFTIs3hPRD1cLw6EXGz6r+RDydqmDP9CFtNyRf95Aa8qzcemACpnh2O9YveztQUu9Qi/v2HrZxMy1f4LujLmN7cduu6DzyudrqkpMv13Zrw++7zkm7u7nsIWzdw/Bagrk0cAGdx+9qxGOOb27EXmWGb9Gy8lmca8H/tmUoE6N95CDPLBnsDmoLQwwtnSoF/I1dnorVYekYeeJe+6B0t7pBRWbWftEBmr5rPm9cb+mv/8cYi+WVEpWQvZ3wkzD9GHDZAXhCTlUzpKos++gxVfwcHQw7DIAyIoq2aFJixFOJdjuibrgC8i0P/p59HE0KzTT5kbg6djzKs0Vi1CoERvvdLPt4HOgp1wL5atIllziFUL/kt6JVF2C+G4+daYgeT9Z+aGQ9XgJV9D+4nx1QTLnGuqvMXhfeSfG9dmj1mTs2yFgVLFDtvSF1hkivpcij/75BhPhqkrlA8WK5Wi0BFdUiJlKg84Vbbl8kl+wSyadQx6EaUBoAixA6IGbkna65HvAxHw9c04nLr0b9euKIiL0Te7iHY0EHvJwV51L5Gu0Z8wpCme1aDzFfIkjcylni2u3YWju5BZPuhslfsMLWEOXcrkHdTMR+b7gLOjbLVhIHbWXp0oNi6OaVWZUlLhIho9W5f9zIP7AwT1oDfKZutIssMN6znZ4a1enwzGFLiLhU2OmS2Zddkixd16nBEr64tNIpkD/ijjdbG2FS0lscTcTe1iSjJ8G6zbUj3CNUh9VHgCRUJ8yACUGiRH9hZ8sPfbQgHGgfgqEnQrOf6VYRVUxpUruCTqS5mYo6i3RurOm3YVfg4VYeRb3xI73AK82ep+ekN839TkCnv4vVrn1oSbPEAimL/zLId7lxSHw8+QspgE7bv9OEhjC9+hbDpyNYPrHYP1kN3D3xioaJvkU9HIwC9X+z9MeDCNuqYKq/vttcFK5DxhL2x5pleGeLR7VmqoZMQ+KqTAgrZLJO1bY4hQcrHGKyDA1Tf++5Cz7oIyupSHwAkHgOcnfU6qlZb7vWkGk/sX6nUCkbyVeUmYhzwd9MZ844Ao+4N5tiICSA18vmW31aVOwX+mHiIef9B5qKMm62tXY0BWvC+gWhDNy+jdnchriVLE+CUv+bs38aBblLrVTP0JTtHCp+W0/kb1zq49p4BAh3QaSjsnR3TgMJvGzlPf821MDQykpnf0H4UsNG5JoiQ97+CbEYRLLtEfpDaIJPMJOBqtkanxn2lUgDJliD5z7roVVELincJSOFJup8hw0rk8uEjbQZTbT+2tpNatV9uZE5VHPEb9agUe1TPajKBDCE3HhhMh/6NT9MUDjoqYgXwVIrsdXLuaRs7mPGd9bOyVSu4Ewjv1wnBNh2imohsFECMVbItElnQZQkQ+STTmLqYrG7Q2KYcWtYYF2wAKe0Y/UJZfmNb2HR5Cd5LdjN1n2Y1juGup9TNi7qK2+QWI5D2f7XUXo2Sbe/pN1wWk3NOUv5gxCD8rQPnGxfPUTsDVA0b6zkPqrZkUGsvw+a+R8ccgJjOXpgEzGR/rKn/p54/thZ7ayHC957xMlXUsYGkz+1Fi2TwbdOxhS7MIMGoc8PP+XXjIZV7nmPgNg6m4WHkA9AIanyRB0RfmZR0UiC/VwjzItuOKAAm5Fr5/nqNgugzMN3tOC4OlBaZ/VXi14aMjtGPOVajMaqo1rJRbqdkzCWzqP2nrKuUuSt5iEmeQra33gWRJexMDu265gEjSVm4MyUP2dzTjywxG2eRE5FiREqzPdJRseWClCGercokWAMMVbaURwskbabEAWo7XErRUrqPX8OoXY1Y4VKiCZrxDR/MV62HVNLUjgVQkKbwGPR+O3Mm4KvPjut0pHQ2jJTo3MDjAUinYG7jhTJIOOnPEi3ZTuX02GBTU2vdTfPAmn7DGyUpT2QRNZrUasaV78MmRVUmY6sqGLUimImLVUV5srHTKmhzSaBcLALfBjZMZBoxYXKBZMrvvjTsupFY3L1015MCxo2m3iPc4dIAd2R8/v/E82ZDODd81KWlqaGWO483jlBOBcGf7wjsFFnjfE8xS7Pk9UG1bsdQQfu6CEV1uo+U051Wmb6WA8O6vpsvXQH976YkU1VQqJbHprNMk5MhnU5NTU1geswuafNtsQGVJ6rgotTHXaLbIxhEuOAilB8yP+WeNNMuwrCodmkJ3tZbIXmSqid7n6Fthp5R1M6Uc8RJEsKP3bZEy9WOO/fkDzbNJObh7rO2qs4X+LjTrwPcbWZD7v7H5iq24O8csfukZk3IYCWhjSkUmmtw0OunUAp5RbHKZAYraxGXVSUP8SktZqWt7VGb4lHIDvmqMWaUYRbbrLY6IYUxvVUPTKPm79HlpXi/2/11u5Usyc5hvq2mBa5qY/sdg6K9sU9nLwjRFmuKSbF3W7JVRVEsFb+gJ3kQfrVkcYswP2aGCYsk5QZU3ChXwVEvPy4zb473FYjAmCGG0vtmd4jVrURZHJ6xEi+EMLfDQCcPUh+Fs/Re0OT2SZgiJh5oApFH8+XYfU1RA1cvf+cZSNQOxeWc3v0WKYFF3SMr7UB4tWP3O3bNTcMm7q6K4tf0CoTuRvyYgoBmX77Isq8YVWnug0OZC34boNRjpR6wSPY1OTX7DJ/Bji320v+wcfJlPpH3UiZWn1F/Kgp0l37z1PxV/Ifq1j9e4wVUtA90kKzXIU8B1U4RQdJbe5dLoZ2khzgOTZvC+HdR4Wi5datbmzd0LPCUZqciHk0+WJ48+L83XGUK+jgJkg9oVx76XN/X/JfcBu7gAKa96lYhDntbTWags6Fc6XBp1gniHCWFW1Dt2PSVLvZEhneM/555Vf5eJGIXOw0ssFDFOc6y0UYyT2Wi8yvXC5J3G/6YRcRqT3gqP/SUnvTvqHOUsLgapUmVqgRyT/YCWlPEPd+v3jwLFUm1ccFGv/D8EvFaAKngAQTVBLQhIfZIJ5ShXGFSnOZhsGvcuXNj3eHJbGT6K6wK+3o492rKUw69gO/uaEWOt9NWXDdhoTsYt/AMmSeoTheggRXLRHmG64k0ep536QKvp4SfLWHHf+qOUsSRacY70fPdOxJccmNgSfbEn8aGwn2YUom+Z4q0OxbIegswMFLIIHX6OIAfbwVNL5yaB53MElRlpI40Sgj9d4wTEbfNNkh3fBS00V84vZLFvd6TJLYH3nMPDGDLU4u5Ky9ewbzmfuQdLx1B0BEhDFB5xVb/wfS6HF97PyqphKaZ0J/F8uHOCgQYAi5JUtWx3NTYk1X1kW2Sd0xKuj28f/OEVQrS40bSr0RiGaShDcIfkgwd8DbA6plHoe6qZO9ZHZcaH4aQ/+xf74BP/cNeBZytpD4F2twLQ7L8q9UTZbIqojxatXgRNpZbY9OxqyqiUHia3JsFE4O68s7nk7DJT2bueYwQ0qmOHuGEUHm7tq2L3YTNdeLAzAQ1fEaDSDXZLwT4pibQmk6ZN3bOzFg4K1ArNnixHvQ7n6W+WLz9XRe8RYUVGwE448GGpOeXxJwyBnQcDap6Z5jB9iuYOOnN/h5oa+G2usHrkjlWT8LvvQzUboOatOxQwBK8YiTT+RK04IoeIuJznNhZgnl6sgTryI8qOwSTWV7ifIDucCTp6aUmmgtT4SkzlMHZWYLiHwQE208qygaslg/3pZf8zEO/lS0hFnWnD0M99eI55CE8MhKnoVwbd1PO6Zr7u6zG2HHqaSzrXLqXTjydeQH23LGJh6/eROQj1FwzUkbFjlhT9j2y7j3N7wYjELbS8C5JszwsxsldRD72EvXYqyo5DNuMniAgVlqKEO4tQbZrwJHftVN3ikjcGZJAJPNjPYg11hiC2+Moa2gI+f1JhE8HWGQNv2+G6gOKFc6IP02+wCTsgk+ya+nW8SNYztx+U4K/11MlRx3iIUtAYdQr6MzAP8qQAgnfOmdzgL5FcEvaoVMAdld5Jedf5ndswRz8dUZ4nwL+n5DUTKOq9+r6kF6DftX+RkZAHkms9zq/KKRFlVgfJnImuuUBdSY/itdd7hoHDPKxHvDxxLgsRp37CWAEygldEGGhybgE23aCx7049X7CHeyBGmmAt0+KfVOEwB8Dzs+vM2tXd5Jb9KkxCOr3VTR9Av/0Ojesi24JYY1+6HYHFkS1NtDMwBQYC5mwEodalaK4swA/M/cccWr/aTFqbWKeKtEbInXaDlqBR+MfOZwZc4QW9O9dhOTFvruyQNvQBWXYIYKPws/PKWKu2oOp1pxr5j2DnGTRgt63QyNqfD631R/KgU4ID0gLv3HAqL0aG76tcFG3DHh/+V2TwNku0AMfi4ThJZGVKejuCVJXd+FcLlxKyHAEjdzNhARpx0Ori3JH7qE3D1mBiSQB0nY8ZH3/o3GX/LyFusmjddmlk0rPGr+dHDdnnPhhPMP8XDur3vYM1OiNS2EyLM/jUeyT9Lfh4S2HmZOnDf0tje4FUyOY9T89EfcFGrN5M2UL1hfvU6bqVm5l0q824PYX4kC4x2Vpp/LUE2R68KxvL0Wc4wplL5i0ENyWgitHynOVEXB9ml4BtrXCTErHsKDUNLy1cmlPQX9OegMm9eSTcTI11SmGgl/4XkOXesENCz+f4n84vN5Nvip7yA+niEmh5YTZkUSKvXwvrbn6+9B7jY2Sq7mQzcWqNXyNMeG+JO+ReCda2atcjBKi1VHSEBTfm6iW5TJ62E2BC1q448DafVRDRU6lgajiB88PMDBAUjQTI4sBomvzXVeqrEwN5Cq+sHTY/B90xmdk+RMFWa2H2t5T+HP7r8vmHcU5Z/W7i72yI9k5/vtUDPH023Ls2A8uehxx9fYKwxJ6s+M0Bl1cwGKN6LVPSZVm4+sgBkNOm+r3/kuZZeYwsfMpX2qFf4+RHzxCnAiQI2G+EJhKDceEYyKKZJ6ZcxMy56VAuZOlTD6oUbCsnxrLByOwJTrIUcw272B7W6zY6RnZWKbYxX4Mq4PlSb3QZTPplAdobSzkfSqJvmJ4tIJFujmFj3BPEPid9CAnP1gom/ALEjf0Y2jSV1oCmNlRn4BqvBYZaTbLW3BUAyx516b30VfDRO/8Qv83GwHQnkrkTrTitNj8Q+0efr3tMRL+McpB8xyRNpAY70MB2yekGBDGt6YsjCtRRBdEzUyKc7zw3RS0zdsW8Nleb6/vlf1rMUdUl3jhWFMIFAa5vV8+OCsRnTZLt2dZrCi1J5q2XVad3HMLmmJjsgA502fqaUI+ayjjKu+nz+T5iTWoQYfArPW7BEDdHo9IVdaNwxPORTtgCO6AyHu3utRdNDvzyXMRwToBh3jg5BHo45DcbrLi9Bu4gIAvbWlknB9uTIy0ZLQk0TcXWYy3B8OoLs5tjjWoAO09cb4hbU1UjvO1hPN/wtTwqTSHAFflyZ2+ATaRTyyYnwZ1enVHQQYlprzBUgZxd8ubs9ng7wmJi060CVHIew3tf7tJhSA7iY/3wQas8ZkyZ3UzuNB1AUjp01muTwO58z2AmGkkg4+49F/NZrItvRgHPulv+OWgtDnRKmQVzFN1eiGGmPShDc65TrGdIuGTs7xItJMda9+0KIDSLYB6afNSdcvw2ptZ7YRmbuAT7RytUNsGIMdb5pJOD/U6kj9ThrfC+y5lDp9eSq2F/ygPwHADRAqf4afs6u9AXdiJv9u7k/PzMew00NjaYD9dD6z7ysLw+Ojjz9m/oGbglpYHgLrG+LTJs/3SqVAQJPAvYLsQr2ntwxjrkOECU2YUnrlBGT6/qObq9jfVzPQH9p23bEwgAae+ggg4TifdSxgPI6FIB9CuZBYbCHHAWvrMnQO6vyU5ncexX2+7JWe2HLXKVSwCdM5sWYPJlea3O3RJhBgGGtSUPMprOS+SuyyWlyg+Krh/p1Q/2+HbaZKL5t2S9EPyp1M49pE++0wjjOo3qWZHB8kw9R8u/nXPYs21GiZfRV+PouzRK0HJsE8PmHD35MIEVWmp7eUfc6O2yN9nr8l5XAICcRLOE7q220lRk4gUEpcvfYzpQwNQg4/egSl1TjF8IVuUIpA7MYFocvxs7b/ZbHEt6zkowXX+JjCytK3o5yQxnLICJZtRsMeztrasmpnNxdFVzUVwzw56Mu8J3p+3o9mIKvZcREP1x8w/ei74cV3Esa54X/CS0/+6SK/Z4lxzNTmVSVZdUCpX0miE5i9RqYTexqz6OE6ZIreRwWnq49kEP7fxgjN6EI8ytZFa2ULeExSCmD4N2dHwM5Nnx6MvtGh7/4DAQcyXdyQnMmk3sr6JQB9ahep68H1yE/xWoQQdGShu8QSYsiXsA1dHF1dcfiGBCe3+ooRb/r/xZgoTY6kiMGmdYd0YuGikgEfHGkrZTzEXQWz7kRzI/RodieTLceILs5cBkIfAIZZyzDPO1Zdt0rRshyM92W84PuOICYbn6n5fRTV54Ms7AEJzdGXd8G44mB3gyjQlcfCqJfYU9Ub4x1K60edPKU8N4vhB3HdbaxC6dnLRDzV+Gil0kCMIXiIYSqDHtsPJFT0nGHEKt4ewKxMjLQUEj45AJ6cuCxTt1QB9FndkRVYsgpIwVrUwQXDZYrDhOkUFciYzBjUANy76N9fy+fZeAP1p8279vfZ091MuzQjm/aviJYiwDGF7ej85VXg1ynLKT+sK3jmyup+luy4bvInso4ZcHXqEN/rX3SX5u+meP40gA8IvPjCkCKDfzUwh++Xtqx12cRv942ORJs2Me8GJukjC1RjdzHV7fHKlc44FLxeJbDABemDxyQcIL4N7zYinrdeI0pknUkXqARraRx/SkyUP0W+b0oOW8qmXXaAq4ehjsbTUlL6Cii1SUq0Y6PB8EUsr0NrbMSJhVhbo0xgD9UH9Q5c5ih5uMAdOLQAwbEKv7s8HAqj4O6gnXm8vbOlrov7viva42h0ygib5jDkInKx2LPhDX8CI223dLc9JzT+fo7oB3eZ84H3pjzhzFSOD/SlSePoRmiZVqJxB8Fc3ob1vcUQpk8daBbDueAEQKyfG4cwbyyv2Q7MeFbnE+5lgfWHpRcc30BEC/4p8FnXMxRLhLKPOyIfWB86nQGTn3zO4HH1rmb602/4zOg0TyaXB9HPX2QraNB+ZVhd94gINnDiDIpQQ3UtjMcRXTWxSWcIXZKlxW5yjLnIRh4O4/IT8JM9E7nrDC075lJtVsDk0MtpC3npFC7mXJso+0JDmv7d07zSMnbxI3u1e/PamfHzi83yYg4nUvbMOH4xjVyLlsBxEl1BiIjlfY0Hx1kkCGN7a7Zax43lZmuMCedLwLl9ovtQbpuQafbcV9uHRSeb6IKDXs1hNqLPrS4A2ssNvjGc9Vly9plr2hS9XJE+DU6+XtZDrNCaM58oEO+KPBS49o0g3LtPqEXUC/Rs8OryZcrtNCUDK5r2Z3oZgmwwJHjfDyW7HT0xWOmfQoDZJYhcsVyjkZNkNLaZdHQ7vdsI8Q4ol/AbrkpFQ4q/arndETaB5VGf2y6xak9CTN/YfjR8hqJEorujs75lU+IAA3ZMDh17TZStgOlrc2T9q2LfOH2nWJBk30kcvs4Az3Uvf8fCkDIxY7qRX0vgXKIO09P4drEbQoSkjXA+9A7IzLIh5K/z4kSTwCJgxSM7mqBKJtBCVlEM76amYqCrefUI6f8y6wqNFani4gLq+T7y55zfF4XK512qyVbWyNxlO8vJQbwEFhLD3DibO00/grheOYrOnHVvUJYC725yhykqkUbmUSiSgq1vyyEIr5M0e54QxSArCJK/fQaMAh97gpqUn2mVh91iz1vSjYyRk6zj71DjP1/rc4RnmS3VQt+psREhdzRFsetWHkE5ejjENI24AePvejCDEUSZhjXuwoCeXNA5MLAOatZDHzRwAlKOwkxlCURJ4bFy38nDFc/VxEBMnSqZj5xjgTnT8kb1r1UwFvviyMRZ9khmRd1xw6zuZ5by1O3BD+cBkEByVZdvhdl4Ic3i3X0r72/Ms9hhlTww+kmHTkFVSoidTYkgMc5+xRJ+9ScG64Nja5f5CgsBkrhks9a9gGPH1Sq8JjAPgo0M9UqQA2/YnDiq4KYoMXlTCkCVw3R9uIiQx4Sc1nfD24txLJ94dT0uHs4NyPSpH8hcU4gcObhk1al2pHLMCOSFOFLI0dmaurNGda4IkPYAsFDzP4cHJFF1QYg3xSYcdJfOyr9ni/KTei4Eqn+CVyQ+QGcQQZ5GouU80bzvKVqid7XvQZRE66lCPrmuzSavarebz5AkvsX9O8GuUMwFxL1t52Ayv2/5rjkwuevdUQPo/kwemzzcxXa1bAYWhc9RETrPiURRLFho3xILA1bk7cE/KbsYshs30NM6XGQY5dKK0ER30+kwjT6xKIAa9Agv7G5gw2ZIhHt2pI6dFg5uPl31rIX7Rgrcg3oLn2QuWYC7CVVOu1tAVJmPgTS8+mvGWJvMbSuQL7MPNiCHGFGzkfrVZ+ekgzYuVdLFo5wFRutCM1KB4JmLs0IRSbI4zZwojgdRRJolfIwxvDOEzWmsN4JtVNkOFf6i21ZxtfEMFZUtuR3StrAlYHiFdtQu3/cXNeiIpOc2H1e8wBqC2GV6bZhCj4FALBqiv5LujwSrnWCgsTEVy2BaXvi+IweStvX7GzblN/Ur230ILxw4B+LLmmFgXqBB//SdznqopbAYOdCTczIWdtmx4ZBcVIF30jSw6psLLK4PlZHzSmdFXEY/039p+oxkFvogz6PRL4H/7lfS/3KXjhL5Y1H6jgfg+WVy/Ut6yVC7TwbU8/CYGAZNoORMdRa11mMBUjRXhPt0M2vOwlFuMaJUFHijzbCxPr6AJWP4iy/GSiX6EwlyreHAS/FcyOXNCZ6GS6bl2puvyWkw3F9XXKNDpreNihXo/E1UhbBaCtg5P1IJRql/k3Y+G0ndaJEeoMl+HSdP4Hb3LJ1vh36FScitPffkRCBGiYKSpBGJcJmKk3ZK2WQKgyZWWRuIEvFQ+Mcd0KIWMFnmtkw9+oxeO0wKBLb3ljnQdXN7LqB/fNJ54ky1FaFDQrsL7QEn4836E1z4BDL38sluIT2gTz66M4fIEi3ecXPrz7qpswCiPGDx1Wx8TSD+3UXxmnPiNY7ScMrVCTYf85W87HYv4DcwYAkJhOf4cub0dwu4nuUnySi7g5e0aCCjrdA68ZTcTgBoymz//9PitEtZG+emfuhxeVtCtMPRvUuAk+Gy/gIk05ZxUobn7N380CWvIQT0jPGdqJ766PwWSwT6+8xChTISxd2uWExZ4ZuPEcUOEhGFvjuyd3ZZSJ5rjwGja9jSUvjFZfqfsFtL6/fUFJa80/eh/ibdf7NlynBBwdV+4/aRepXdHh52OKBT3gQ2HO5TsLqIfk7WDJFUiFy7qhMdPLIpKA7th5QezSE8hdPGwpAHpli17h71y9OnCAAPoPDBSMrQbJF37PGOmNqlnY0FNDg0oV786DU4FIO8+VHCaJwW6gKkgMucNucRwp5G0/S9ODdURhfXpUZQa0pk9ws7xUaJ+T1Vzlq6RVbDc3cIz9SCh0/r9PGQrFNdLLZN0w8YUgoQD6FnmUigaa6ilV0mU5PE8x9I9U91Klw72QYIQ2vhfbuxHYSryDGD3vej3mOIP8L+SpaIfJFSqWe1IuUKHrbGC+Apvk3D85eDWcU2TBIhPxq3DYtpUky7pJhRmtPuaXpx0DNMlQl8Lvj+b5JQvG9bz19sMrBOnnG+jCfAnY+uZKMwmwgovQ1/W0P9upD1aRHpyb6Vi8f8J6EyLdMUrW7UOJSOgNhqC2JF1VexEH2Ck8Y76bYxQ30sskcAOnaAeSHA0/OCidQqw3TX5/WWwhD1vt+gKhaWi7EHj4KF2dZGlyX2FpLR1inqCXjIDk+WHck58b6vnICP0Jc4FsMDgWkmUt0m+DTXvC3zoXy16PbSe4aLe7b3nTYupUlKgw+LvHP4z1Q/hxc/B8a2r+QwkhEXOZqbVK1uUgvwUMiekydNd9hqgS3PjjngvE79YNnHpRfPJI03OSa04grNbiS8H3q04riynXPxLgueB9+oZ+YuBC7caGOEJLWWwRhXMbUfJ+zXNg+9ZwmNjJaQv/8bgUXyxJzLeiwW5VGd9vbS+StnN+Wyybzg+OMonP7fdhux+QOvotjsSJSild1ZHm5kBe4LGaTgrw9UaUydSVclTuDTVg5DvqQde4yTQ+ByGP12kekNivUyziJAnFUfvnynbVLlL8qFeqU3Emr+TR9nmbdEag4jSpSVYOfOCRxXbzvYqzLlPKOa288/DXHLf/tIkVPSf55MNtXA3/JStUjYyw3WZogIBpn6fceD3qk1xmgaQFgoPIH2S74cSDN/jKZuXlHwVeFsEIBaR7W7KjYHCOzOamz/tViUaj3SX6SBw22OHOePzJ57McnI/LSsOd4sct159EK/wZHkYIWrwY8g9J5cIS/RNFpm+A4r+F/axEiT4Zd2uer/mq3aKx4/ZuaI4lOLZmKkTWcDu36qBk8RnqqLeDeJrM581WYOcuwBlUHYb17jQT9EB9TfCAPWzQ3FMHaFFfRjNQ9ud6IRwPDapieB8U+GQEvqNCC2DO7LWWJ5s4FpNB+pNZ9O2QyC8/bIOuUNnpZeC4QjAY65zTX6h7lnl10m/xqhso6/TrALZdKqWU4Hewr3tFk7E1T9ajTQyxolgSQ2Kefb57RVc5A8KgmeCygds2LG1mjWo6qHk2lZhcoJLCvs8hM3mRs7oQAKynDkSf6bXlCA76N5zlbuW1qUtkgvzDeIC/+E1XIhhdkTK3s/g8w3WT6KtsMT7vbryGmACOkZfI3f0wqFWNqCHQ/hdE6/Etydmrs4R+V6digNfrGinzc04oD8LIS/60aoYxYNYVQSJoHuHvS1oW1yxgWk9rv8AY8pJvGV8pOMZ5A5WLfKlC3duJ25Uv1fbm+f16XR7pDaznbO822CiwhQfTrE6gU3tcDLUNwcVrKVmmwzPP/TY+nP18pv3Fxc1GQbNecULuoXJqOw/Hr4V761heDjFSZxN1l8y0865cUL7+aoySIBcJz/A3mIBILoOxwCk045d2ygdq9Lz8c5Ve28fF5V4+UKxfzyvpDwUp7zZTLwshSYxpZhgHRXEPhvavFLKyq5trVPEimalz+MrQzy4cd/Offhf6HdOBWweGDQKaryDD9TpOQJuou0m/yuvq/BccDhqO882sHp8mel4TeOo22MJDZtunGFD93eTBRrSSi0qcpbBnJ8sdOIo0ryvMns2QLrreTSvFkHBNiYUgU6KGtsUypu2y5ebY05z2lBzn4C+BhC+o/iDVgjqa7Jh2TAYghcwCW9+K5TKeWTyRDLJqBLCqPNL1jD7XvWlK0H7cdaanVmsJD9sPm+g++K96pbj2fUKVaKJtmSVo5XoLbPKR37EXKngEEYKPPyonwse2EGwigaPpf//Lj7LBJ/Mu+/vuvvRhUiqhY6XHSmNavaGvbal62QJ1zWgDtPmFeyRUHaElpZ0c19TZYHMYZu7DQu/3JKvi2i0c6dz5K7nIisMD3vDK88OB1MUh0jPYiqNDLYiwW2TDz+CG+tkkH2IHvU20yGKG37HnFFnpT3XJW6Wd+7Gr3JpaGntwymzUs4wLmlzd1iq4ZplfDURyU7CQrpmRjaW5xyNE3+6ySdEPA9C5mGSdruHMeLndO9fzJ9byKVjZmDQSP7dqVJE5Ykj936LbqXUZuIbomW2srhSGECSoQbTXJMv7kHZCeDxJHHUsWxEgl9GqnYihgz4HynXmLXkH2xMcWTXub1LrNEJ0dgHBWt5YSSamw0tveM2FmkgzCMutq6Al77u1mM/gvx7SYa3XmjRLj9L5NFqZeRaPtYrXbe5LyYFzQY9TwJklqiyFHnP245RxVQYqCpSpMH3JD4asPEFv67qH5Y6DSi9akWFfX3TtF7ZdiuD3bq9wC3I3Uy6+8ea6SGtWAuFLbVbySb5Ic4MNrzRBCSh5K3GBvknwch06L6GOjDBCwbmG5k9U2+LWqDE+2oP++fIT79mI41BG7tgf8nyJIVNxBePTZTh7Nhu+Z7yY5R3+yS7gol9EDCX2TJde4AScpKEg8JwdePGMF/9elaQqT6DC2EwGZX4sUhtsngKqbYimyA9lNWkir5s9Vf2Blh/FRURznfJcBDo1uu4MWSZUe1nf8J3zsCN1NJtes2gZ9gP/OhORmwxuLBywDGrjPxUyNwSDNDl8Q3Kk9AKLp7OAsm/Ng9zDg9mmHYbXpGt8/TshPiU9F3fgjM2GspIcgM4I+RGJWrjVac+7xSsktkarr4RfMBgirARGIyjQHZZPaeS81nQIzJ/cFQg5bk4TqFyVfCR9xDd7MK1V1tde3m9MHZn/COw8mjj/DeSD0xVj6roDpFC8MvK9nJtMzswg6Ft7uOSDyW1yLoiWYV0l9tsWqJHd0gkLgTDhskODEl+3RIP6Zkmu2iofzycX+WMRX96R00eKOXy6khQplPGH1YTcQ7dgsR3LaIwINb+YBgefaC5FlxJu1B2FqtEtyFSALHTYzL3bSYDtkIBjshLkXLCVltmrgnQXwtTdvPqHjXcR+gHViKKFVD+d4FJxixRaISHEXAlxoptxbgX2kTmw19v9G6CFVB5HhBdzSnRva9AkDcF05BSh5xT85nzxeOIJtYKd+7Tt4ULkTcz9Gb9/Nve5iO3PAvU3lQw1L2RNC9TkvT+fcnyyzYeQymOsYdtIsc/51/7wDdC621lrw6s6JdtvWk65INHybx/gQYUe3lGOvR96fB0q7fSR78XBbxMKqrwF1dcECdh+hpRFEYsqEgDw9dYA84BvlNlNS2G9/xDDaT9p9JMDi98h/3IXnSnVl+iqNTFbWxo4PfNxTqFdBapEW0Mq4lIGCIabTt07rQ3tWaj4MmOnuFkOmZU95SU+8SGL3TgzT5VEYq4wdE+Fj+sCnkWLXV/mnXOMPVftW02b4cjxbCJxBOqGl9Oaxinmw6V8f4dB8XuEG5nie4wxExjVkUnEZg5a+ReQKe8cqITUOAIcD35B9XY8b6y5oJ2hjBIQ5dKS41R685bUtvo1AQxLGeyl+B673bD2Js8/0TRZQJFpWuaJLS65CccDQl/xLixO75bC/ShrGekSiehqsnV+0azCcapGpSKbkOFN+i32uxPWp7EQai3ACPWaPwiKveImYlkqgc0V34hvS7WwTZ40hsF1GTCvyUKY7LWZQ1Qd+ubkELTmkQkZk/W8DX98XjUSmhAhfZxhpzNr0AvJeY1WZTd3lYiaTsBEi+RrqVqjhR0cYMtGXkyn+uVyI/8MzozreDbOyrB0eFzcymekXLsTpPqlZpWKAOMrTFKnRDZktwxMcUgl4EitpY8mNs9CX7nrL8ZyD15qeQOVCovrPkdSw/fQ7f0gX0Y665HH0NuAy9sOsx5tZEr2p2E7Oo5G/S+Fc2ZAegUfpapcEnlOudgm6b2jVGjxfj3kjziUwmIAzsFxsA68ionLu3jVyAFO+ttp5107TJwCRp6n5HlNY4AZ/fptRMYPJHnOk/ixWtRhlvIFGP1ZSpgY+vnGscKnzkhrWKeXeNBZuGaeWR2txNvfmKh69zR6mwy4n5gO7dG+WYJAlhil0XzKdzQGUWgl+Ri3YPci3SmsFLXW6/3NGp1T/exVZW24imOdNEueQf7lwXIYjMUsoeIm8rZuOiuydD/diBTy9/zPOm39+tXJISugEQFfv1msnTG9MzNWyy4Z+8jdgviPl4DdZ0JSQHylq+yTW8p2ebmSReknvNZIiApoEzgHh6GVqTMwf4zcNiEZz90ltL1dDqwnySD8yke7U3Bx89hs4bUDi7MKNKyst/Qm2eX2heMMtWh4JHelLUveP9/UMd8lpxN8zNBK0XkAx6OKv/aLE5ldmRC8EGG9kua00u/hyv0lbQ2RrG1cKrbzcTw8Atlr6XbkGsUFLdybiu3QIyZjLPinUvsZu/H1PqZUlXEuQ4n92ESO9Es6s0QP0/mzySPwQck48vRNpj69EPW1Vq2jw1J3iAuGpeFqAA6xn0xgJyWL22WLDVl9d18t6u2WPm5w2wa8S52dyRopyc+K9orFJt8Nsv4zCpsD1kD+Ub7KEvaf3bbUwJk0bRipdAA3MTfhd8GMg+v7M+vra6LrV7yfBwlKmf8HBA5oDUU+6zTvEfxgMnpMMRFqmivOshkD8O6YHoyrpNiWer0VYV5ov4desyTuiivB21+F63QDRYfVqaexLPn135hcOCTO/tzu6Qm9zcxYhsMuJJGm+BX4YBKSxIzOQ2xtwWbRCIjlxLv25AszgQAA/jBMDMCEXT7mL8wGUmbHzupFKRfHFHdnC/LUmnmmkfJHdbwYERW5HcC6WTpXfxLz9VvpCUoLVJSYF524pFmwV8IR8ZxQfpnb76hBuVMKE6ocBuUPckmXCiydQvCr8Pgy3E8kcpbbiTN6YvyyKjEsFcpYdHF7klCXENGYqFDM2mrtWPLzLWSmNHJY44X0IyXQxRw4H5kCHV2VTr/2AqzMpTQyfVteM3GGENJawdNvmce2Dyj1wVyhNwtXTmKLKWTrZI7MsdvhIiLrSpiPuvBszO10HidAfNLQK4qRjxqk087V7MCcHDvYxDbHYvWEE/V/EzZfYLDKURlgeLmQ2U2iBqffQ+9mvQFgZfw4Oqf4HjVm4MSV5s3PVzoawppt+/XOdsnjMNsNJKVgZAUAeiZrRtxJ0zzCNun2gSNiko6Pf9MqF+kQcBWPmI1rRaXSsUMg0hcEsGU7RTSWas+WcMkccJK8Ay8+ajPoRgDSn516bkO+YMPPwdke+nPzCmA2UhRb7tkjM4PmitJXhdnyzd3+bpJR/5gj31GwHn+0IrIoOMNVpT8TU8DO/E5HVHpaVqkerZnnNDFA/NWQXKuuSMzuZA5BE5hatxsJWhwfP/FrN1kMSA+uduSUeDfdz4OrIXam5/IDxxZ3FB9cmdi7nkQSI0GISIfBtwA2La2PtgQTntJDSw7mpfRXU664egHHDoSvvoHFBFISr+YNlblbtPSaOIepem/PbNuV0B7wpeQQZUuXT3RlIgkX1j6LaDhtm4v8LiY3SypiUL6mS28nrP7Z1IpEhScphCsRhbOwl13ERVj71ZVys7OukdOziEGwjXK0GRUOLLlTMCvEo6fShTdJC7WkWCQ0Qmlx7iAHFhFfBSUFrtfDxRrqZ8CU8mSxmoQjUZTvzYd7d3IjqWUEuNB8Kifq/u3Gbu/jUOHSvgoxzChHuVNGn5ZMWMRDJS/8MO539NzErLuCRBAnaVBClypFb/4VGtHcw4DnokK0h/chtu7pxpANHXb/FZseWmI4wy0P+MAaj00+jOpRlKMGja1fc8z9HgmuH8ZyHyrFCRNhgSvD98ei6D4Q7PDpH50DFwzcNJvEQiSEKzMTPUSlAiZw8w4BjAo+r64uxNl1vzheiq3qZHuPkfDviD5WAcFtfqNUzb36h7Ki/fyZktIseXIHjoI7rQadaFYYZ8MSBviFwAykA501p9uKw+n7B5vFWBZKT56dp+FIsM8jCNI7o4khFihjet+E6N6R+ARbwmwu8WRI7JNZLdknmgl/LvfIivbe9eFD5lz0WG3Le0txFDTkeV9Qv6m61+DkT7b7qYATSaMEaqU7aHrDLQhKT+Rb2WPASNM738kHiPMuBjzBdYDw2fxc2drWnHi7cUaLB5zJp/MK2OvJe16EdFgOfAqSje9ts7PaylW+GTlyjqLm0ep8YOjFGUXoJYysjXbv2TcYC8ThQEpA8xX40dg2sNL/VnSZq2timHp/n3uyk2eNWUb0tNvbvzSNckuodzkSxgAk+th67jMEyXeEiQbe2JvjH21Tonf53UeqD1l9GObVI81ZaaqMsVIQ9bOb14ePyYTDkwhTXCCoLoeT7g4Xd/+cFw1hFw/BQAK/7reh6gyBQDKdoIRZadg5IheRFvfF5RCjfSVKpKgpUPJu0FBybWQUhtCnm4n9EoKmde5/LqXpjj+5OEbXLSaRNMPE2URtJOWaHHizP0jYk//X1OKTmmQo2x2yxzX4TdYb1buE3OwDiGQWnuFIrmYuy4ezyeYHwFZmUoSrx41W59svDbg8B9zU1FYTB14hhE69xbJifYcGVUfgSZk9cCcGEFRSIk/bDQw6rju4E9wpUnUS7PXgZMvqpOOmZl2bDFM0DpSeUdRvq4RwmE9RTJMV1egAqoTU60CZH7pyT3omyCcDLpg2rmGEor1+Ikwh30uoMl5kP30GRpHhwC7hsUm5WPXccz6mX23tXVeC/GJRIEYRrJyiFVV5CACviGkReBfza2PcegTn6tTtLHGoGoe5DLPOM3StRMb/RB2IkcKxYretc28IswK9BL535iR9YwhhHGL3uTIeFYR55RF6cT4lyShGnRmyaoN9Eh0QBLsGmlTeMB/YuR2FH4NMtL+psocV5msPWEScTsN+u8zOi7Q2gUCq0ARpgAPC1BMoR+VifJv9Od3ghC4R6ekj/GPPPxqBGAsDTmB5fLmmAdzn/T96niFTxI3i5qZuu+EBxFnn6lRZ/Pekb1tDMM/rhAwZ5c3YVSO9YOzNM/fHI4/EclticoyntV9cK0MtHfh0gaU9tEBNBDGA8n/Rycd4y9u5SUHRqKwn6KFO/z6vrYMZfhWZaNtbyy4o39cp1tYnonMDyOMKP3CfQvV872BZ7Z8Btk63fDhELTKs2940lm+zNuQqHkpaVFbmUUqqT0Gpdb6mB7NSuZWnn+Efgg2Zavh2nCKmXgPaj/nE3GY/rpgFVZcsoAGDWEXQ2Goi6KhhP2ERJqBOW1FIrUb/OfsPz3akDII9q7gUt8zeMplnNNA1+arsArvCq1THvygj2/GoW4U5EAf6mOXtH3g+jd2AKg7fxvaIPSfl3sJWwMgdVoyehJncjYMKnUdpkzRAaW0e+FCVeGSLCmJruSWAWoCVcomaqKSkfBdfAQswtjl0WvnmBR5+arr1Y0WLO6zAjD1NDxccv9GFzO2ppRfdMPq6bB3/nf9N/oVc+zgbGXCrqY+u/5v54rgYEr3Ce9NYAciadRfJa+mOkz7mX/NlPMxhA/J4dyKNZJGg10ESl3OAOSDtrX90EoF0LCdFiCnyzPAkAY8rip6Q+9qhlZlqTgoWOB8Tp7glxX9c91TdK1lEn7e64JfY5pwZREXVfZfs1FAyZnfxTj/iSWEByXb9x6XUZEkzBg/q7XSOTLJ7mVLfFKkjpyDiHY1x+iGUipFUEQmUN51hLGKzNprd4rLS65bBRDC4ZcCdcSM7N0A4qqcrJ3sJyWoSapyFMpCfxbwgHkeE8Ha2GfvPazJqOITCuYBtw9MBJzOC9NWEYlry53AnjawTG+DJBuF80zc1d+92UzKHHcSws323e+pBrky+TBgaSciY/u07lhPCB7AKzlfXGlyJyD8O+cgiWS1baAH9BAE+61zwuawBFqQ0v/OGaUFDsONZD1ubHEKgz0zqaAQ9YTVHnGHwbwSrMPaP07e1JBrILJ9qJHcoH3QPv2wReVLX0j8b/YNhcaElVRA+LoI7kcp2LK3amyeEEwpSmlyRpZfJxTUURL9xQmCE7fj0hd4rq7G6B7yzGLMSc17H1xfujnc7k/81YOxeo+s/dbh0tCqYwXT42HylPKQU9+FvusQAb29Xw/qztFiYUBQ4GH3vnfTiffzxs2q/U9n06+QHJnJWXQ4RlzGu+P46MMUhlVW3x9NayKio/YwYoV6Ytf+7BWnieVShmdSXhqBk8UhovPfW7wpIkndcS8/BGHcnwwHHilSnqEtpk6GxtSvvvk5/CaA2KOsxI0qOL9JZm+RJ/faigiT+aGs0qYbQNk+bFN57iUYdv0f1iU/CoiqeOLLux0PLhpIZmEABoujhr0yjxxO8dKmf126BARXEbMq98Ear5yVw7BdehPfpBREa53LaMgc78ibqfISu7RXyYCEr9W6MmsHP7Ng2UgjX0yZKTM4aLJDfKW6dLRNduvCcueCN1ZegosGAdWUnJaDNga49nK2l2vKvHteu3utnwpfuuX7+4DfNqRiyQatWrugryHxLMMXtIoKiKGba2ROuxmkVTgNtN6GQlJ9imDT83IeRgF8tvULcZinGXZ9bwBDXxL2O/mRaw18UP1LF8gQ/ytXYUmuIvOdRPL+gS0OA3ri9c7CgKLrFzh2eJBveNBA8jVbFs3BorFH9xmlHX1jaXhaP9kLZwxbQ7D8iLGZoTZ8Uo40sAcxRiVDPf8iIjNKHWMeqiZ77ny+hzT4/ah4cKjWeBPi8uexmkJa1P3pJnh07/yjEjYUkOEiBLq/QnWmBgIlHWOohmD9Q/JMWsXG06iQ9lnfVokMNWlwDxR66lIW/UBZMZEEPbcRs694RwkY3GQyZ9IcMe7apFDV5v/DKqEeUXhr+FgReKADKgPzJUA2f8YxAFl4HvZ6aaDlLAq8txfacNkNbZ+6BF7YHeZMr/BBIp7SeNGh6KQHfn8yhUbUxkf4UGUGw/REgOpe+tPBm6KmaS+2X1V3TQYBOrtqsMRTsOalStLacg2pVyyQqk5F9tze6hghlZIKvWb2CCnNtbly5MW717iHf91GEz1M9KnBkrzt4MYj7bCQ89AjmIuFzZx3cLDHumhDAUjyNRzMBRSC6oLQ52L/HNw8aPIEBYd9h3oAZY0gyjAFUMYGrV/XRFE2JmX3JVijPtx17q6IXcWbPhzPSLDFPZGHrs/y1X0fB1qly/zSPdLCRZpt/mXUIm9xqbWLDuajrkV4riwwI8naDLH3ltRqkkya8rqLZ44/pnh5iqpEjpjll2EYMHxZgzc2dC/EWts1g77bgd7imfE3ARLLCKjKVFBEanAP90XwGaFA8zn2La1xueDXQ9hrDxjrHAhgksqFEmOWuSEbMTnrfCk6av+nHfvJR626Jcqc1o6V8pQ2jQ14aid+TFrDeWvZ6NRFX7mYCQBIVaWdqsl4C89tKynBnP85KnH7zNF8UegXmhhtc0fMqYtZZUno3cZMHTOLTNl7UfO5czgRREN3XgfyOFkS5sYA0PBi8jcwWGeZ5/8gdgkW0J89T78dGVAZsmMdjkHwKiiT1pi5d1PU54vRXfaEC6ZvkkYEir0uIXyw710x45wmFJoxNmdYFRRxwsvdJnzxmWzl4CWlGWuwyqhnHCYaKKM6dp+Uho33Ca7Qc4DKLiIVn+ERngUMqLwIr/igJj5LRQCvQiv4qBzGCEsow7YIIkrFBbgicI+uvBYXGPJoKGNkGvalbMdjdFmLfpNqg6igGzAcsBSoikWFiqsrSKSm5nnmL+s2d8/4ZQVbKIEqOMuel7ku5g/J9eDzbj1S53QRgiPS4UNUDbigOlZin82n0c+lP9Bvav/yV3lIMq8aADNHxt02+I24fYi12g2cMX+v/9SDnqd8NTCdlJY3y6AoRdCImMgW7QcRpWmVlcr8bkW0kLAe6ay98EZ7492mrpaW7KrVDsDNsuFxL45Px9b9gedOOa5pxAOvSoqwWEOSXNGPo8dclGpqOqW6+SytESsxOhHtZ+x0sGgk8PkWo/AeLrkVfbJAHVrk3oIrTUUDPX8TDjYMGqgyOJUv5tH+v0V8Wkqhtu7JScgpGqf0TDoDWFd5uaF+XY+b1VlDL0Io4kUrPTB88mEEje5yYWzCENKbZlfFSz4fU2mnk9KmPhPqwqiw2Hn510AodAGWsc9PBUbLoNQCH402zGzVAXYlO8EG3Dmb0zKcOJ0dP8aOM5ebdp/neE/x/T462Oiy0CkK+kLMeS2u0cbQalLr4i/uS3kFkxqOnDHsqjuolbz7PXQj7WxFzcuo+lWyBU7qA+aslXWU+YnxRJiHPHdKyB56+YZRxF+q0Uc/YkT8U4zhUOa6tZZjIvavdgHtRqdYiVxPuWc2HIQ2d0jt4zKRiP/skdKVu9q3klRWrIkaKeQRVdMEcnkpEqzRQWJDHwIACrlnHr/Q+Ciwy8owWVWs+zKyuVDHjA614CW6ZX9z0+/E3/j+VkAQGJWXYtGQHBHf953l+TKm3Wt2BM8CGhfXZu+RukgMJZtm+3c4PsGiSUS16I0/M3jPHr5rq2WVAO8eTq84ADNizNRW/Rnf2O1BcyKYoKdYD6UPEg/bhemlgoEYaMvcRXGPy5wLpSxKEHc5/8Ea1njIv6MlTnUHbMY68CmA/lbYHUMqk+QW+ule3cpXDBcMuvYei/+psc8Pp78HEHBg/B+2hzvmc4rdBo7lfesoK/o9tZv/v3G8S20wTDumX80sRpZg6VmKblJxZ6mRVgXOP84nELmEQSj7kaYsFnLbRht+SQSGEkQn3tFpiBDveg3qCKxxvzTRcKHPtOLtpq4kQ1nyOdidtN6qrFZLZWPHC92JAjbSdQl37CEdcXFMPMQSF6LOSbpK2tM7XTDTFRuIB1SN36UKmIo0vt/W9NLJiqkeOUA3wFL/DKMd4CWgrAwaLzGx9mQzPUm43SrEE4uK6ZnWQzCgMB+Lfrd316z18pO4stjmn3mclT8CJzr2MOaeB+1Pn8+5jEjzxLHNZ6dLSWskkepBS4q2ctK2AK3YPjb/KCJjoFPZ3AYtj0t8hTKjbsHd+9anlJcQM5ZT+DVJfkjjFrDKmNz05cEqN56cNDjJk77XfX/tzDQinbimelcp07TrKt2/Bp3ockcFMGy0C7gPAeMNI70DCoPtE+oJJTtGKaJ6siqagsUegHTI2jqBIBmBSa5yGU9vi8Op5ZXU4sqwrG05/10E/AaMi20A2AAdFxl/nk6DN+W1lAYXv3kTbgpcJZBJpcQLbAT9IMIlg5FotyxpHp6Sq5EWrGC1Mw9tzPsj2sx7DRzpg9nYRqiJU9jLaXtpmsq3g34pe+7tLdR9T8VUgFqYlRxLLD+rp0iCBHtZeUb+Tu2B/mG8/zFlHLelYUeMg8frqwJm9KbmIWuXEBlMidScb9nLpgvWMBfozeAogc2RQ5xb+nltezz5IVJyfcM2vhuVOLzdn2ebqPHJ22JeOzqMd6seSoNAW/yGHFYZaVRs4f1CulBT0+eHUd9x9CqzhndJFymNd9iuysHZ4BsKkaD1NYO6mJ8HZnN/UFbuwrESDYR9DWozxDHqgFvS/iKjvR9pBZfMytqxFXNPuufrfavehaPId4PfoT93Dp2ouvu0q+ZpIZGF6YZV0KGx4swU2t9R6bErhEJvhPwFPum5DdCLyzYUAEk8r4U6s9Qz5p5KR+yR4R5bQ0p51LojgUFnVbFj6Jj08KoMB28N/3PdqDgLFtyAD/aDTz/fNR2n4cBIQA14Qw+YM8bmq91voIJJwJoQiqd7rhu3Gi1ytgqVeLWsDM+oA8kpA0Ode5fHJkslBVEgS3PmaFDbdHRG8y7BLStZCxRSjPS9CsS+sH4xUn0oCb3W0BHh6OoIdxmshqG1POdVGdA848C+TKbdJFBzq+M1faIFQ0jYEKw6V8F07maXuclPolx150jg8+1IjBnkSjcEf1Ns7ByfRNJagB7gSDpzdXCDYXY1/Naog7HPuFI9fQJZ2sdXTwZB+HHvUcCIaXR9Ra+xJG98rGpykSEzbk1gr7eJ4Ei3UzPsWh9QkEZeKyigvUQ6GM9H5/LhlGA4WZoLgtHazh3FzhHEcYw1Zq3GYp24JCQ5H3LSS/AjIGIdYsmxxMElpKBYLsfpz/p5qzOwfRcfLSZrUl7HSr+jRTXTAcWboXSGVONNk3iwXjGXb+2AV89noKkFoNEUnKfq9mHrqCUgkfWZuWx17H8IjKPIZifi6eAHipfsDGe+LKnG6F3xHi5m+I99sM6tO8v2SEMBkmSeSQjDIZq2Qp0X3BqLNy9L+6jNioGlW+SAZ5rjdARCZFZCLjYPfXHKU9Su6zdB6VKrUXw+pzRSmbnxrZshrP+c9uve37cN2q4hkb4gMfMooYRRyBd773rOrmjUAML0mk59dzbiEP2z4S4C6zjg4+AulJVKGGpT0KVbqEqWp6T+HGdIYDkdHC0Mi/RyDvyc8/CvmGOdNkrc7elpRhM4rijmaxxW/PsAWeRdBg59zO102w4duF7u1fsAUxjHO17s4MxBYt6/YrirIEgcR7x8bsl658vNaUOJChUvA0H5hEBNVSBmDEi/nuzPJJRFfgq92ypgGJJh2ssLTZz1QKi5+uQwRbK8ciwIHz70I2o7Y2rkXEFwwlCWK8VJvxAcz+hMFHHIsZXazjq7m0e6cFOFCzBMDgUpo6sKmIcspP4mW9AAEVa5ZpOgqr7syivzVuVG62cWbgDMAp31t3nM8qzJiAqANPvFk14s6ocn9CkIy+yzv+JShP2qoZqDP0XFtmdBExKVGsRxp1zD119N16nurKUur+21fkWm3ILFs5M7j/rEkrhUL4Kd3R7ZpzHgPMahvR9XvREPBrUxER2Sy3gw0uOknn3/bZzp9lNJpHWMP5Z8EGuCnUlBq6eXr/4NeGgBDMSiU1UI9KzJW0hevsMi40aX6BoHg296aRf+NYAgRo/lOvi+ltQ34EotpQ9oZzcsT/M/dpVuRTiCCyUS91iSYiHBcCEyLFH6jjZkaDtt0jn14PsqFrCHThViCgjw3WqZLnnegIgFkB8poH/telFRHfjLFXk/DhKEj/QomqtPboqYiMNRNF+cfBx83lywv+/P+faMXnIsBXb0iR6vJlxC1Uflzw6CF8AXHbyNyqoHuMWcoKplD45SnE1aD55EkrE55JHg0bbsBJFLUyZc50BU5yiITcnwSJ6HmO4gatWniLrj3Hc4tb/XdDuKA396+jckJP3g+FOZaVJvo6khlYBuP1Zg69XVfu68fGUc8qXcE+5zfYBaarYlOsfpQjOAJ/w6fAEWUb5ZawM/yWUs8/Eb7ZTMGWXymu6iSQ4Cb7tkFrF+CHZlnwP8uqk0fED/l4PDQbrH8Xkxawlg5yWU4ZMVsNwbkbNfJ5WuTi1KkfSBkQeal74tFOJsXYTf5b3iSf6SGJh4ckCxzU5YH5zmQUUSiT/s1oRKmK7e1UUXRnJg9nugxM6aTjc/fXanSkmfOSukKUUMqM9rLXG8RQwBvVY7hqzZCZlJjZ2WwhpVDhyX4k0yuM4uIdEjhNIZrnpnpeZBxb64rCFM18lnaXqDKi2suGUm8Ep3/nUV/T1kErtb0Ph5Yjae7Wzj+PmUuEcBPlJe9Z9m3RcJIFkgGLDcScN/Xg8KfJMkdZJ+H8PEzmX/DBo8pSla9zbuhGdwLCkxec5z/PcA10MeIu8Nk1Uro1m1Piy4G9J1JnidsTS70q69v4z7CUoHY8VLhYQR3gCBJMH1UvD9tZGa10z8sc/I8GpjnRwcFnSmbOWf6to3KnNEstNY9azLK2w5nVt11sTVep5EcFP2yjqKyq4yX8hnN83FYoxuagkNV57q/xTfyYDqCsaBKHDswFzQu31dGOD2tu3r6SRjqpTz9ouCrWvkxNY2iuxrvDXN3u2Rh2mas5bU0bKl4jGIYVYtdT3+tRLGxFs4Q9FHyJikliz5UioyT2jZ8EySOs4DVFl3Cq2sKKX0bmD7iqpUNgN6wiUc1yJIpsUT77wcxoF6rUuPARoNb67oZB4infq0bpi1J9nOlITxoSg2dwWjq5ool1OTmd0EDzZfgTjVyFEhywjAJQ8UU2HX0buPvIz21TRzrctoqTW0ceJ0nNjTcRoGlNjBIEXh5QtgR1nR1P4rt7dUxL0Lh+GRO9dUr6x6VMbALr0TDBsYJ2Vbz0rMir2S5oNVcg6O7DomFdh6Q/Naf4ieV0ePimg6EWsTRlHevRdqQVxUTvogL8HwHLOva/Q4uplYx4B3nDfSlKLT10WzYQMc7zRYPGFdX0tyencYf2PxXOs/vBd4D/gd8UDYLHNG/SE8Rd3R6xxoU2SFhUfwbJ8R2k3hwVL7q3ma+nUAFWChUH1wV9jAz3alxLeFhqPDBMsR2fOlzdW1j0tgJL1Jqnmt5Dcz9VbrMtbot/kQf1Taye+tkrgpZrpsuFeV2SC9phH0sJ+60lenixifL/cj5j7OkdfvVmwEh73AuC1fu6Z02Ar8tjf0O0TUTYsBv7Wafj0HBicyZ3D183skXXMVnrn2dIWakuReD6LWgn4dTAsMOPGoOZTGHhdA2ax5ZlPkA3W+7446mmJgiktxJee+JoxVRQE3K4QnPQWIlg/httLouQHTQO+iIbrp/rx9NA8WwBcpORSsWgeaNuFW3Ii5kzymPG7y31cSWIivMLh8zyL9rDCy+a4yF2y9mTQM23J7MWkIJwAzXAtUX1FPt3DaCBoScqUyeysRVLtCQw0phvxY+z/p5YmFoD/O6pWJGpHsT1ItA9Kh1qu2y51lfroPdrsZj/8NUJ4089z4RNFwTfOkGgbeMbiQmD+fhPbYgIrWE2y0XH8vPeEY8qcbaZ5TbiiRi8PyBlmjqXoLGrKuQ8DUihji4C7AYK4G67dHtGDgu+S9BhOq6dLIe9UMYFXcwi2s8lxtDMCAePhM7Pzgxvyxbyx8wBlFBjoH13k1Rf0L39cH/x6GlpCsJxL7+4KEMpw821m/77gHrWOmDgDASlM6nE4idUotpsXR9b3Z+06Zn3JHXzT8Lw6p6h6pTduAVcxpBFjnu2otHVq61OcUiVH//+ThxfsYK5OJUwfgx0nJrrJ3Br0SZJKct20kFS2L9HgJMOIDG4gp4+WflbbeJ/XcfR4Fl9Ns+dTfAdwV0V3dgDOO6hKiULG9GvZKB3PCJ8wTCd1Goge92oOC0aEakVyFErkG+B9QFFbyth2TxMQDVZ4hKok3qQ6ELZzCc+c97SE/G32lj9DkysQJciSsyWndQyv6fWSV7RHWrEYtC7jPNqRXjHFoEPs2PnkcEzX2TYn0EvPLKBEXpScAiCEh7fJR4kNfN2rYbhSdnWrLlNXtlRJIDeSUDgyPjbHRmxDTt1r9868JEOMVLCY45iC0u5MnxHDkD01xXrfZ37BmAj9e43rCu3mWUNdcqLEX2rVBFSsRWYolitlfqzSSDlhR+wH0sXgzxYZgBoBzUf9tifHmuLo0BPS2/UoL6WktmV17XYPdmCZyrxXSeKaTlTH6Su366Um+nmPj2TYmVeaEnflZYTVAaQW0nD+Ab9u4dTgY0NCncpxf4FLQn9bp1rfaTAm+ZNEObfK5OPYdKLcTx3Eqo670Yk7BjhdGvt/789jvEUw+2+eRDkpw1NONuxv1AdjMkWd3LWuH5Ya9QeFjoLKYqMlqPb57lJtoev9chFGP8vZtd8EYabjFxC55LbtBa4o8UJmhCzcc8WLq3ocubaZxbiJ1lZyrP87n+eSOMSuKuRu9rYmkMAzPET4v4i7sIL6rmdtDWMmM8iA4gpu/7SlOFBVyZuQGXj5ptjO2S5icgigDeTWxFt2ES3Rbb2MislSH/1LcYs+l0MWR9HD9/wp9bNVxLnr29JnTYELnneaeFtKjj+FzLPA076IhhEfiBnvnpTtYCl54tt3LZRmT52pBe5fuacCOrkvwPnCm+hzmMqkhRvISqKdjhbIfZg3pDQWwSMO7mANGP4gMjx8xHUMFtV3fVQtOQxZqJg2w2CTRvFrtE10Vr6MTslC45LagFE9KgaluBhbV8vUgyylo7GrLQRwzCKC2/qlZjszoZfXnotydlAsOuA95UA+lLGIKe35Rh8Z2I/yumsYDaPZaa2kK1K0nAC7qemb/1+d5JEpRaFzoxtlb7vM9GGpaeD2p0utgyQB/fDFdlasFnvRl1JoDwsbD58Uk6WWOOW5cKEh/uQ9FFO80EN4Jc4yIXbn8LhGpex8uXj326xyFDIDGgzHQPRR3jAhykVsd2tOZjAUA822h4z2xmw9eRyyhwTfp51YaWBLcEDIrVC/To8KqRKG/RILhGfon/Mcy8gnsjKhNI0uHAa/QT43w/HNF9WgHTuLYyDr6gO3z/v8w5vMaZIPJXsplX6al4HTrw/gPGwWTJyGc+sYj+Wi4fjCSABsbD9FzqvDjDSVXXPqehd8teCAdKqy1Z4NtORkKiVJpg5ZN9pPlkF58yBi/J0pj7l6LAEF95p6DdieVHQIIis4NI4sgwZpRCcVQ3/jLHwT2ux46C9xhbl4H6/zHy8QOGeph6FsxFeeDDulLJVM07IGivy4YcB8Ze5pUCbxseuPPIju45gRnTP8Ej/EaLkAzEK8lUQc9sTX/+SrBfAVGu4ItSifE49B80fEtF4naSov1NEbCsr3UrlZBAoIgELDMZA0g3pNCwVSslOHnVXlNZFv/eJ07QyHwyK9azm6BLi04s9Vkj0ItFQ+JKhSW0XjSL+oZNFEjtFrx5SSFevunWpqfuLsoFv2d+2fHHOoyLIrkhEb8YIqz/qYjHyrpOKuEd9/vsG0++gM1u5lGn3TZNjgzX/zXdRiLbkaTisRZwniM+gvFKDxZOlGGZWl8s5nijNRQoBMSVhTKKkOW6WF1B7duQGDLAfZeY71rOSp1ua1RvLXngv6qhVpOmb5T3NVnUMO1fcDVlSP4ixeFrJd8wE1gEYH2+xWmOnYr6D6cK+7chNEV5l6jb+q21Wv9A9E/x2hgTpO8T+BDbNndyGkxRUJuSUoVD9dZiyObMjXNVA2qkCl2l5LzMokH7nJM6LSZMHBYPkr2jV93t0X2Uc0+hn2N8/rHsPJ7b5Vl7OeDK+SCpfYLbG0AXvRuQ9lIgwo1mNkBZb4uBGmGCcvgjR7N8wf9Ng7bBvNjQ5ZdAqdAIfHF5Lo0/+foXeAS6AEAVEF2gw3JotAT7fYQc2yZ16zAD84WL+hMeyN+ejXArsBoz8GzDHs3xCy7Fx9XWLwg14sN5zxAr9QZQJXF02jQGOJwh4B4I1/OfKfDucYezFjYJoJ4jelHEdxlcgAbeosqgercfBlpl/3I9ws2bJX0ea2UBPJJ6rxhEhmayZpJkJd7ppZbHfVSHWASATh/nUjTEyJ2rRH2HU2NGNPi7vsPCN4WDZdsBm9BZIgPorwYSbaZQAT6Ci3A/nxin47MOSMu1VDW3AbbxohAwFeVgJBuEHnklvDWHRcC8XpxMrJ/t1h+QMLkMgtSOx6UYH+SMPx94d6fs/OWCOsjKotVOFzAyw2I94iCfosn0Bn/+8dcIv/RuK03DfzOYuFtf55p5c0JwT3Ha9WM9tjO6Xz21dmtUE4DlBjRwPZFLYD2YP28xTabaWk+A3gM2Kv3tX9AM3fx00DwPMPukLHhKaFxw8toKomstIIXtauqZ1dGDLH6xmTB5Kj6im/PPC/pFbLegOZVFjnh4L5B2o1LGvvdbiGCI/zMa92YFoElZNwzFMTTaZZJc9h0s22SLOCBgdxAH1VEZHstv+xvMZJ7pFtuNPFemHvjd7w8rgQGIsbOodSg2iXAC2sFnlNmw+crgt09Z5n+ajx7/aCsrH6NzoW03n+PFZL8XXz3hYzy1RolkybVKAZ5lAc91lHC+W0kx597xrg+fI+sQ8hFBZLO/8yPXu6OGmUAu1H5qupHPp+7Fb5hvjtBpj/D+SuhoFwZCa7THjANnCf91O3YdBgnSeFVFe4WFgsTzPtjZqteJNDbibSg4B7SiIUKeXAH5pGfWKNTjngRxuSpk3jC3hhJWA2KmXXdW0iKUO5O1I48Xa2tUmTl6MxTsJBbiOB9PVsRgoOQWR5WwrDT1J3rh4E8bu1eI+XVO2Bd62AxXUmPgg9VF8zSfuvIsSzMby25wLqCNCAMTaEa6Zx0G5DZo7Cc10f63+UysCG5d3KX99fQMH/8P4ctagrA2Q/1pRnaQUNxdIVZ9Vq8mBqRlFK5tLJd7Hi8duGvvO5X7aZ/X2/9eZtRGCfxKdswxYk0wk2MWnp0Pu+654CweCthkD+fQauYpSh90Sx8pe1lwG5ZPRU9h0YVeYXkHrLxirFhGt+64Rp5lRpYUIvM2u1fRJI6qsdqwaxIq59saosSni0IocYkDYeHSvURPMGGAz/hnRqFqYmZU/2j0OzpLd/J4rg26c1RN/IJpWrPkEbD4Zh/RZfbie9SX/nOkLZpu0nv2/VomM59kHv4bOWKs3BpVRJSRZfbn11mn8C6SZz7btOwnY4XdBx/eQ5TrjA="/>
  <p:tag name="MEKKOXMLTAGS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YMZBw004o71Xrc6R1lRYDJQHSlQlPFTiEeURFsGy+aqA3M03A4oFawx3EMiPp/TcKSzbTJ2f8I/Af45AfAhqfXYR2wHm54GLWFmmohwJLKThPfNOtr881N95hlj+tZQGtlxsqud2/VCR9qF0oJD6r1RVMao6RH6+fQU7A3tqIeXOHvDvsz1fnKhAjWC5N8nm5igD/U6jukb1aAvQvOzfg7oVu04hkUqMPecYai4db98oZitpty+UZapmGz7rhnDADUKWERucGdZj9fedgQGbCHOp84Ob1dFIwchPEWgPJ0WwE2Wa5YM3Ts3kJK714CkPYAk9tBQfKNqawYV2VRlxy4ZeEF79r52Sg7Rf8FwKai4gHyyZdenfCGjyEYDRgc5SlHW/ZYSapTHBCE/kB9ZTK0HCERGsGRDenPHEkMncyjtXoInb8b9aRv+Hfe59nSm0P8cerlIwWMRkes76A6s5jpkk895NqTIvJkPpTfpDkNOoOsjOvRz8qPvQbQaDWtr2n6fh5L2Yb5vC4A+zfLtkY2d/v/YTnZ+Z4oSTsSJQPuK4jqb3PEID70CqBPNO9+cpKkE4/bbiOoNMABhXiXYtviHC5v43d5mrS3irAH3RgCh7uXzpxDjiy5NjfPVXSpH5+w0+KNDGedW1bBYIWOnl0Ciadc/gvtFLDaLJr7mrq7FMyPd9QKw4Xc6rnteTOAmspQa7OntTzf2VN1ZXTN34WSQVasJ24re8eLTtO46pbZRPx7ibL84CmNt2GaRdk9l3QoIw2XOH8ygTTXZ+9Rcx19oFGOO0u7jIXAXcSZ/RQNDxIQIzoILB+ql2q8LP1w1HCD5fWuOK3+5aAsfY94gcLUcS6+M9El7bcgAofvd1hK7N6TfzAIfWiJmVjzfPTofVQ+e2P0lIzUGXaqkfS9Qi+0V86BCW+xDnYvbgYukEKjXYA6zHUTIDacRkVfBQLEjGfuGG37r5+3Uc9xPSgBICJw7nui/E/APp1keE/zmhxG+xQ19QhQQg33sKJWz5xyt+PdIgAq4yLvDnKkNMkcIbsHUg3dUVm2y7NljJqZzk5C3Aur1ASE9IAr8VXgYyZYh1GIzIdB0l5SnLBA8Aw3DD/cJyXZX/f5AfzfPfc4+4401cjbao7VqRt00Uk7mTbNW0OY3oPhvJVICyW4ECEAXpJyAoQeHVY3ug6ZKDuoXp/5x2T0nV5WhsoNVMJAxfTa9VVft95ncPCQpbWTvKy9zfvQjmP/+r/N81WyWp0mJiOmPQklBHmfEQCG6WP1T6MP5o96y9/mjRT+ciAfTSxwCbArs4KCOLSfxYlhIEFNckYl96IulCiMXyeiYYIBYxvKgorTe6kOADCS80mxVijLsn0mC5xdllAkTfXQClPxMYBNkP1y/wM5uN+yHyGx+sXbF7bspo3JNU+k/dAuMam2ww7L/GIEdPcWM6TR6TPl+f80HOX9kdgW3F1/Xlsbzcbv30OPPAOoiA+ARv2EEPIzSWSEKpTJE86hIEqF90dwjBozV3xPm8NH10RGpnmulvOfn3CsDsmsl72PPLrO5Wdk0p18qCV90f+aTg5YpetevKci5rQMV47Qwc+Wo5qbbDn9Q2rfPRRBWgP5pw0TpY9UIx0J+yPPwf0R/LHsWOfWveA/LgcJALCXd4ZDcXGBZ6I+kDORrQ8Z69fySmmCbOZw+9Ok6sx7lhpBIX+60nyS+HROx2XKUDTQLV0OrBOBbgjUmIQ762jG0pD5b6SCfnzepgnGIvuiN/1p3KnNQHPIL0FJpshxqGBxmUMASrGS8YtIImSu1uBNr1xnkrqUooTplPxr5VXvrvL4J/wGOEO37jUuMNdWdhqK6ZdxofjdKpDiPCe4fyTZ0hRMKLIY9wLhJHlL1f9pwjVii3pNuwfT5t19dlH9SadQhzm09RUZ8BJoVj76lTkiw6AXDxbnKkHZ6Lm0c001rg7uMKsOhP+X3SMflkLVKLJ9WNf+aGOEHDC1ELmxgKA/vjYb7ZXQlUJztmNQfCR3Nzr/TrUiy+ac5gXNRGVfiC3/zOLp6CtqUIZSFn40uaMlqTCFMGZGXbJm6AHXbXsa+gjPI2vDBuHjI7SrH3F8a7k+bCdDnci1Sx3PwWlX2YF48/OyQYL/v7gtU+eV7eMwOzc15yXNv8NaF4MEys7PB4LSif22APq4vBQFsbM0NUDer9G4rJkVxb+1x7othkGehXR2Rtg875TY9boC8Lnqti9eJ+A1rH/TZ0+gp0W16NcM+HBReR2YQuNrtTpPUR7RTn94tS01Y6Uq5hsL9mUO+B3UjEiTYcNf9CLgDtmLeopZpOXLrYmNKlA47wH+I0D6wI+jgc2fUCbyClAOtsfmJ/1uimZr9v2dPrx90b6uSPV7w8x3VXgAub7vZTKZ+RdN+Vo2/DKi5n+3yzjXShLvbppzgbePeMNXusP5wLERRTfA0s/8n49myFJ7FWr+0PTv/n2wfKtrNaJ+pq0TEiKaYIWeUQ/ZFMQdYUPCy8g5A867mor4IyXi9in28WzdILsaoc7CN82eXIY6KCCwj1kW8gUtM1coPWKf/tt5py8LHWQMc74Agpk1MONNjki3pi6U782qta+KZO1ux6ALfGGO+widVPACphqFCsLTus201q5seFN+kzv2RSKP9VhPcBaN1WcXWjsCY2s6o2oivFORPdaclrWvueHYIhS/nPhzTLwwwGACgTKWY9RnH5u5j93gT038FigZHwcKPKBZNdL3NAFX2J2QfIt4OUFZGO++YbzSzkPG9yd6yuLGar7sYPQTKKj6zmapxgVS98ww99X5OYxot0YnBBdLC37FW7l/37pXV8/6VeP+jYBsvE9681lkS5A2lVx1RodBkDMi4dfzPjhGV7Qyu3bZwnMfITS6j3ktNBaqqW775h/1acRjuI75uVTGXqTgW+CC8/O7aGBo0L9AA4t51aOl/pa1Oux98/cKHOw83aN/INWuHjtoxFxGlviLOFnfJZyDXZ3ijm1CiXaHhOQSfDc8jLC0OpfUzvtnWwV8oljjSC9WuP0hPMiB1D0H6Wxt0XcYFfvqubSzea57I60TaxVKcEycZIV23qqZT3BcWATbcGSQ2uCGJueSk3oAL3LPmMc47wnfbX1ntdBAJh8ZNNJvYTM6Qz2XOy0G+FwD5wcINLDawQk7R8Juvlgx2MlDRRM7AqLKWg+pK3Ea1iCVcAwIS+HYVuMX3oSsOqvZV+VEGwChy3Cw0kLXXVuz393GadCYKSohNC6/SDkFF/05VMXc0ba8MKkvwsQpmipidKJ8gOIdF9rVZ6XLxViW4I+ozTFbRUsnrpYxGhb5a5DgG3BcjssWl4pnIjDTIgRbSizMfTupJcJBZosCT2ndMj22kzQpehR1cCi4wPlMEzVjfYBnZ2Ep4rGBKDS1DgkP/dCT2qNSHOx+zB7HRZM72q+CA2wCxHOiD27Q62Lbm2EUaCQkG686jPPq1yLKSxVRcm5fUXZr+tSwa3VkRx8icErzO1pNIjnxOvkzqHNIJGgq5YqHReLt5yATkD1+Vu6KNBx0IqzrnWLgvZDzb0qrG75I8EF9+/uKmQEFhcjugCAazTW2msckH/NE+l4JoKwTWaPw7xD1M1Fq7hYa806cDDM8J1n9IIQZ0L+Cg/OSa2YvSXXXabRXJn+0IQ3h332oROexjIgUvGUjoX/qsvUlgxDwdZJ4ulsBLSQQcRgstDLEWNWyk3rj6OoQzUD2r9ObvQFH+IMQWVe6gyfOyBpnMfm8ruhH0YpuKqcsw7+IOYxUbtR4GNYpHIZGqt43toShXWfSONUhtZQA/YVE/Z66MHQjJ3rKh6ShbFDZk7jh/D2hmhO9Fj2X/QA7HBaKY3KujuyocUOwbXv7IT+kVBvD70PP6bMYGazo6c6yyh5GgsoR9T0tb1h50HCcb2R/BY1c04x+404oWXDOk1O+af9+wlesdS+TlrwkgEekPQyyKBVB0KeyfpKVBrSy5kC9h0IcvSWXZ8Hvaxecy97wOztNzwdqmtDI1w2qjjRqaeJHqXD21JKRGgi/0h2L2EQIj0conoozzQv5/UATDacaT14FOYoJet628m8gdV1J1bxTgG9IcnPHGQowVZ1/0CP0ehO9jvpuppOwJf0GkQtITjKSnBQaoHRFINmK14/M7PxW3eOL2H1PmqrwfvhCsu5B9/DJg/WAHudd/VztPahIGd40HKk2EkngcPy5TmhKH0B4tebg6EbU6x6mAflbqvAYpwu/ESqgOwpcxECRavDU7SgSe0D5kG4lrOa1T94lpxndFlYc1ckS3c5XQ4Gan9iEbwSRcnSzkguix6uArDgvYhiBroGry7tj76PlZAqCgY8Vp9xgbWQYwGlZnnj+pAXYfLh0Jc9VhkvRyrfqckv9Ab8LTIvZT/xgLLpn/nee2thJ9o/sMVuq6gu1LDxBg21WTdEGBgxgDYI5so5v1WjWRG4K7sOPkYM53W/k1tTufvu11kAV1WiZOqrqqWqLk/lYx2+qdzveixsCdGgQafFC8fPF1UVISVGG7UTt4K6YJ0Yisf+pll93StsV1XywDxJ/JDbIwJxDpECB9cI1CYMUL2CMvrrQ/XvsuaEOvciX1n2mUT7La2vL1CJovn7jxucaPcfjHpcPFi/cnCwvW6eG1LksZ1IuScj71O12L8lCRKMbByC37lH3R8FsBErnIY+sWhkb+qLs3r4ltB1aRZ6AlWVwwvtirN3alsfAFqDYm9jKZ4um9Ys88y/82xyBwARsNutshigonPrEfByJrwbr0NQU5+Ymh/W9UGUYyvCsAQvwhl3++69mFw/YDF2TrMf+tRIZ5Zf4K8tY3cShUNaabZTBZOaWRKdZ8oxEn5PZg4+r6yu3ODDoFSgZAs9vvZZKamMI0HsWiDwBEDKHKz4P2+3CkSxBfOMecUlABKzFjpHf/StO6IFGfI+0wBCpiDXFT2PM7u/ZSPCwRfEplipZATAKz/U53ZxomwjVWRkc+KSVSu5+IevvZqVYIb8A4c7FsITeWQiTLKIz+V/x6eaeFF+8p5POX1X2UZxYtix/s6Fjm5LrDKMfj6ws6QbDesQ/mc9YGedT0jwwwCyIM++B/UeMH4dtkya3utGYyjKMW8foqgOVwXVZKCpFkUtEunbucyLe4tzrtWOkXuwHCAUJwGPSLu/BbLhGV2LvakWR7xhbS62ajLJGzyUj+lJwGLelMqVeYdPujQkGifdKl334HToCwfpDlbfWL0bfOavMU8Bu4plqZ86/EQVWFTud1L5t2ZHl/MXwy3w6p+Eu1etc9WGhG7+TeCQuOkG4Ijz7YGP0tD206t6uhiIbg4TC6OzmvbBi/eHqbu7caRK76GXOEuvn3zgrK4mp/ayyiwLh3oyLrxwhvA+xtpGn+qc6P6yDtj0o6Se9H6D6Spr0ftzEvB+lgzFaJBHuIkpUtJ7kh6+V1aKgS6NKlcbmwG+hSTJZnvdqtW2ZLlDIwvM9zs+8JW4aYkGSf5DP7S0K0hMLUhLHJZnBjzMNg35C2a+esHYCWm3migCcNvueYEX5xhqgRwdXBO5JIQsvtW2h5H3tXhvudr2tzkGMsBOjo7Pz+jSAEYjIc3wZF1FSgnrP8nsS1hcWm/BWsKN/Qlm1NQ8EW52HujGZ/oKtTy6+qy18A1Zf0n1z4Hmppkl2DQuV9Vda3wutVSB7fPYz3FPJo2dZWNryGmzGddZThlQlTYXnuksNt98g2jtd436vLfKkYTKLLVynaS+oAZIuagMr501WA3s7Uikbir0Y3VUIEad8WhR1LRXO5Kd+wU46NXb6b8KJvo256uCwaYpdPUtA2JsavJZEsspNHadqZWhMKM8MFa2RHfQuaXq+Bs0xG5QpLBWO0fPaFFDoR7CCoD9U49H5dLzWlm0i5uREZaBo8IYpX0waGe/VxSJQOfLu0DovFJbzROXylORsxqHx616zR+7ZZZnq5hjnuhfQPvzh5FCSYSoLMr54SBskhiuqCUKx38rrnIdFIKgSW6SXGd4vaMnojRV6KuKCQUzpWGsZ/6di6xObTk2OUFDcxY9fRwuvr23Jy0bCsD74iEmsLhoKdfZtDjMQMvQBzOfaGFztEOXAB6PYrEEoRxvIFf5BPi5wuDtRK5KMhZMR5ziluIK7zu81Vpd67MIGCjR+3551fLYZ4VRln9w0V1v4ROieVHsnSbheqIt0Z9BCk/EosouuPv38Str+QC2sjpOtbt2NCn1/l5WK9WW0JnDAa6LBFpdF2txlAdgaLYKUa7wsIHNUEiad+GNstcTInFkyakyDZ4+UlOCnwG2XNViqyej51kDCJ1iiKV0/qkXAGauIPvd3BfOeLWke0WawHoE63mOTAa2cQ/EOut409XczgIQuMx/jzkP1MHMJliuMGgsZj8F8GbaiKRvNGBXquZwqYtmO1rCTJScdSQlE+gR/UC70eMSTAhzLranTagKLt3pgFB26k3ONTx/X+m48NWnm4n0e+gOaZRGUfGBfGKfOKFlTO9dFusYhIzjhuABO6DvLHepdp0hEpttdt3TClj4LoDn7tHxLaosdHr7aGWaV3x8pDT5nuo1yS9u7eEECMwBOJYM3RhnNQ8k0nZXCF7b160pne8SsgFzx3sYxHWqfjHRQ9c5h+B2kLmpjPXGtIjF0AnBz1VzVu2F1SpM5LNtQbupSrlm6+nvtGgYK3RZNXJDvpfCq2poFoUCkjdFzh9Cw8AeyTXwfkZTqLRbJ8bZ84X9VF0Ls+0/ZXXRGo38tZPvd+sa0kWayPZblbzDWXWxjWxn1zmqD9rU3tdYqBYKcXtHQU2ImOC0I6KcG1gQXCHt2Je/gFqXM1IiC1Kx0qLBHc8fdZrmPyog0fsUsnta9gxsRC02khxx0JY7Fbke9W8g8EW2H5FpYH4BtMFd/ifgXL4upPXeZN4n2hVyiVC10Tt6JfNf7ltKz6qUtmi5ixIi5/LqaXk7vEzlW/1nPUbZ+96qj8p0A4paEefZ/wkDI2snC98PGp9N7/L+mAVFxBJmi87Cu8OdrIrskmZmwCsAmmKp0YLD1z8AHS4qHhpqADd1sIpM55YGSppOkU7U98DNvFkGxAAVlHBEezLTmtBzJO+mpSfBmKw4aR6ITITg4cW+CYvkDe6rvxjgYKy+703rbIoOoqkpqDzFbxv+2knLaCBG31WQ4fzMh3Pzv7+7e7da+jxwUVy9fr56wUdkbp6PgO7DwgKN8GeID3Lh1jZvrjZgEtmP6FQgVerBQb6/YKU/0ZoZw8KEaX+xtx6G8Bi74TG3SuGF6HNB62wD3/psA7Eqv9G0A5ymgIEvIOKjmsb/mJYgKqZgp52N17WWj733M1hIZ0SpeZge7pziKzAPvbfm21hU5EtBO5CAUz8qe5IobQGmyWOJjE0TOEIeIHSxSfXnT8hMJXoG7I1xG1HvRPyPfhP/MlLlFvGy2BMfXs/oG9SZLEPu9AjciX7VO98MQBRWb/eie8TQ4ypLmVQe4gH1RXybxnbwjaY7LR/t0y9O8uaBMHvGxcHUbp6CFD+JAkNnXL7koTLU/C9j6x2sRlAH+yty/1PCfQd5rfb/bUcX2hteyqHaQVE6f+RuoF2sUjiYfNCrYB7Mq68jhhniHpy9Iajp02vHPgEEuQHXWWTuZgDj2oLHaNQUAMJg7DVMvcPTKS/oB3UpwbeD6VMJ361SFnQsRHZiTqGnNkNceOoB5YfPKofH39ColbwX1dLPuH36N5ZATP5TLM03zK+NGyiQ7d/nlQvZFuj9Lx+gxo8+eXpyv4VVJpWuVcrlqxK7c5rY+LAsLMoWyJsH1HapHje+60xF8S8KLnFkDKXOstFGmCBmAmROX38Bq2JoZRbex3hcdK54SByxIB345oV0IOnjbET8TlvpwXiaRbwmAQSUjyD/hUz6/ywNZMfjyxseA7pqWco3coudZdzxLzUbMLUNR/iyUGuH2M3POrZSSBfSx8FwDhCYcfB2etFmjTxPIInFyXBbjzNncJblLIs2kK4fRGaTQvBw+ynxF1KpLFxt+HzqY24unWp2KmvNMjjjgWsFDY8CSMsYB8YdolH2ZxZCNwcRdwtQ1uOfuA1dAR5sTYSDY6C02CQoZWbfGb+o0hXklQIcdh8HAAp5IU2x+RMTdHyQOSqFMeMp9RixzbxT8eemMXjoWcLW+JyJkuhDPkP04xktDk2FuezA1kvSkfPu2Qd0WELpk/KtiztTHwRKyDu5TmE5RF6eRYYAJbYFLNC7c9x52Z40Sg+s10U3TsBe8Iz2cRdv14keDcygHvCuix/dh4jWC7/XOlXWSxWF66jMBsCXEwAop7zyQkyyoQADvAQvZMJrIGlEa0CI+Mmx792ys2hlgkh8Nr9QH6BIRqwLaflEvURvTshj1x2sneKwWq+Ji0RTHt+LHHFVnZdELE1yqlzpYWxsQCTw4Rd3lPnBTNaR5RNv83rcVRGm4AB6UU3Ue/jYfGuadOIr447mE/z2m6q+9n7VrBaMXZp5i2n63KTv+FjvhBWDi8Gd0j/ESsKueYA5LYsZE3c4USuQvcswwy1W/AzmHvKo/9cBS+/SIKFPTt1vPigLpMT5ieGEEUEaNzs7EJ04taxQNhvj4d78qJdWkNpLTn2kPMAhku+CgnU6rDrLHAgP8jjSOMBSmLLSoeEzVggzvZCp5LJ3gbgffZXDHoONqDTg2mQX+NVyXnaFke+3ns5VOquUMHZKt5R1ISb58BGqpYnLt6RWMsHQuAVOvwkxQ8VilmeZU+aC3Ab3DxawwDMR4mLQqnB0yhlkq7TdNhO/v5RJlVYAQLFBiEUTB+Z5Z++CRKXOZrmoQVEJikorduua4CQVfX5sF1xwH78SzEtyzBjUYuadTEmApNvOei72/71Zm7kJ2MRjEeM7y/knr3Rs4Z2g7UyOTSvKdqHGiMfN4OvshlJMH38UoRQbD0MIJO4FqvkvUtwU2kSmdRxoL5hHxiEFq3zgJvVuj7vBUcMSqLFaHA1pJosq8q5DUCONg7o4g9vHguhLd8I6zu8mfEVnhWvwTsF4yqO2Ka9PjpCdPPiO6bsAP3wCfmP729/8GR3zgnW+qmGSn/8InddaWJd9v0tfOvHwqEI/BgA8fBZ/OeKDs6TNoEm9li2dqu1h5sM9Xsq0mP6nqmC1PZDMTXqNNTLWQLPSNaUIcnTpdcPIdCHmfA7xkQx1JSQ9rOR9P1WzR2QqL4l++qZpb0/7f8EtFcnqhTTntmSrUGkTcyusK+EBglJrrAszGotj9N5PKz3ECUtvnpfJyoZHunOXpKn7sLvaWNjeb/NL3eDvV6gUEWZNPzbjwzdKxG7ogQqlYv1i+5rY2s06qU1uVDPPGHvjU5KkdW6UBp+8f75s1X/40LiBwaxmGhS4LibSxqtebzVOWsnFjePkIdGhFM9zKFBurU/L6nr28ye8ruVVA+dgDz7MqMNcVX12B0O9GW11nZWA555moScagkX5UnWLbe2DjzUnpUZAela80iYascKBDNQJ1Fag3DNQBuQC2Fi3+I6jsWLx0C1HBz0BFapvwEPOeGTLJpCspElsQvWKPz7dGghy0xYmDAsfVgj0jidTkvit5wJXCnDaDr4ZeqHii0hddWZraFWIjlobnfviL6tlIO5YxTbvbFHyp8oEoaSnag3+cEDpN3xgF6jFnZDaTqocjvBmCJkA9PQacLhZyySZL36Eavyd85UehK0+cZOrxsh6JU0swUkKxvIfyOyxTSE03rvlQMLTZFoJqIvIIC49ECG1TJGdWZfSe9Apc6UByU57/kv2T24xNZQkQC5JCOnY5bqI20d13m81yTjCU7ariOMgY3NFw9z7mwqeLnXUKRMf+0mCjIX5wBrRA+78ASJlujYrVDKBhoVanmUjB7LYw8ybBKu17UlTrvXWUIvJd4qNjJaqIXIEMeNMeTIZZuT7T75rmpBLK5xnzNCoys/vivgSAOhGPjrHo2ALYnBb4H9v4OfYwis0vyC2k7i3H09k5gfTEcQcQce6sXNuZmAa+zYyzEoIfRXBGG8fSz5wa7iCO9L7vLy0gFxMabE1Zl4zGskVpOVDVENDVBnW5JYBttXuxFELNBIXlHt4cXgsTx92XovFrpYJLrnpvLRNg2f97APBCVT4JKXKU2MMtLYE7VYNozstn+iWDsDsKUf7GR8u1SqPnAWYdhEFYWrCGIgQM8IDsXMpgfyH+OMQv4A4WXuV4nIKBemQm7O58YgypL1xQgUCl9a33FEY2eXYC/9ZnmXU2VTVO/r3B1TFghNNpCzyR8l+s/3RxUpWxdrZncVr9cjN8TVWAEp5wflUnLUB3V+woWXhttuNyzyU7aPj1rJj0ZCMqS+9EZtqOFOfWlsp4dufosUi+RRd6wrIS52TDU7fERsdNG4WPMeO59WchVMc6vc58K+YwQ0nSoGrqeSPTwau7BY/f5EX7U1Q2nJpLUYftLtSeshwoBMRg42Puq3Et6QHP4tkgsLl4KSZWzL7eMqzfz6plYh9XTZuT+6muQpn9h6NO6k+a5fFEtRY64n4V05Qu4YQdHGzAOy49PWGePwGbZLBZHbndVOLb97JCnXIWJqC/9MtoEPDy3ve04P+VAxdwqmyLo6QlRjY498Vpp/5IhLtI9fD/Akwam4Fz55XXWbVlOAKvSAMpV0JSoM+jKev9moIkJIZGwV8pjfmRAB6zx1sQAoncqiMfLQuWiFfg766sWu1/6pn4PzB1sOXTzAzh1rWXlbOzuvtLeyqgokpQnyWVHqIJoNinT89SWx3NupxEqCFty/YMlmO3nLMFsRAsizXYNSRRJN9zDqXxSgIMyDrH2278BIt5qVKfjdNy0+Km8+Q2ycsWQcEBh1m0ZaYxBVi3l5CjwRpeTcy1874aXjuCeAx18BzKK0IisZqvunwK4dQ0P9pBGKzSBxodghBnyLxvOWBH1oUm8GKWfqzL/IskxnP3YcxHKGXKsjBAd+DEZZAhZbpTa263JAR1kl2GIF3z2TiOlu89XTc6lFzqOUwj/cx4wIh7xF0kY/OzD0WE2K3/3ZxPs9d/wQe9Hc0UzWJamy4drGhH7RnKEOTq5Fci28gghvJPBQDoRqjJ/oci5Xi1NSstRCrWTFCRK4OEjIWm5iMgvRK8llI9+BZvvQ5tNBj8gm/JRkFEwZTjAvM9uUczLau/SPwKu67vGUzkaEYzLX9I7ZqzwV8cLiqyZtipP1PrHrq+1i+nFlMO56SgHcrCRylTFUYbNQRao9SpP8PXVw9iOffUBFR1DQcQAHUEyTeW09lYpcRtDq9WUYEv0ORJJD6jWBok36AuvTb9kSYcw0TpGXj4KcflJlU/aakWalr1hBldtrpSPT3B6Moz0yimif1uBUP3aQjjwCTOZae5II84krFFVD+litCUQtRyPZA54l1L75mv0Wfk2dU3FpD9tcXuYUrDgppsfRH9VHnN9tZ27nPSuaZ2Ls47sKDnGSpn5nzKsd+3U3X1m+zod4w0q/tGzJ0Ts8wjY70fAhTYF2+ShimxA4Dlff/7EIyDgM3wWgblZhTXAsYlpYW3ylOFactiggr5AS1ZoXw2oC5dYHVXQQNuejPJoFZLkUzoJiuO7FjkXyB3PLIwk4zp8aAq7e0qZ2YV7KlIU8Mo1OIgbX4pgy31pj5osgxBw5E0xnSlf2rIhqbBSpEC903sXvCMLju4mAvpUiCRz9Jty9oqGwJredD3mNeeVEaLkPQZ4tWsauMcHr6DNmF4TccZaXyZyYCAsUs8PDBZV00E2ifIX9uOQoDBvq26pcB2CvWyjbdXAWKJIMB9t2u3XFmixOotzMUQ5yMygahyEiySOyKi9GaJWG61CaPwtFB4aXbo0gT7O9nvgaGIeRuW+kWQjCQ4zIy7PiwXxKzaVDtLyQWcNoM6zFlEZm31Nl0UCK0oCT4dJd+Znl/LIg9jjAhd9v8pTgs5xXmXft7N7NHyU41gwkloIEeVC3+VQm9bDt86q1JKlHsGYDs4Nw3fMqAKNLzbcc24M3mCaFZRzDcCjxEmTaFRadb78oZzwautyZ/2dmvssZxr/tif9w78OVoS3X7cRdzpnUOM3F++Kyqsu3R/4/wNjk5SbDW1dKZycqFT8ikwnMNRTAcQU3+cyWZxrbMGI7JfmvW3pYVi5yYONk7cmLsPpw1kBHcoVfj1goxCiqeO4ZMSMMD1zpwf12pQFJbzyMPoe4+gIoefNFd+pfZVM0VMSdmnjGBpxqzGhsRu84doYFZiRluqcdG5acQrqCcPg/h+UEDj8xl/GrQq/f9OTn+ZseHzEOlxZq3uc9hIPmx0VWkU9YPumhQYYulobsx5Pr/QWRtWp9wktSMGVzJvcSWbFstUNfiNC9tiuZoza1Or0AHqUJh1BE6c3274N7Vpoy4MsvBtMy3SELNtJZhfagSC50KAvrIgC5MvXsGItxJBcl8uADjhnNzByGm/5Daskj/PC9BkiAMbZaAMYYVvFgvv1Q3nf6Tz4i0y4/LzoNb87X7Ypo9q9lUUrrx8o5/tMdTvzKv5xoI4lxsyz9CPIIS1SMkKP/J5TakeUShTjATS+Jn4cQiSrd5DTfpolaOLYcOpoh9hF07v8wpco16Nzjka/Vvgl7hpA5QtA/9QtAHf+kEBma0qzwQe0icnTjIuogI2zyhy4GmMhxGixQbTw0AYYyyoTDZsu62JeSVaLBfjwzkKO8+gPKaqCKYJHTyMJ/CH3PWBzuZ6TURWsIUdWrxbdvQqTlID8s5T+kR8nH0z2XWIFV1pssLPbuoOVcK0Al/R9M5EoUJ+i7RxWOn4zFBIujNc0w0bm0sM6w6ZiT1wZ72m2RCt1FY3MmCL0J1ehycla5PxieMrEDJgU3mFHQgtZNkzKwVCcPG3HWE7s4fnYyvY95YPlvKDq4uEP41ma9pSRdO4pHH43sZ5ptY5mHc2oprOEyCNOJBwjL7ZfgNJ6xUxwrGDxYtife0GjfZzSSViUyb5XRIoxOS/tCCbwMRZDZySjdT8o3tb75Zm0FLLhP0XOXmlChz7+mtDWaWNsqyqHWJS3ebY6ne0zYqWhqAEWb4omGjmloPPAHoC8B37kJW/RlgUME+rsOZawR3CSOvfk6UiaKFAPla/2/u+TKqYdi+txVUEO6u5Tqq7baQafgRBCQxzeFFjyUF7U9igK4oKZ58I7lFUTm35aF21PqGKurTkh7GOmLNxhaTyZQ+VmTexgLZ06zmtkMOGhgKoOAc85hz9peFF2NDTu+7BZDEIR+uZ4wSwIdFTsAF7Wywd0KuRUHMkfu2g4FMnL5t9hQ/LmwotQMjSys7bC1DLzz669iEITvCg04u0HZxM0fu+U5Iz2GfWCKR3rr+FDsMjsM5ywo8Y1zodBq4MA+UZfrFSQnK7B4dGa26unBjvJ7c0RZlZ7duZZsjDIfiRW5ZdHZ9CjwON3jVSbuP86K2oW0me7IZ/W/P2jT6fvd9GXS+qUFbj0wvnahnywFnpOMX7tEVKGAQf7wyoSwZf1jMsu9rzlV2ryH6lj5EQk4dABZU8REOsgyELeXL7+yLi9EaAUw64qdY+x6Ng5t8B2cmLP1J7q8wzz+sggynyz9LfhqDhO6IH+QyIlHQ7OFu5NlqGCJ6gVYOGkjTRL1qCVH9LTrkndWiNwtv0WFKCmCMjwBHhlzV1ALeFkO+LsL3qp3C91NsFGDigv1oYSUXaG/a3qG/xBA7Y9n/25HVSJv5mGmT0eIxcl5ViEQBLxOcvth7WEEJsA9olpxrg4ofIxUEiQAEKLSsST9dasgtRooOyitcMn9+3iAa7vNLzBD2KfkIQDvRJumazBNI49OFPQOLbMf1c777s1lDrkyruQy262hAeyEOdfxnzD6OFCIn854/Mc6QMN5cwzLVCZDQvaGsvn2N7IJbvDzzoH6W1FWJmnU2wZ2zTz4uAxMmt3S06YVSQUVtlzjtyN7ArD/r6gbsdj+swml33WEDEeXYLqvydnNJdgfH7R12azaQd81yAs2+YGCNhMSjLMqn8M4ac1R8OkQ/wkIXa77NUbVjkmqAAXH9KbeArT8h/EaswE+vxsK+ilUzzkaE+ncSroSXOmCwYl72zRVJY77lwmBuIjXHvUK/825BhlqZLxAaqjNJubazkFBiOeadwszx1zk2iIaroXa5h9yj63AkcEfRz/ydAWCR581lXx52wlPi2gUEmb2XOLEl6KIrjLrxMYSwczJR78f3dfDxO+HouUf6qFbn8eTb4OFffpuNEYJLdR/lruSVXq1nBwPfm/vfUHUZ9+m3uavyJTnT81rjEJHx1/2t978LgdwBm5UodN7Q5p1OTtNTykCIr4nRiv0LiYdnOHJLg09HeBVll9RNwP8lcLLSYi7yvN+IaoyQj3bMWjhS45Y0IuwHgI4MH5PfTn3yeeyQWg3S7suR9l7HajNy24cXxY4A8U3lIRodQcuJSBEPoIBtb8R23eoai1uKZA33yih83PcW8jnca68SxS0Ngs/Fu98hxyndFF8qmXCZwH1uRklLEngGLCh9/bcvXxtcVuY7EsCnAy6JwlA9PjFTJEYYs/evubyOHCFLdPk0diaBOO2HmmcYi1k0M1uyHzdehDMPsJeu1+V+09EALg8gRrt/UqWIHE0KlowFqTI0G+O8SxX0JEtPHko4mc/QnvmcKMuNHOyKEHW5pH0/6wCj0yUUAKZJTYo8tCaCvzsyjLiWuwI/QP41FY8OfAIOC4SUXOWda4uZHnZABSTz6VF1aPdh3y35qcWATdo+UAgpEYGCp1W8LGymM8thY6/kN2nLs9pRcKFyGif3NqJQTlQEmiWhUJxNv4zXxz56cqXiLrnI6gzWwJlYsf9ipvnROdqV22O32IldsjnlFba1ZKF4NA0uVzrA5dnnPEktqtxcfz5XaVG6NEqCS/5XtWvJTVk2j20rS3VZqv24e/elHGDpnZewMzCfVKt+iwyowo56unEpEesfw/LpZI7XQxQts84F6RKmbXPXFDV6kGxigQLvAFxVpACCKm6Ja7sRYVv6AYHQCByYMurFeknyI957BjbRMc6h55oybFiS63Jh6DSdCa7n54jI3xlQyiRUU2XJEV2PRnkhZdR/0GXeTZO+8QFz/9fG5gRjMo1uB1DMGvi8YpIOMIolLIYu4L8gWGauosrI2sYV2iPHsmhPhOYlhxogvhNIPNKutwDp0EtbhDWxh0uUOJgz4Tuk0PhiNenexNuMXSjgyajgd3dQ93oOgZq8shnHKVfu657V+hYR9m9UOE7Zm1PvER+1c4KY0d1el/IsWlWT6gwi9ryX9soiGadiz6Pd14+K3ZUFhoCRcY/ojWbmtMER1rngsQ8htriSqzXStkCBmWvMHnqMCeTPrnvYCEMghjBoWhy08A7Gn54b78ATBiyHFVxEHkGF0K4pD9jx5j1eZNyAOEXffZip157P6ssiyZQ16vb1HkLjjJnAtWNTbVXywNIdra0nj62P4RhHTNELSr67Q+lydYIEgoxfI4l7hVRHDRo/m7yg0eJg7xRh5FXAwIuYSA7nN/m8KlsP8d7oLb7JjBlGKUKevq/D5CPnQzN0PbRrAse6w4enzS+sbQL6fUQVZClRgiLRYgJfLcEjwRoz9WC5aMU0U/MmFaWOt2wofPpVsdNTc9jnxbyAGF2DP5RgyDuXhEtc4cAqXPSC0GStsCskLwi5YOwK01pmLkDk6sI+sQGzZNpe+RJiTQXEyRrK6GwIYCEJqOJlo1yAIXPTJmtMPLTJP2h9ObVXXuSL4PM0YD8aLutsDFixOheDZLKu/Z4CKEk2O8gl5xmO781ia4xkv4KAObr5p/x+2zpFt+0iI9hFG5nzJJXo/HfvAqXjum5Lymvu/Cx0WV5qJZXoyk7b+2xqt4teOn3jBcU5t3FQVWlR96kRsb88km5lnMb7OdITfeTHuQ+n4xuVjXWWeANmLFQCP8R02uAg/aCXvzYWLqwF6DLVh/E21tmXtBlQwJU3N18QpofLSn3nLKLgfFWrpqHv3uk4UKalNzIjgTpp7vu92uSCpWG9bPSuh7Mf6iXYXRkszZJc4FFqasBU8gCbSegMHUTNIgKh9l+vC4q+NB5I0RtI72MADkvqTLpsHjp08p3VncRstwy8NMQ7Anr6zIBfF7wuDa6qnPUq9vqxQ7TwUJIZNJAP696P0ihZEcX1imF3Ty2Ngb37AHrmLSN75dd3y0POlRciHBczvQeWCLu+lP1eLMAQYJ3BzP5wgcd44jeZxvpBKX3WTMHioDftzsRq9Frwlv/u5MYxDP+227gmyy9cQaycasDukNE1EC7YHwpL6yLbsNrsxwFxfobD0sTwg8DwL4Z2U7wyaBElQ8LFR9NcHOPtGTKpEjc9JV9o8oIVgY3nGqcltSsWYA7USFyP/rVwmiTuob+OeKt6ajg3AdsBbijSlW5B976pceOCb1Kk8Fw/y5AewXw9V0vqJvgY8jp6hBOyZiXziOBE2sXY82IA2EQFZEqvn91SNaqciMMwGuzIRVm6ebI4F+cO9o1eDIoq/bRjGhlrfJFJiWRo2sOzJlzunsakvjFSWetgkdM5cPq4cIvzHVnQtXUxbpRQ4u1qZ09tb8VItTttKt6Y1YJebBQptS96yTerwXsCBMV3GKFdm/dOtNbAuJt9/UxgyObO1oAXy8msawNkqHCKuF4FQBzfUu7V1xop/eFe2B8VHpep2PeTM53itQ+rTJcm52Msw9zzl4z082rjoQom6Fjsz3Aw8fd75DpF7mBih/Rq5lOEv21M1KAmggGNp4ACpJypd2EQ6he2+KdriZFaV3rFiUA1Q1PXrxIb7C9Cwwo5Pi8XN7zXlxIYytrSTSyDdH9qMm2ddYIxMSw1DuAF0Qhmi/ZTknBu2q3AVXS0pTT9lFLPXTAlRGGY6YKCr/Wd24PgaEArOxupraA+ubCWl8KJ6RUup5zS+lUILAniFrJd+c6O52c+8EtbrUV2Sp+BGAQuVK4rD8L7ItQVTt2++OpbAvSUnh0WQbq1NHgnqAzgTvzaLM4T9pKGqmzYmDZyRyvn54Fi7g8djL6yacwDuePsmuOg1jck9p1213amP9ACDcAvOK4UKqk9RSJDvP8ppDZ5heHcgWepUF+UJ+fNUnjmPAdP6s6eaZLWmB0NiGtLU0ksvXd6KzQh9EdUtILCg8U86l7H7M7N2p6tVq7L/CsBCwBWDstCNNjvZGBn74OG6MFBicdiiTM1Vfld7N0Yz2QkGsf1qYNJcUe7R5M8EbFwnuuVifQRJSbF082xB7Of1ubHAbhDzWpFWKV7MlOD5sy81dM7oIkn2hrNKWs4BQxKlbUvzzoref7lMo+fmBnRi97ZrcB2jVaFvc933l2GQUjn+o91olszCq9SJVJAn0LW4mMfLEXQoHzyBAEwsk7GWBwV9CD6Ze1caKl+9B/vCsm3gO9AMtmvP7TyIyqqwUCzxQFKGfBXT2eMi34gjRhrw5YHEiCgq4rohz67RWsqh4ioOLJnTm0O95XAh2hnLVsJklM0+P2cg4lHzpVm0a06O5LsNV91Y+IFf/4/n2NQOKEiUKSecKVqbfB6rATrbQo9+0A6wU5K9z/8zexbKAuzYfm694TSDoqMl2iTt7D2fpofbZLXodK+NottTvx60s8i4oxE00DypwOEwSU6sOQicXVq+i3jCvV7f1BKnFkxApTsVUHpcAEdDsXC9ryZoGd9lgHQJTXm5VXm/syO+YJ4xixMdKikNIGC0f8M5zzXzblEMxDGzkRyjpCCn8w6wnu8O/YFUnd2qSx1yrVdzJWbAhu6ZbZodGUyhWmDq/wM54Qc9I9vXtESPamYytEcA89eZaEhIwY9+YpoOJJqyMJVc1DvS0RC6O+ChnhPWq9zF6J7iBRjuvNXuC4b5RryujX7B6nvp/CTnJM539r/EXCHFv8Q5+Cwfx0HtvvgOsJRz5d1Dkf3OHWarg5z4LGOlfXUvNcea9ZAL/JDVOPvynpee1zriFtH/vyQGONzxaHs7BPSGcbg5s5lCdl0L7GS6PCvhf7V17QAxpQbtvwt/7ptA0ukVNeSbm3Dcm4rTwcPRCHUDiYtC6/GJ2t6hFHUN3tK4ZadbhBwKDoOvCTjt5hec0Kbdd8t6XhLxtDCF673ZymcZqyG6lwO1FvpfyuHl70LjSX+kc/FbUeU8oAny6ws37vPNuzyMOFVDAYFsFpQ0mX/03iD1LDKIrSujbo5rTovXieAPIJThjtQ+QBFhQEsVuHynaHXvK49TeqIE8ddDTrdZf6ibUgnQl+bf8DE1MDHYWtSmr5Xo72dXT7FKJHcY6SOvHNQxG2MxAyUOBMc69FDLSVrkmoUX0CxI4gFcjyY38e4FjD/niqpJLs2SCOyP3f+AveQNAFUkfd8/07GV8F9CCE8hJNxmPvg8sOW0m9Rlctca314FzCmJns9GVHosGP/lbNoMImS17jAapq+PB7VoZLKGHlcIdzmx97Dpmi8a7qKd7zbu8zbxNn11Z801i88oIGoXHAMNm9GZVa0Ou5flANV4Le5wJPfZAYlkpZs2asI40DBQ+2RbV5k2YsNGnOuV9KNJSWYmw3AH/XIV+btX0qgL4lWFeNKoLo73JyjRy30tO3uQOGATXIC+OyS6AxcpwEZiFpH28Ixb5IPhWBGnVSe3gRfknKZtx+neiJ4uTTLbufb5K6tUfS6Q3P2aiVzTeNSXZK75ew4a8NK13gQ1QLU+uhZARZcymRNckOhKXrFdvMJvgYflD0aykzL2YL3LqmVFB85wqygx1krqtYbV0HQD9GWJ32rHK/qzX873u1k5YVhvle+/uAxBFyc3FNPbIVnteNnGddLLRGnz+rB3CRpu4sVYLaS/1v4rmwf39YYVcmXRoRE31hKWjT68zLcMgr1DxqW1RYCi92MGYe40syd39EEhT4PkY3NcMTHw3LJe7Ywz1A/1fYRcEig2dpmjwPMxpXjFm/NPI4yWU8PaQs/4lmsmG1FUovhNaJm8tc5uuYNN5vmDzGNxoR5G57maww4PnI9dCsTqRaEGTwjbXfuOSZeBhxenevUkS1Tep1IAcRN/YJujw9uaUZha3jolW8/3sHYLnpjHF+2mL/JOa57qAXMzqU7T54JwRcd1x0+GUudWjZYvj7Lr3WrUlLFTvYmR4+Nm1IT41GHaaoiHb6dffh2cuO3wCUGm69sKH32OB6j/9ycXHE2cUZ6E60zcSVcV1AYOcTBXijGMX40ASk/DwcCqK7ncGc7Hm/H7cTVTyvJF+ziGo53YBWTWgzaaVixq7JFgpXyI+Q9xdyMwFR/ijItFZyhRp6EDOtjFoJ197D6g2Q4cLr+6bCY+kAVdSm8Jqeyd6gGF+7Fo2ksOcpJzyTu8I5BukWo2YDhNIhoBXEp5F2rYSvO3sZPSjTOd5Yns4BFHR5GuPuy9McsTFdpBn7mmhJAbhzZHPtIcWmBS0FJQhURckLVKbLuxjnMWxy8mjVrsWcX+CNq3ActWiU7Z0PTijRt1HHAnkmgcjETs3+i8gXENfOs4O8536feUlBZntURA7YsVvOWLBf+uX7J6piZS2sGQra63HC7fEARO4DDssl7+i2FiF9B7lN94NjTQum+aGsa7bmWuxtD91smR+6IdIg8Trx2l3eOLviybL0qpc6gfwp7gxN6KxB653FH24HEDuQw1pktuKUzERt5e8XjyI0jkkQuFNCMRVwHxXAgjZtTP2fjhIELo98HadNMg5SA0GeaMvmp1s84bwps0ENrQJi1PEMtH9I/RNQE0e2I2JHBw3S6LG70D59rIj3eNheiwDRJsbh3M5vTO6HuD3S25Bsq//E6xMJ8yjR+RCXyiMgWVufxN+v1rkYlu/KDVAdhzKb1hBNbRdoFzHDGXC5L8t/AVURzgvw+Hlqg4jIrq3mGwUEZksRs3PlfirNp2YhuPoFXvmwG3dgxM3MifQCHhA4l+glBr15MLNaxRhZI42Q5D/l2Qa1P+2PhzrdGf14K1IaObmOfQaezlUUmYJ4GUhVNfz25Pb7XJnS3hjMZ6jxwj9DNTCL8KFXYsHQquGrP2B4C5VN5zSgL8Z8MnAr1swuGqjjL/6FqsSlpCCYwywSuZDCFgJIVg7tCBEQfRSvSeo6FxhOa8tGO9brK1bzwykiqWOm+IyWqTBpDJ/L66PT9X8iSdu36yh1G20Z50RYgBpcX1axhW7NEw4xpt8gY7UvLOS5jeFPkgGvnKV7DLT5fYxasBaHz1D7p4oiCF/Hc39iNvi3LOHLq0FxuRAGj1Ok+mRxkJ6Lf3i/O/ezr5hzqXaVeqcjA7HLSWCGxszda/dObLew2IxDyTT0Uh4iaI076uc5o6q9kSlj5GNqcEsYWZ1DAnsKAxp75nzOp8zjOchQJFB9/b3jHekBSJmfkUVTkujr3uxhOjrcL1RgQs5Ahq6PekNmd9dE2hZXXQkCUdejZJTN0SxSAe36okQp6wKAGPjqcu6B4o9QvmXjb1WOkK+QC77asA+ogsZrihyDp5TVMbSt33xirvEvewMT006+K5s3ju9b7u8H9t+fxoyaOvKPgcPYDz8Bia46xVeqJaVVm5LhRucIKCvRD62dyGLV1O/0VxcgvsR8Mq7ieFRzzS/SG2KokbRIlwpWZThsE9HKb3X1jz4E8UR0IH6lu+OIsNRTsN2X8L+IOohhuH+9Wy+KSpd8RXE4NuoZihsS/XrobgBQz34aZp38r+sw/R35aDS7eCQXsBBKuqICzd26JQ/YWbKbPS/AD7xndtUKb2XGPEVOsET7OIHzzoqjRq4dfVms7+MVgJolomeyXXy8O9r15QVGJLFbDIWvqB53vaL2i2Dr8KSbumYsFsnt2du2JdtcBJcLBAvjo9RrsYk4FDoISlOpyCctspAESbbc+NdTClMEvecQJ9+GeYNJgMsuzOBtVw9yJCVfgJBDqgUgj+e6hO6S5/UlFeqnAMaFjUsyidgPtjGDeGApDq82h1bP2xRcpm+RqKKrysf7wSFYj+Ey03d9EQv2MuuwomAA2a27faf5tkORs9PTkMLrY3GDWnUqaxOnI5ARzQRnCnI4qFtPwpI8oMu01TxQ31M7lJ2nR4O3mTSIW8Y/4dlpOXHGbX98+IBDr9cFOsZEfab7S5mR6JInyAk5LnaOnbvfDbgUA2RUzSFcdeKWXhUkxj/IaiDwcIdJwkfHgb00h3Vrwrvzmy1baJl9vyP8lij87QfiPAc0Eol7fnUIAWfvVU09S79FffnVYHSioXhFUtTOsCRb5xNo/rXl+qpY6YtlxPX9L8lJUaQijWd4jSccviEnMGynU7M6qDYLm3TyQX6PxwUB6vmu6aghO+WdcoVSuU9dJNUs5v7xhCmBMETCNevffNeuPFWqJ5SGxtXOICRg0ciZ7leOCQiDO16yI+rFjleIjwn2R3V+R+ImFraBRi77hiYTk0UBpATuwXY+WvGxTeKPU3bkdkZDFL78Mr8Wxbi+epnoojmdwiKrylWRCZW3BW5/wyQf54ej5K+gR8bhABRJJkaADi9X5iIdiV/ydj4NAw6jAOqrHcmwyv4yQNF+FSEE+7bkf30PXW8257yfNvgX6Mg+pwWTKOqRxh5xcu1L9oIrxyS4qMDqQxLLtZf7PhSsGAuQTNoQ4Ae1gh4BC9AhSguRZmTKdOXKq0H9Xy0cwxbujxDUoaS6g49u4GYAwL9Fj5xkGaC21zYC2ZknRDVEE55RSF7W2Ild8MhYDesgxVdeODhABL0/JncLuJdHvur0RwaUKl/GVFfOHiOHIOP5AYYySlFzmTL9ub2VnWq2hcZ6MByzkcwT3Pf4Eb394NuRPeetlqVi9kDh2ELv6fzKQVkXcm49uSljb879ZHQm0/4uzFpPMUuHEYs2namxY9/N9aXt/XeapmMGn763bptcVV+rbe93lSFD+gXNYI8h5ThwWwHpJC9O2uo78HcppMZAAP7gNM2tfCl+HMCyKgrh+vl7FglGgk1NebG2sKTgP8NityzS9czfq8JhfD/ouWs7mFfExYniJaQ7O4K1Yb8K0vgoa+FXyNF+igGZzyF64iZnjDU+DOZysaIwHc74rQPwHoAvQAdlmeo7h7XQjHMRzFWuNex10nQRcEs4F+Y8BtATGWX/Sn1qXC1zPZ/EzJ6b9DVa7B1f42vB+4Syqc1svNWIYzEyVU9v+MUEdnitVtY7QWz2MndXLSV2f1QPZv1QcwQRFsDHLgcRtM6KAd4q2Db4fr5XF7UBvPkb0rO+1XIDxAV9K8yDPTAKTEGGT+hWYK48N6C6Zc+G9iipITlodMGseUTHU/1urU52VaR4w8WlwW9zZXi8S/rKY57R/MIgnedNvIpX03nmlN+5lTBQiTczfzlUI2ignNNa4TsiUjGY4aiL8nS1wn0enFBE2O8QvvC3ZpMEoE8wwdweHaZCN5+ndKV67u1xwx9Jk9rpFrUGRoES5a6k7eLSaYnGNJQN6GzTOmkNb6tHkL3SWpxgwJ0FVI6qwJ7MdQHBzG8ctJvwkUelxJUzCX14jL9CAICt8WXpJquXOhJ0nljnTJhVhfk+n7cVOHoS/k4nzASZcLEIjuVKrlRTpuWoJZMk2NiVLSPn4tjhvaOOPv5cpxwN0NJ7xmwLN0d+CwVi/CchA5u4iIjsyaGhDH+HUOuVw2hlgmIyInfHbEv/9iz65Q+zXXOGD2AxWXOC5+VfMG3WFZ10TlEc5GyQLut12IQTXLPDKbOPIC8Z6L9svRpff9i1yj7ySYS8nkBNxK+ZZOdEdTXSVVexexTHuUbp7G/sG2CS+j6BvbpHRF2ftK8pb2lgBgq+zo0o+MxPL7S+vVvXt1i8ny5YQmNlO5lobyNwgYNsW3BoH/Tt/rjsgj2CimnXd33BJwo/iKDtfFU+So1CCfq8KkVOlkBgqCJAmq+rdJcpgJy90fFeV6UUYt+WpE/DDnLSolQGWuZWvTbH57jZ23r0ZRy2jGl8+I2WrWXwvqqdk0WoXMJFzPqWjooruNicYP5wZGd7/n3h3Yi8hkq43DIvzBqsEoL4hD1SJQlE5WB/jch3GtIw/u8o16+eR6Jn2LtYNG1/BalTFWQu2sLZraFdh+zT73J8ejoHW+W8TngNt75thSwC0/mdu+dDNxpn8ib6WNhNxS9iphHdNZT4l2+o4t4/UKA91ekAuT6BgzP7E47+CiX2gcisejLO2NtWeXv3wAxsoQSnqHoQzkMlJEeInZL0UNuRidjQYn4b3Ai0AbrzleoeUekP14ArmU6hHtZcvPXU8Bb8fMoVLapX0TTAkZ73Mjh2d7nbylAuCSj7D/N+ppiNaxtU7FRXnVOATxMgqU+9w3vMdOHAcBQJRV8j+GCaVTHOb3313fnwhylO2VZygxX5xSF1QwkZwJ7p9o0DzKIo82aAruXc2GVT0KXopSiwUJ3g5J/zRgQYIxN+X+1XKIWTdc9d3/TsIwltMUez3shUw2benyqz7ZaTdVMycSAjOxiYp6yqhSmf9PZxbrY993LBQtprFRCNutMfaDHGl/N8JgatcL1a76cP2acNhCsAVf1v9zHmfEukV9S9Hnh1B1cx5dQQRDBZ7+VsObbpzmGt4lQouS+3B26QRuOnvcrOq2x3pYanqsgK8KIsqF7YLoz4W/FHo0dG0KWNJKHWJUSouZzpI9mkWCIvEVKljEBUEvk1Z9OdtudBXiqvW/QlrLg4wOjp3N2jGi1pZHxApM3f+5T9sachRfvrngzjLbpl7raAapPC5YVjXd+MDbxbAlFAMLE3+yS/Ilr6ogtC8WUTTH5G1jLSJVVMfZ2LM7YGkWwY+xxYoxchBMMvfPobsiVHtwq/V7kWJDvCOiW4DAYvsnn0yrJF9winy2JIq+oItGaVLJ2zfNXpwD+wYHpkWMaiy96xxxccm+Z4htvU/cCatx7cbmB+9LiGGAHsDIMqo5JLZm89gA7rFto+kuTQbKilbt6HG0DW6GZTokwhnSycqBt2Axw/WicT1+df0hGjhb2mbOZF8UthVO3NjGO0ed8gvseitU7yuvU5hQfDffC9M5pXlSDAu1SAfE1asUsI+c9K7ijVctc78zp3jTFuIe0fQHjzBdfC4qpPEWbe7Fn+P29arjOekqQOc7cmcP4lEGEc0DFSlEcnpXkOFB+V8q1Kje6D206FN+TKGe3XHvbKmrBwfITKnXUktjVOSZ/+aVdA89Z435MoKesCSDyzkjWHZUcGvpG5BuKyZEecBGALtRPhM71KAPdbSeSsOQANMbVWtDn1JdfQKOaMzjnqN8S0b5dSVt3m7QA6mlCIOBJYI0D0+bG1GLEfKv78mLqbk6h4GMFFmJtoZDFdWUfE1WrJ51pjivWGa0wpxWFGiQs/iD7QJtbWRfMaaAggpirNkvdFwSkjhCaj+9tnsMAJFSPr1kfLCbNPp/prYgRiQecmSIP+g7Hvctto4bIEcOll3ZJeHOZlcKl2yDCoMWhO8Q6NfN3CRI8geerjG/AaOoXLdmqjh7Us1gyowhIPiMDOB+lmmIM1P2CsdQI/ovqo4QvCzDi8M/pWiYECdSfM6XBjVAzlm74x4UY27+bE24F0/uijc69cVuu79K1vCBPw6sqnfh+BuUwO2BWn0aDMQIQ/2iRfEZPY5eCI4CTflYFokWdXaWlQ4RihSleWjIopGrrjIXsgTFR1kgmWLiwIkpKzEuoD0ePl8n03iYy9zyPNROX5SlsgmX0SFh9aNa2dzn1jjDC8wvYyaBaXkciCHnKibHdl++9G6JWMCA0HbsIg+X0BNjKPkoyp3QulQ8sNDkJPeBxfmVwthGXXA9GT6RHwGVWkL1RnIL6VkDSDG8Oz7uh45rRalzATWK0mNc3WNMylRFu7Nl9qYfPJ5wa708Ct0mS/QwmgkrDusNtVdr8vzZJpgxvYBAdOelR83nvMeb7RticpW3RKr7eVL+SdR2i/vi8BAlnAhJu5O8GkwqKR1xcofZjkMYJv6lJmDN6A9ZUT4uKkhUdkWqcqrLcuE80pjO5W/jfmX04lYHHf+l1XRlYZ3JrMBwMeu7jHKRTagEdAzchWiBUqrimnJ+RxJz5DKmUdcL5CyuKlS4wu28OFylxeHjo3vKuQ+EkTGvI4M5Tp3wQl4xniHTrl5rNNQWQv0rjHT/hRBD9VFxpu1eooQU8W3Hy0AKiG6vhu5YeQ9yOHwfLI8ngnYk4T8caHY0B2Eyq4kUuCSFdvhzl+LivS9Xu3JnOVARU5wHWL6CCGTHhdE3Jdzf7CaD2cjgb+LG8zv1WIi4269sgNzwvCiLxFtFG6u6epVaY0XbgnyINKrfE/ESusHwmF+BeDZaiaz0YJ7wWP6jhPIdaQE2+RUBg0INMkk1EhpoXWD29DVeKSw1mTWKO2QndAPDinQFJ0cjQmOJS2J6z4SiSLQ4d0OazVicbkyabb+gBfhwG2ODhAuliBOdjAzrVZ6AZ8cN+j24EJ3pMQvCRaH8DAk1DmfV0GqvP4JpP/m5J0eVqdnHckN8Za04Ih3ZTBDulzTPNx8C4k56aB/aqNTMU/Yqw95N47oTyFNoHhJb3Rokskrwqu4R2t+DcX81HZ3ZQtBVVFYPy+sFk9vk1lOI1C8w09G5Y/Q4Uu9/oHNi3ac3e9UCfDAzZx+dBki+6it/Pr/JBxiu5Txg/rvMJiN6GDhWcYR29QltCL/r5iQyRbUVxYu8Rnj5kX2uZ9ex8SCGFHeAh9t1paR/51w4PdWsNrHXbDE5wtHr/X/Qfs2pR65qBBP+thrmtsEviqSZVZfGKIA+1WY6Djs7aBgHY3/9YBFoDUR5QbxqoL7LYTnOmNJzZw0vG32gViUzWjbXu2Y674wGUbHLPx8NtulvaU5eHIC3TcQr+JD9olFHOJZfx53GOuEJlr/eYwhfBsxWDdkPASdkjMJgnmDuPrIObXPZipacGK8jQupOzpr/56azeXPagJv1SkwmpVvXLKPiyVBDNsgaD2ZXH8F2vYVj0MXbcd3kjBQuEfbF0btF3ctgN+5vVBBzLoQPsGrDwgAlj8qX+IJRroGJndv6hx3JGjItRhPXfNib1w1ILoIu6HovqtcHG+A+Is3YNbbwloHI6iZMfZCmbSs6Xb3pV7BNhU3uqTzC87/cBTcnQ8nyBb//zYGszZjlSKl5odCe70d4OVSvSZzbluhWPDd4kqorWU/+FSwr+QD1BSuvMojZlVdZHRl1zAURLAnDKcCkxYo2VieBuCkimCdmS9eMx/vwVQNyO2nlOSuw2halLRyKMBDmJWSpsxvUaXYoMWiN5ze898Ykk4UPn2OF0DQTUtvHE0nxZTPDLbsldWQVqHgM4J4f7aKqCHLmORcioL5jlp8gVZ0eVlEU6ehBlicBNKIsgyCACmq1VJxdoy8DSkHlnmN8OaT60obheOmcAXcYBj+1uhK0Xuf5wc8PAB6VHaHI4Nif8rWRGWYwlFLoemhy0nzDIHuATw0AskbGL25A5TEaDa/mSirHa35UV32IHG2NFl+IPLQpw/QN3s84JCX5yYXixxCkrTf5xpA3Kl5kmECtSew/0kxbK6DdoV7Gx3pZe8K04T2yd1g+IilcKsL2HAf48HYgj/i70u0d/GPCKSq8p0j0iKvY73Kiyukw5cXZNcZaau6HnofxNHjc3farpCgUi/p6lPO0QGhfZVljB41XXicSSZE7yLQsO53KD5z4JYdg3xHQHh1FtCL4mK4bYivD3hLLFF/CgsisVfvfy8aAbCjyZEFhjKGn4K3GWHYf2FsQPwu0SJQdfgu3zTTP5J2gtptLOGRmtr+mtz7+1uRPWNZXzJ8IZTV38zcCCVbRfJA1DIv9BWAiifS7kCh0ZE7R2oPfbjXYHxlwW0WFQRh9X9GwYIPGE9jhszfouvt31moWkFSYyKDstNV0V1nuPbY1DhgVXcZ787BV08uf6Z6K2ekn3ubxFNSNYl64+aN8NTmxHUlyHQqFR55ewQM0MFGSsm9m2OVe6bbMXBHMkQy/+ltZqu7mij45EBWjokXZWf/TKR+oUYAYcvUi+ldLbllMKrGq9fzruBNyOHnhqEV1m75N1gEveemGr8hhwrK9LzjJJmlei2GRnvdiZiBqX7gl1ot5ID9SlE25asp8STAhfCUETslgB88B3OCcEJ9k5TAYcwsFZ0rRQcJN8jSNJjOdYuhs3zkj34VuKFVdFPVJmA+liChlJsuIjBPEGY3zpyNuxh0jGjL5yF/f63NB+BWPUGAtS7itr3X5vsEsiVznru0PqiNOuABCilvRuqtEsSyM1UKGU3BklttutvTT112HqUPNWAYf5dYAZVsJDFwI6hFznd0n7mssBtyIlT+Qa6Bfl7Pt9wmWMKYgwOlAMqGKkn237ISFsWblnd8no/5HRgNEhYGDv9mok6Ysp9d/oZhG1zDlvMe7Kf7gLRcruM3fT4y519oG7M7PMCvOTgm0ugdL+8Fe0tkNdC57GwKNRWhJoPQV9narKf8MTwjgyZYgczXowP/oe7E4z2xnNZWoef5v33/vIcyKZQPq4XV2RFbRguV6PbnQ4Ad79FzLcAByOkDgB22XDXzXqnhAy4oSDX8UPafK1caQjt4/rXg0+UZKCFt5jbfBbMnT/eUkkwyQyq360yzlwa3A1PB+ItQO/YDam2v7Ipo9vg2Igjs2z0vLi0tGHABmY0nYH7paHgiCC6dWds1bXMK3XTQb9mn04v1kqHK2CYXL5VQWGbg8NkLP/voICH94tRB6z/HnEItIrlHV7fVIt2/ZTPonCBQKBKtKHDvxguOBk2rAcL4GP0QzNbqQPo7b4ndji1OjO1kMvonvUtilWPjh5+ETZ9Xs4YXKj180owMXrdfkIkadjJDZa9tx0HCAa01fH8VogTeJCe3+IPWOcKS55LkErACz9+dv3Ny4Aokq376pSlDNNoD4AM3ejRixe7gEB4isl4099KN2FskcxImDdM29tfGtm3a4mFUiO22TzVf7FgYL8YlIxuMaZDAYByGF9JWbvYvbyftZFk99eotoiKWiP09MoXO64wythMNZE3lRaXbPyKI4OIhsvQGm2VE+rLX7xrTv5HVUZSZ3Bn5GOXPo7uR3rEx/rhSh+m+YTJtnpX+KPd/sczOtDedOhWN4S+AXhRXtv6l2qrWH6zirC2SmNtooNzTjbCdU0hWrd6DIuMWQ5YS17Ibj1+VfUntMUXs1S3WSXIDGRmLYbJUWev63xkEd1NqsQ7kq2S9wu68pG41xHF4iA/hZjnZaIfOMS5cZTqL+Q3koedZu/ACmBLnuGQwHgImYfiTykocEBqbPbQvWIVJCp3tpEB2gQ41jiHeyvnnL+Y/m8EIAQ+X1HufzPij5MHV8PfG/PYdy4He+jqMYzSydQj1XGLUB54cMIfGrKY5Go4uXjeVi014vHJDq4BPMQl3XfbMkCEMbgBxXWLgPWHKJmA6VLoLgaPaEXYABTtFLFJI9cIo2+oq7OWMN8JYmcZzinDUYeAy4iO+pKQJWVb8THvqlom/o+XGGp50HFBsPPhucZIB00R7caZByfl7RnRlO00VSK+42c7C0o7838jpXkxYWUPmQCjIhE2DGDvlZLQn7hS+F/K11dwRWU/O9TNCvXNhtl0VqJ9WKmxAXwjQKo+XQYDeS3AcYSrej11Wk3TtMXjtT+N3qP21xZhX9NZj/ZK3zRwOkMlkuhvWP8c+qxIFg5zAF/QoaW2OkgeqTpFXmaoCG0tCW7IE6yPbZ67UgpAGWAro9U/ALq5VPlx4VJa9XPw5ujAQwOcLmX0LnjSTxCOi10pDWlAWUOFi4w3hok7oN9Mk1Imi5zqEtfFo+yQTNzljhHjK5iQdJhLfGfB1x5Izj7JHZHlZ3F+rxaUhzfV9tqbpFJP4zqNMKCdYrklkrUHUOt4+QN/wmXyOujPE8BuFAZYuve2YOOx73z+jO59vrPGTZXeez9RrpJq+bkuTZ7XmIef1BEcv/874nrEVp4cO746vmozYHRE2Kg1fuc4wk2gH542B8yBnkgCi/i0D51jOYAdTdii1rvT96JkarDJ2OoU+DNzpSpXlv+z86SkBk1ys6bWHGhg/cRHGG8ruRfoV1ZbTbjF69Y7cShBgT+Yy7x1+U270djQjA3UaiNe7WiMyZxfZS8CyP523yWOVfXr0lgiZ9JTz2OaQDSGab6BCehulVahu8rm8q27EAv/U1+xbfcbNTWa1UNDpe9KN+a0ePspox6/If85B+FG/6MT8X2trT0DWhMTOvvpIveg9KV4PFYBfK6317PWSnq8TQcJk1Ld+GL7sSoU20EALk5l+ZrQ6mgSfb1OZr+lqAQFgz3ATkg+YWohPAu26L2ifiUd2qpswEQCi4DPqZtvaetzvBo51qMq98NDfOnTb2KTeD4h+vVvOsPhT2/Ale6zHegWfvbAauCcJxyPq8tMhJmB/DBJoSJqPypQu97JY4uio5VkEaKwTE81zxsjtO+GjY66HO7jqmIHrmZWQvvxUK0hbT/GNfZsGVMjXrIS/+VdSskYVlLjWZPmTKFOOPg6P2pW+5TPiCXGqh1oUFDh20GD4INq3mQG1nUe+aIYqnQy9gKLC00egFnk3HOFoI9CGreetB/gTIH3+DnDaWshHT/+yGxn1Lh9qLB7VJ8NYKA3+znMzm5LqLo4D0xmujvBeXlfkpMyjPk9FY0fBjdix/cMewU4FHR9TR8AOfYCyPxKXNNzDVxubSXPwpo2+iiAK/ZP4mRhD6IUDjUT/M5bb9A20zNuRfjiR0DVoSEn/2lRdomlKCyou+rWbnmUewygHPeQE6HhJU7heIUYyzJELd22U0L1QmZuX/ebBsxCh+zfDh0eh+5ZbC/Qt4pTzmquU/rMPQLQhCHRgtgvkVLMtnX0oim932x40KGHMR21r51e3MOjuKVhu7bto/8T7CTs5fj774Y9nF8ByLxy4+KweRqEz8220e2ERv+HoYVfjPDt+8eVT5fWC1rmVtAejYCOJXqzGQg9ZJNUD3Z+RWzllMiM7RPrhA7ZSggaIUXxoCrTlD5sa59WvPBRS1DGeq6g6VbjLNfCIgUkfpmnzwDgEHagzaOrk2veLVfLmFLsJSzMMGh4O0mkpVpBCsW63Umtq2Ujil2YIsceeIAQX1OYF0JFticasn4Oz9OH25eRd9Au94yipjYYQqff9oYNKY50xKnYfphN8KUR05NTyr4g021RfLnpCHFbJV6CPxek76FxgLba2q+zalbo6ZNL60AaHZAcSN42iexC/LxNpmVZ2u3CIeX0PF53idxKeVvn6bd6K9OJsDlzMA06kjvG0LOJwsKBaW8TqG83Xc1Bv7NIJ8izpuEbcLmBXaR8EZq6hUOuGeF/C7hqRo9oK9v3TJ2WVczaAxo4hdkz8BGyDIThx4RaHSfIG91YSd1fyTr2QEq0iegk+w5P9nDQqxQsX9C1+KBeck5YvzrX/cliAo8uVPCiVjqIcX0Zc2q8hWHPamO3utu2+QxEsfp6rBvjCWsLroo8t4YPDZCeKS2RS+g5cZPha4QZCfKl6VgoKF6x9wAfBzbimGh7DFq8WJH5XpFIqv7OKsTz1brd1TsJfbBNbM7Y/QPGX8ZnqfkvOZWSkCig4oJbObMi76ZJeTNUqiiVXsChCwvZECPeyWWDzEGRb12gAKtZ2Glnd15wgLtabwptTXHhuXIjBFSCihneN0K3Ml6BJK2nfliBtxOzTmF9j8k4MTFDcZ+yK5+NlG98ZHAGU5A4UFLvvLHFPBUg7wLT4LyGz3d2SwdsV+zftPjXZw9OPFZW205o5Cs3V8TalamjCm+pf1sVQgrBKtwU+ncKNie8/9VnvwNJDIPSw7Vbj2cLlZuajBx8TAqeTp6Zc/yOmJzFi9TYFbtRqY/dICRj8nJhhNxooyX+GeY7D+Y4gVYUQkB42lMbvegj74BX4ercL5VKHQTsSvO1m3YVOhenhfxFpzyDEAomXrfF9VVIa/DHYBc1TVu/NwhasRSshCwWOQIOPS4xQF7nJQ4E2lsNUMcT05K0bej9sbVfUDNyA3iiZBtYHpaAOoi/GZNWZnAGD2vxdlc6whQJfxc6kSc0XhuFr7nKZ/nZlBOJDF5kdjdgySIYH3lL1rumIkgQev1ky2FCokjXbg27MsMAXYadVMhdywLZIMwRMILodWbdOEuMLehZo95eY7Zeq2ceVQ1wdXcynZPSXvYiWNmEf/VlGLWTMLIc1FUdBRlIXJn2MvJCZN+F0G18n++g+NEmB45QiZ9W3+LR4wWsFKNKsmlSuDKE9srr2jLh0zu4ZP336ysKojhUltfVh9IKYmXqjQ6UpHHu9YLBGS96qELlWgyW0qcvKrS25aI+7Kn1rlUUFVAuMjJ8E5nhitKEailNhuiQrDTtxI+BSmZThjLypYF/WGII+E70Eq4s/SbBtc01/jvfctVTc6yWR4YrZyeFJ3wf8ZN4+CY4+0nBHm5p5xO2i7jDPFmFWY+jsF4mPQFD5gGQVqvJFCo4rf/Bx0cZSTezqIp7f941oHYPtRMqAZdqRlBa8wNSIWBF5wS34xE37suKiCmnPuo0QqXrp2xO65V0A54fuTkSlf6LMUwd5mA+IRW36zt1h3N4aPKCWG/iL0nl8oSxN1FtCuob1wDHWwN22MldN4CbCWgmyhJDh77L7sqmx7Wn0zuaLtvw0Hao266wKd/qE1VR0pniR0sxfICOWu2SxHefaJ/geK0U5Gf5/e1Zms9BBZKaIZK1+s0jNx3NraQGoDjZU4k8b8Pr/XrHGnsMZ3xr6qmVEp8Ebb+/prj0360TTURI5JD/4gGjmQ53n255R8KdP0C2lNAwOvVHTn7UCySF34QUGmYEdyfLPrkSZxcYliUCPgIOeLQW4x2434MbZEJzRPzEU0zUvMAy5vN3a0e/NfaCRJrfq/4948g1zAS4CB96LjgPPeFjc5BBVCck2OPNKKKEUiPdb9yXHsLAL1zExnJFmk1+S+lu+su50KzAI/1uPbF/KPyqpmltrc60GuEi97JZuAAehoWog5To3CF+z0GD1xZL8C7/hxc9qCstnyFUynhUDRxJ52hsiCjwYR870go5kulCBSIIe8sr+YxOraSva6Sz67r0NgeebI3gXo7ofh6vpZosg5gotuNjW5CLhaLD7F8/qhMI112JKipxUurqblaY3qWh7IS0X2jyYNbFw8/4FA9jlMMpVdGe1KhHDdsjC8wo0KcgTWQRw/L+1AgoEGqK/D3rGhDAZGxBajrgvduVC8rHpXN/0W5zGYwr2nHwV4GR8qTGBfXeFEA5TfRNAe9QlmxNXL16Kf00/vdcPBhKztxSZ76pxWw81zSBvbkN+Bt2A8naka7R/f1rwQKubBuuPm588RSkKdG+8SopSsvSDVPdCVGJvaPAgHao83/31ngQFdr0kSZIFVgS1jcLoiCO6IUpJOD6u5gPw3x2WRS2iDfZ8FfY+WhSZOV02SrpX1SSwP2wLf8GgVyk5hbxWoRAI7HaMtZt71e4kkjSIzPLm/XFNH+GjP08DkuhWiRl+mUTaS5bYsLiTvo2VcmXBUk7UwCjFsad2bcyzSeavjgD3tG2xlK6B0Diu3WUM3Ne5D/rsJVIMS8TG103kowXlH8dORpJr4ixz2OzeMYJ/AmXjIuooZkVSGLO+ZM9hfh65hMslnbvFKxCulm1ZaUbMWT49emEWmA61K/57AqeeNEFUJqaylHcq4i0hF1kK/YwFOXM68SS5QArjvrYZx+yt5scZPDvj17BgHgHEMyh3uaN/0mzixNm7P+vjveKovwXqLfhBuIYiVzTE3R5wel2BcvegZJk8nbtd82G0oHiCBPYpanJMErR1xEv67dgBJNJ+/hXI5FN2GtZ7LfefNg/x9Um34m6CcMz7madNs33ULQr1SNeu5ZIO5sgdEeGWDb/0IeHq0JBNzIUBkC1Sr43gQDCX6tqQaYXjRPOoBFfN3qFBNtJdP+jsxZyqrvYGfhAMK27OWILwK6UjOaTtkfxVBpE3te++BxHoU4fmdkKRsKnbFjV3FkqrzlUA1GAiFUi1FmtNZ6c6aaYKvW2FflMomPsSrEtdBuelOta5TmDq+1R7NWmgKH3Ia4UkeDJwwqnrUEVKv5+OtQDPA932KnRFSu/uSmBlMQTAw/tgKA0cXbQ2S8M/35FCEgU9yfKJJGhNGdA4WPDnakyzQjssDcbdCKGTF8zLi5P17x3WVd1fim78uOKU2xMwWG1bfVL3yB/KHmTnfyOodc/8+kTyYf2qaIxyBtJR4KpiP34RXs6nQU41Wx44gJ36p1Z8Vnew"/>
  <p:tag name="MEKKOXMLTAGS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UK+9qAALZjNtaA4uFibne5KmlTCeAYz27/atBc+AM1L0NoGmMH9o/2iKArRJTMrMT6uA2zt/BiMnq5a6bfKR01GUeeV1hIMICKb1cRMvRvDKeq57lubzCBVOOhzHkkEAO57/DbfS94iSCM2IvIVhqAEV9TBy1fGREy+2dqsjB1v4jihxvr/7IbOeCg+kn7GKArYCq0/8JXBubFQhWzCLytGIEnXX04yCQk4RSftwAt3EOPdCZpEcNcmL1+QyzPWe8Ub1bYj2MurVtmflaOY+K9hDa02npTExaerfRt1QaWGm7/4yLXworQzOM4/Sxtn/pjnls3tWs9/j2UCJyRAopPAjcbah7FEaFRJxKTxPGmzqgBlLzUdBfexe0UM5fYMaNlGXCwF1jiKibmIhiqzQu0P9ijpauWa/vEZDw6Myp9hV8Lqa7mYljdwj+g4ojT6hyrsKfr/jp3Q3oA5oN2xp59XtcvGsFNB+6ihWgiUc+ZGB8mLb87ko9jQvYADLD/Yi2aDo7bMbflqcHjCG/+U2qfJb/v5D88FlcBSuZHy0URutRZ415/5SrlWiVk5vgj9oQxYliKqTNKd4/YcdeiEVetPuoviqdvJN2KzaNyniKjscnR74kLur1KdcjDXbnDYANrLlRv43FQDuRUZmL6uP11NDy53BrQzxphDJrlTXU7CNv03zsjXNFGj6DZEeOVog2q06nghW27ZKFUzIOs+5ggRmJYhcmwEGjPq+oor8pOLSvI4Hnw/jNNHCewuvTyxAZ2ArCb4FV5RJFNmMeTrgXX1+RFyDWXHxw4k9hDp381jwe7nAOLfrb7UJdB4G6aQn+L6OxVn5AmNd0DkMA8uyANBImm6e9t+WUbsX89KHJi+8k0oBsdsH3vBBSpg6RnHNDhntXpUrV65ezRv9mYA7EKHFxP6YcJz3Lj7h/iCfYUckDFbKExZ8KGehbF4tSRYRU0cMvtQq6/ldaGTpK8acGDkOdhwc5OnJQ1Xke0oaDbMFOHKQ7dup6Chtab1Vcbo9VgOrZtokosHgNcq4WJWG9PavOZMauSiAP1GDM1RQKsekfuRG8601gy9stQW1hZWR9O91Jjm4cAu2Hk9j5wa4SQWIPn/yeZ6DocG2xD75uofc7j7Bjk39F+Tt0ncjSpn0kTflWB6rD+L4sxEjvMnB30mF7scQhCrOxf3Jbhvj00PDaou3pQ6lXmMkaIQu06nkGAb72NBQ7YcWJUAem4cs46/GZiUo6MER2W75XbaqQEw8jvBQ77eXrJA3bWdZ3k7EyFE9MwH5Z7Yh6vu5osSIE3rSQrwFAOA4la3MXpgkpR0ThrHIpL8T/IQPdF+735MAqVewYtXCIgeY/2h2yVtam69Ithu/sV+wvQdymDSCX1JVyP4Ce1eWYcf8E5Rpfrz5P7ACyBGk2SpIZrEmLgcPY4ZW/upqEPnUX/uV+DIIvyuTEP1ok+pH7JoJSawgNjqyiBkTwBaq1lX6VO4LWdQQeYiJFp0Ch7GygkCkt6QPt72/dvDZnAVViBEkMKCgoiqNCrQUZ0bNZjpb/XHMCwhucQhuVafFjcB5AEqGKNjZJhkNJ0/0MJEc8OPMKKI3Z2HzOenKwXeVPdFl1KJnBQdaU3bSbQtadvd/E7F6xQjIJ9niZif1IYwiCIzer5NWxYru7xuemjivqJEGFNXPJtyDHBJDF2lshEzQLl/2DZS/LyCZzDMpiSeT0pVF16m3pcjjI036NUSXCozKqfkBQ2U5Iyfk4m1XqwGi3QzAMVI+PcSiUoZoAah6KnCuSYDzxgP1SxKJ4I3mZ0LpMzIADVBxltr8/iiH0L6gzUPocKUhgpz4WHPE0x85wIUaYXgYZJlhwUOcgpWB28lAYmMPaDNNlDnZCjeRA9EvhJkbNRMiGAihAKlbBv/zyjG/00jNKeImPl+Q+TzJbHn6rXXjX48DW2MqTGl8X3m3mb5fpCT317DYXamNALQeVsIgZ8n4DlSrpODE6BRiSaNiHtGuy3qSVpYZNJJYpeN2Nm09jXAq7K88+WkRk5glYqeKhKX/MV5iAO3/vzevBBdOtuNAZzUXGMNPUPhe9+vMceJsKmb++7UIaXqFi7VYD/JSd9c650rh8vrmJDIB81XOq5ByqLhFAoqSJAAX2A0nZlgCWaQZ9eCu++8pS+2a+YRLPpSZADSOVMdNP7OEquheKZ3CXS1pNSPDObe15UKl+pxsKcxNwG28lVNRlMsPV6NU9tRsOsjX2CwNULnoq7OGonn8wuuVki/hUCuIIhmFOzQT3jh+quZw6NW3G7FnnNMkvBtj0NpQsRW9Iu7OXGCS59ctgCWz/o8q0Get7B7wIj2doqviL6D/YtOBzlFTDrzZxFI86O1dfkoYOKKAmeYZhkHDBSftEfDehO666VyJ0SAfJGOiXWcKzyD0rrkyuG57Ky6O4lPDlXwvl2oBTa8uRSIWrDiDCVrmTgEtBe4r2Z6iTZlBHgShNha9FYReHAxqy/4ue/zLiDRqZak/ZxoLEx1DGsZaRErf3Icj8SbMm3mXDzDAWp/Qvquox+H6MitUUkfY2hsu/xo/pLmL6PgPpIPstqDkU+Icpq7aJL/eNFNJUN3FLtLbf642/6W5ADf5tiq66ZxyWeOPhbDGrz+4R8yKoU6gH91GXXHx00lF9OQstnKpAmgD4TMkauG391whlYDwEui44iYRrhg0nOwgHbgVX7AB5XwcMRjFqgoGBEGKJ40E0djOaAoW4Unx7efLwSzkVfIZ4/qfvwAP6+6o41MYwgO51kpJ5FMT46d15i2CreojubXTWztDuNMApWvJt8Nhl6mD3++l7ykLn4FucVyBvtRCIf/cLd0n0pHmdNTO60E3h0sqYFohR548wpX1Y6zsLvUVuV6WEpcGbr7xSmbOTSsox4W5msv4OnbycKxaGUyrhoT3QPn8ODhG/wEr72l9DJP9sfU7585BgtCQx7U5FVEmHd6ZThtj4fSkbW1CWmhgtLt8Z7HrMR4OzuUstCHK17OoxQJb5VczaSdz4fVAaU9JYlBT8RaFAC6c+ZMjMBpO8gCb+myoIvHPKbnMJoEGH2o5Yh4n56qJ7q9l5uTvBq7phuPNfzv30wzdb+qEjKP9nrXfVkjQtFqLr0d1M1OKnaXOKgPmayKtvwFy3WYxJ44OgFltwuocN1u/DnSpMSFlpsgJ90lYKx1kkI+Ev/Tnj+MS/C/CWX9vx48hg4CkWJCT4UaCnl1OXdzzo3FnloxDeU8L38diyvJWo0M3ufX9og1KaUpzn61A8TkAiyavghgA6HtCdxi+kXxkmtRPVEEzC69hFMgf/7HkxvRUqoavghB62GizrC5T3NnMwPCm/TrzXNLm3bUR2QQj+q6K6VHn9x/JtYzIgffpmaYvPKKNbcCx8K2EQsn83ILJ7IIQ+GttECKu8NsFKGbsQoatWS0FU6BGE7CfSe2rk+M/xy2ZCgDIBykS5+ROIAEliavHWmB8L1BbitIVFmbRtwKdcD52k/BTCCN7/GR5jGd4Jhi+1JBB0yoeulMsvN34v6jvP7OhUMUDHvuLwngzeeqrnXf/Rz8r5sW/JAJ2X4eCTt4SMRu3H0wG52mVmwiXSGt6BuspATXv5RTOpwJaiU4SRDSlVSKgR7s6hfLagoExnbNjv5VlTvY30mX5bwPvRXRYldjCOUzKHT/MDAaz7O6ISkp5P1SS4IctqwDVzYucVnfLmtws09L9B+K/bwhF2jc3AKPemA5Cx+e1Ak6EhZ2oFe3Cd84NTWMrINBmstRMG9azi0FYFv1mZgANHq8tqAZnjwPBjJou3Fl18CkyIFS+VXenJcr35FJTtO7fnAtRoWHQBvpWUxQaQ8Dizc+cspUAshez1n5RO2iEzbIbF8Xu+8dqrp2vdJxgLBfO33fZ5n7ttV30sk3gOqRE7qEUGO5EmKVvWpsDfqEnp3CqoYdD+pNrhDQpDWpdAgzOIbV16tEROpCuyRKBNp0rtTTpDtfA2dKudLipBIQt+vITUGGyJYARHBCpOimn0dxCUWFXRGF0P8fd1aWeAZReQlplm913Y8iV0IouCc7+vi3sWdrFCEukkzh21b2XusyBNAkvph1ACfm1pC02BOkf04jNt2Fd9cUWl7I+zzTlr41D+ZGiK+7S+IV+8vAFZI74Iqk9M1iHBCmGWx5Yv2mpY2+oHufmM8iZPd+Nv1SrzV5AMxDMBidYJqs7+nWEQ8oG9S/q40bvuxWPQD7r/B+9AUO4/oU5lrQePSeAtCMvQA1vg/X4dPx13R4U5qbc6j+SjYGaU8ugN7vbRYHJ/9OkJ0z7jVq5EOq5xfR96+Q7VjagxgKpaOBC0jo+ys0q43Kz+EF9AR8Cs/Ji2vxLL9wXmxzzHOjzbVfU2STFfx7gcXg0cMA/IxVzHZgNIZGbzjIgjuF6wggB3iCFOhFjVnF9kHxZ1e8YJccsbxiY79rqkWR4p3dYn+JbFwluXO6pbROwFOSwggmjoJH3CzMQOIlp5HlR8IKJTVBvUu1pKnk5ocC6h0fzEyWW6dZO05ViNOfwf/aOQErD1Vfd1rkOwDt477tEtL+2S84HghaEAAm126LjzHVu0LDtFE51YEb6gBp0v5h831EcE0Q4HRT3RnXPBvXln5MU6NFDMGQ1Yo6RqrXZwsXmxR6SIu8fMVFN7XlzMptsj/osGFnTPdSstyfzFj3JDQe067ZyQE3WnP3H4DSpdK34Ut+S07GxPcfrxsyP8Tx5sgNuz18MEOkD97k73drAB9Uysxl1innBQObMrAA0rS55OgUesgvc94LM75LEK5v+yoSzD996xJz5ICJd9tAXeVoiQPCaYsPTWeaWPfg2xGoppnWsdsT3YpaXC+NEZSScQObj1Df8XcRnLA/h+rIFZKxdwUlFDqhPGw7p3SXyKOV7jBcRDTegtc5VP+2oxNUm8VXMud1SOEUhztmRFpknee27lEZG0GY+OR2NmS53EA3aHIYbujLoh2/4XcE6oyhUkAJ5i6XRvlzpo/IsNyHeaBXTqFueoSAwmQQdpiaaXnhiY7jmExJGWp61VuIpQ97moK0c8wv8v+96JXKiBYXFkdkxJSa057YyxhW/jSkANBWe4knNy9t46BZfvstMKPJsOrXB6b3sT5na4ng6Veoe/NnENKwrVvOJNfG3UQG5CgKiWjwO6iUerDCJnbz1kFigCtBzaO+IC4VAUTD3fofeIZfuEGQix1A9yReWwqY/AjKFHUqvG1ITkMuTYnA+BHL9R2lUS5atEOrVF3nM+3jh1U6MzwGNPVhRiTui4ofP7tw3BGSoCavhQRuJYpQwH5Sd9/S40s/6CzUOYTNg0QcB3incKPgqXy9zkb8PCYkI7bqYSC/zc7stGeESIgl6+mggXo8FdQR7/W4p3qBKjATqNnI+7FpN/h/NIc4zfQnuM9ksdd65QCobj0/kDobPkG/C0rEPDmnKj0YowXNK4/2aseoepe0iY2BWkdt1jNpCJDfBvdlhGiLqY3Itbflw3r+/vXpqzhpo/numxWj9FkoQdShu0or+DCvXCf7JyAoYmPTlV0YkcEHjUNvizz9ZBuHdtEpdD7GMv9ouZASMb021/puDANVpcR9u3V7dBO2czlobVej0RJu/MtyfsqEO2Y9ZSm2bhyvDN86mvT6S22BtHl/l1uSirMfishx9Gj2KLSqJeqAfnXepSiu3I/z9Vgm1PetJW2x/ekitLp7aoZNi/+2EDyqxEks9ilNDJtQkDBqp8jnStTtXCsdmfz9WDKRl9TYKePXO97pJlInryzfE58aOIEpgK8A266xBP/tAi8Kt/9v9o4JQYUPVFGDQYDmdIz6xkw7zoGl4NOhWMWtIX6Fieu07CJn0i6DCt2l9dDD80tQtdIpANTS7C5VjTe4XAZZJDRcQ1u7l+ZCQg6J1xCXsdgylWPVysV96eIK92YjYVDdC93AKF1brar3L4RQxrPwkSNWYcFQwat6nm/E00/gqROslB6EnT/pdSvQjNNRl9jmhmmCZaNNqmrm4KcVhtyT6/jiGO3QfDWnxxcG53QBV7+eisbEry5mvO8xJo8sJT3mtumDm9D4PD1UpnOXKaAVUJ7IeAVjWce79xO11mKuuc0T3qy63UlcWkSaYLn/xcM6yjuPqfZLozhuoucNaX3lPPAlUujPZz49OzLi/FfVIiEXxpqGUVXBFqlcUAYf/Xq8DEU0NmcmgFiECVARZMyNAv5n7Il6p5o6VMSZmXCCPVp0lP+WZLpAEVm0rIx7duoEdgCUSpMH0L0V3w2BWGjC0dZ9LQEPOtFSLhdsRXD0v5mKpAD665amsK2rqvGU0NNLiRZGEqahDRhu48EjpmTXiKrG+Tp/TEIDu75NH6dvGk+ElcUSAWmEynKvbWnvFft2piVJem8vCuR3IEzfVdFEUCUEqiedm2su0BvlnCMrA95BBv9rU6rJMNnCJmn/YDJDRonv4UnRK5REJ9HSE7OuA9Xry/MPKrx8S17Pm0KjXgHlR54kokSQKvvDy4nTujp9LJs6LWOaN3dDYTAH5iRGAYMngJGj7OcBB6/xLN3Cuo/JP16wVz4Lfl7IKrhgTJuWvT/Y73q01XUyQN5ANF6jdAjQqzb2E2N3047Bnyx1JQFdDJVjsD8VVB1vR8tYb24NprRx7+ceRLP6ZKp4PUbWpvmLqO1nz/LVzQ27gbBUr9ISXcKRUPHOJTLvEEFM5kOdRXx4Dbjcn49CZii4uWUhMsFDoszHsqrgOyBK1zK3v9LST+JGtviiN6PhrgxxpzvvEdP8qs/eA3B4ny7xXygxrjP8DmuekhwtsKXfQi38eCWp3KdgHWzbnYRj9qxecf+uxLoI+HyxaAWMwKl2Z3J21nKRtnhCNnTnbPgqU1BAY5lFYXxiviY9zFW4ffsnBSDf4WowZto6wYf3TziYD9AMgvtY9KbTzWACUIhCulKzvCbr+I8Th7lK93jROGkDn2qWL7XvWfqe9zgNCaJOfTQkYRXpPl9Bj6QvEBs8Umx0KeP/miUQsdhb3s8iI4UMoMpGyGgZC9u9HXxB9lkZdr62YilnQZ/W98anGUxHg55qvZNWIY7X4CNnoZzSKHhdin/xfLu5ATg230dFyDVQA/HsTZ25GJQ8lQjPL8DiMCAhCuTTBv4SHq4Ahbqp70VCMwZ88qXul4QTTb8Dj193BVdDVsHHKInLM9vBfd0b9JlMD8xNqsEB2p78OImWNBmUU9t87vUz8D7XJgZFx/8+GDB6m/DwYYPKNNYJ/DZT9CnjobluINxpGRE5vJMkO0VhiNE4rAlAKq9ANOGpVh9OLlD2L4ekzY6Gpb00ytwWk/gbfBBL4Xw8OPkxLk0O1y1K0lwdwtogGWqDuCaPeOGrz15vQn6KQr7J5hWahb/e+JT7kXQUkFEvn3gKMiFZlDV/aq1O7ImMNDaE33a6Om55QI4VC4WUbj+R/RQ2/xZszwm/6lnF0t26NaenOit9WSngop0TqEsoBRHN6j1EkWgvqdPHykQmffgss9F8QvlExIcYutN/aDC4F+IQcag0kjZ6/S/qxcYCA+p2yW08XyLu0S/+gHE6+0rpEBF1wZfmGKjefjyQxdzq9ZBOBovCE8PdsSDy0/IcefIjR9UtIMvitEe0x3Eq3ppAcVxDLIbb2DlCXIlrann7jbxUnOfvp0bFocsawi3Fa9gPiF0/wRkP1EfMcPmd4viaOoSMbkRFzoo3W7R96ohSHui2xZWJOdx+eWFihScJtXxvXKClo09WVRXUzlcDGPNePNbIojOyrYZcy3I7jfNOgZAL9v3zqUTvn6HQxjYAApOrcht+dxAoyzw99pqPzcA3n/h+pIaRkenK/VnZ/mYmPCZs5I3XONbv6tmgs513eQHG7vCjyOXo1iub8/3AHGLxIabrsRZPjAts2xowQBZGR9QTXXmjd+SI90x2OEuZxKKBKmwrBeZfitHszR9xL0PgDkS+hCCb85KszQMEpW8qZ/wZhWiwPm2FQsL/UuO2JMMUsVYZV5Xyhbt3YNAeyD7i1adahf7aVnZ0IBp5Vc0b3t05KLWXiZEZwXW5XA+ZlzdxgdmDsjW7vXPHxkKCqvGfZXqSc3InZjIT0YXHb/xrNn5YtJ30e9phf5X9J6yrRmaeVvqfQFH/51yZQDW3ITrv5ZKfN1xtrKmqf9SxQXGzmqWcnEONsHRdSK/YE4IKYdHrDoBJy07nwwR1TKKMopwGnsCUq/36irB+dgCicPi2AtlGAcAuhZkQcNDUr2yRr0HEkEMcjC4+LWB8/LKUiSH+AC+cAEPpwzjhdd6kUa4D2wNSq2SfuPbfefeP2HA4hkK0EB3ESigWhkWYx7VeJRqmDzbQHrlgeGszOW6/fncVTMyLT8B0x4Fk125AfST5FnsC4g511OVNswUBVfTG83aZ4Upo6bQcRIDD2iVkBI1AeD1ywTNQyhNe/IhR8BPZ/BEdjAZmsXlUqpam//5JM5orZSuhxAhro3tDem43lIG8Kbth5ux9dDeGOoV7gsK7HU+q87wOT8rmeUGCLcDmiY9TUb7KU1Mi0a9YdUIajVM5Uri5yB5ixl4Y16o+/gK4WpvBHl9uC68vWJ5mSqlrJMXkyS68VG6W5pXq6IAzTW/78/fMFszuOdSSl3rh8ITxsdtvYRZyhDHe6okMLaicHK3RPVn441rWg8xcgrF+hwvzUKgNtrDNp5PoF0o3BOEESennYWe7Cbos47kqj5typMJZYW6DAt8R5ArEf+rUhor2SlvsdM1OWI85f6UHyXFZ0UsC/E/tRsEGXgKLabZqgyLCpRF4nKSNMDFUT/G005FVLYCoGfEm3b2khylPGlGvlGuQ6M7DOUMe7B9u/EXrPasdzQH6GQeqmi7XFBtQqtt4HP1iO+L8fW2V2Ac3QrtTq53eFbeXwO691FCHA0sFtr/jYP1SyEag28LjqUwx1xIuhLuA+KbphV2JPUo8MPDi7r17wVFa5wVD8od15ActyJAuvTC7Samy9HmVuDgjJq/DLhLiMcQJYB3YtyS7Vg9+EgZehaU1Ku/AdAT9y+f/S850pbmX30tTs5K5qz6/+rwX/JMjD6huhy14WRXJIxlstW9MEzUVVS4+QFD4Y0PAhpqhJ2++jSyZNzMWsw6PIgNbSAnXsWra8n9/HZ243UEythtgaBhncK+RCB3r1fNrFPfPmqqUfbL6jllKASD+MM30wJGlZRIBrfAPm1HLRJr3WsnuoqKit5l02MhbLtYuPCoQhikRFJ32aCJjrcEdc8SzRHcSPGWkE30fWlP5EaN3Nz1BfGKSbfrWdgNZqoBVmoBQmxEl9SNLdS5jNli8VYHzxYA03yswwzu45xpYWYxewTWdAyuuoaoLwwrMf826ydIic5NbtVKf0bKAENs9nZm8mBhVV7Cuhq7tbhcvo1UzVrX0Na7iq+C79jje7RcNTmzG2mDOQsh7ODlAfMk8tJ843lo2/j5UdDFH/HVrQnp408T2KXq/RPESBcdT8LPuqERhsNbByFmcH0jDDGAZmwKUKSoviW8ToJVxBC58wuycgYcCQ9mHtzDOl7EvcbI/vu22xsLL6zuSaD/216c48bSIYDGpeAvlEpg07Aj2IGcoAnc5undveey04xd6c2tsgng8K3kXT7v4vDiTWUaosbrGtY1xy3w82obJ7Y7IB6de4Uka0fKF4xO3iLYIrlch3ZkDyjA1ZaH463cUOqY53tTqu+WzXhzZlHUY3MnatA+oQLxvRVzAV5rEFld1C8MOlzTRYCjL2Q+La7HF5jrgvU52ln2haLxbpf7ThDmhGtmkDsVMXyuDc0smPgFRJtgokmUTY6Spm/hyH/6aopN9shufyh7HpocrCSGj52izobmwXUIY1Cek/kfgmaXS+HGOI5uyvvn2nW0Fz9USqs1+Pt0pvQIjlty03oT02k2CXoMOWFNEVKUSY+iecWK6YjVh1blD441OtaQ1nOd23Xn7di0C775Ub0dI9QmFVUD8nNHgIibR4v3n95bHbe+8w6xO6t6myOMmLE+/GXs0L0Q/S72oKNLIxQ6rEQ2buJh9wdyf55+rw39K+hIOzycY7o3jXJlEm+IjdJ9/bAkTGaCVm/auCjnkDohsakEd+vNdOTE3lSnfsQDKZXJ/utDfH4IPWR+pOPvEvrl99aFBPB2UUEglqmrgn3I5acoNEZrGr9/fqpfVW1B1Isk2CQQlRsS8yU0/0fzq2zKb74n/246VSCfUbSdQ7WjoapJdeFiOp5DO0jO/CQxlKN69Q4SRzveRHxWtf8sCmOcpP8C4asO8A0jIlFN5l9t4n4a3xN0x0kxB7gwQxiAU/zypZH/QD1uUHWC/gdCDM6LFHP5ZFJDWZnwxOvFdJNFsIeC1LRcArFPf2NY7uA/n0geXhJXfk2sLU8UeipjI0MZFI5rc8srVsdJocv8bIkj/yJHyXUaPYLLWSFrlP4xxCXOJtS5tKJrNSiCl00jajkSE2jBkTvYj+R2OnugHotoxRxC7r4Toqx7a32WFquzK8fi52HZuP8p3S6ElsXrLnuQUC3fLvJ6p0qgqRwy4VnK5D3UdmUBENpz6ECGcKQ8N+3wY4b2THLf9n+z4L0P0q8gPloQWxiyPEoIODB4Cl2pjpSwHoQR9TCzLfaxKJBRzSm+Ysm/DnCZmokjZJwTyvREE0X0+CoquoUIc9qYHw+0acqEv2Hg+hRxeLNGP6Mr5ShEEWUb8/ni4Mw7Xt1p5u2V+yuQ3ZTZ4adLH36p8sW0yMwSBUNkLbT1n4ZzXLZi9OHVl6LJHK0rBHPDb+T+QvhFhw0OBXZXXfXfLFlege+x748ZtJtF79ZnFr+XA8MQajhrOjzrUAKjjQUUd5BN1CvL2XOYZxwKkqxdIOUBomUnmwxUcLsStuflkNftgwpQQNn/163OWuV7/Gw5TtcZT/ITwiEnXgOwMuIKIwsm2PV0+9dVDI4/Bw3ySrhX1Hxxbv0/58c2/CeS/IDxYH2jjtgU17eAuHTkKtgUZZmrhER/ODAiyvTF891SFsGu7lmOIt5qIT+rN8DiEqnoDQ1WS/THRf2vKkWH5aRSRBKQCcJX2duPAV2L+zzmnTRmj446KF4SWxlrPGQZvJ6mWYC1iH459WTVmzh8sjYqHlb5Z3R0e/gitlEx+FfNK68jpWjBnmCBTOgsFQS3q4R6qPVTYwgzK+7L3c8fNEWE0rP8ke/MICjhSdlIxRVGEzX+kn9ia/yFTXL2sfxG3lgO8WR6tWoLiMEKxlQSIcSEDlfcxwCG3wN4AUiibod+F5b3o0aytQy+B5j8D/veiKiXT2FcKEkndbgOL8II1KUY4G9JxlhgzMh/tNxG3Kga3d1Oq8kLnt+W+UeZlLR3dB/lPy1qKS8ouv1XkNevTvXiEas4yAviVgTHwPyKgchUTyc39UrIzNfIiZpNAUcGVGyHbO8l8/WItCCMw5RiOt734IyTZ44WWqNGWjR3exjhGH76DmMHrKx92nXV/Q5BgeD1PB8DJlFC9pLD6tDGYZwHd8Rn7eR1MeQKyUh/SdHpauPQS6kZ4FpgMsNxWul2bYkaUKfgQrsKpwjPHROltJezYihGVKUvxeUHVyEaPPqqR6zboZs7gLMKCGiqqQZF80CXiZIZVNBGn/E2MLFrrB7alDcTzi40rYthW+NtEoCPEe/nC/yESvN9bjO5nCHeC4pP/KxctaVzSdeXxq+LRjRv5YbC9vsY/Amj8uViX0fMpW5ggFSQOkV8JvSwCT95CqIYHy5sU9zKiKO3HSePuB1CF4z+9O0Kozyw9PI3ZV0R799PJOLMHr6rMiO3KBzNNlFAxkRCvOLiVF8yQIn05uQVbzXIpzW9DzJtevE/gV/3Nbo7DFqi06haOBUXOlmIG7JlNeLcGfjMhS6cdo41P0KEmV6qkArHp8G3qkoYbg1Xrm4basZMTnqRuGr2NmPx31pknSzSOOPIgOM4yc7qrtE7eO9qMecoBr7DKSnmI42MiBCnRJ983dRq0rboN2rJHeSMnPwE5LNRLKWFYl66hto3Ol/wbt7qbSZ6M6VgkxY4EMo1U7QQ4vVfB3To503aJUyrS/bmeRBFU7XoilVXxdlkV35edRycZG2uDSn3j/fE6IMhZ1Fg/2MZw6CciFN4Zj3Nru1FI/QubGg3BucERLfpgYQkIPCPe9aBddLcJizwRNETP7/oQ1FhdF7yQmYORpBAFzRaat88JnFfFfUEMC5HjOYAMLBup3T1Bec68yOYiGDGswU+DZzshHSVqLewva0sfOjTTBh2fZD92utMT4mazif72dRhfQV0MZ98vJULAKnEHStWryCwJal/Wc5WqCWB2BQIC/v/PLFxEMSPoVTBm9YjJ3HMaTZlDVRDQomcLdDqNuoAY0FKz5mO7wUxHXS3OhLURQPTrxaDSMkjC4hRvtGlKpLsSw6oZB+QD72C5IBYR/e7J5d0r4mOgbKpR0LVDlhXVoG0idklh/6yLddz3X6isX+RNL9xq7Fr3TT1DovvRV72Ng7EyO2JPfxq1YJ5PIenze6FDkwZ1edjjAebRv0U/m76ozh+x01nvXqmi9cuq6FQ/ISyLEkNxI45aPR1eDQlRHHQFYqip8i7PH3G7ifT5G1jhdqBcPWTEuYQUcvAHbXCbbvtjgP3v4wkSARLoajt8VEmk2T+zvBgptOLGfwXsSmkHHxlwq6PHq8uZ22D6XF2MzqzTEiTL9kwe38ntZ6f5vQ38DDaEqgSnYFmsAVfVr3ykXhT09DTLM5CItd8gYcTqm8sL283MMYAXrLx1XOJl78kAGUzp9ex0e0zuMat/jWEcTkdsnYYcPiowwisOdcbFJGcG7OeZFeHUYc5wg3ek6hRLTC+btxYq512tsDiWgu8TqKCvPi8z5128CfDKhAfWhTdYiTeMu1ByJmzswGd6xkjZ5qkULtrg2bSEFcWL5gmRoNuBBvFp2v67KY5oU9mq9/oZVz9YUPKxeqW8SB1x6plWppoKwKzr7VyCaZDzBaSQIiKpVf9TBtK1wXI3XaOJjytiMdFYXJpwj1pUZsv4TzgHTOimSZnd65IC/5CsuZ5DciQUNTjaXwDgTXrr1WLBERdkO6Z4N4w2/p09B/jj0BnMwvod/WaGA1296SjXlCU0LygaCiZU7P2QFvlRF8VBaHDqEJhEWVKh3g8Vy8C77iLocN95q/OgI5YR+zoPLFMYZw5+WmR3Kmbek8Bm3thM7JUf0wrjZMOX7SobEvAM86TBxLJx3UmAirpLPeSzOFgJar8QSIH/QLj2YiSufLhULbHR2+wOjKh5WGto/p6Alu0bAaQnMcaWMN71ExbhRWkmCqjSIIYB57eb6qmNLxBp/sAzrF0rRUEgrsorLf5R6jHVgNojZXqLP4OUoRr/bJ33Pc1xZbCodkSv4LHpgL9DcCELO2PyLqC9PqGY/KknWXy+AJfTkxVj4+dyf8KQLpSwemkt74GGOVMUCYFbRSU/Fa3Chw0WPKCETafvz9Exo7SYrp6mgJwP2BupoMWi/xX+ByzccwOC8ziGCzyEasqLpwJYGotsNXm71XjHQr5k6WuhlEtLow1pPHEDbCSx27Vqn5liCOMTIWbErVdv8o4A+IspVMYkjLmQ6N+xom0TSGvt5thrXHNrK727otjLpVIpj5sLA/7g9Y3tejbCw6Ts5+TCcSEzcNZjTu2jlRQ3T4Jn2EZwKgGZq7K8vZxENSXIPTNbwYqAozfYP82SFAcIbDOQ9dMQaqGQYt0pDfWLFTPETZp2XUwMLQwV6BNBTJeduLdzuHZQOHrwlzDn6am4KBmfk1d85PxftEv1frnoHRNYISthdRK6JzG3MDCq+c3iRLKYeqGLi6U3gk5GznJkrK+mkNVTl+9enxzzr7gYB9G8cRlcFoQc0qYpqFL/tia11sHVC08+vNOjYCOC/V8pc9dV3UEB1QciV0Ejmxck4ZKwLyTjj4xEM+UbMl420OGv/kDW6nV4xfCaDGJhE64ZZwqrnBfcX56tHS/dcQDrJqWURYD6mkeXXgppyR/NQAsFu2oD5oPl0Kx9ISVkr0ldmaFErdq3jueubKP6VYyuFiCLK13ac129iv5lz1ZKH3gj7xXHc6jtaZgY4nIss8S3fFizSV+WxYVLn1oWVI5panxrusoIr2OV5vSNaEHI2Lu6txjVn/lvYi944bjgC3npHbg1FrPmJXWg+JFOdC+f+Y6Heg/c9QTsWhhS2LL+789ubDKtwnM4qpBSlAkuSk0JoC7WX6f038nxPGRGFQqX6bDXzdgRNiUqSGltiZEff3e/QpJ/uwW2oGXAMHFx4zHGBJF44IFnQwWtGVQ4sND/GwAl7gjh2EP93NtF8cmWhbBLhPPZ0xjs+0a8np8qUGyDoETxGIXqPHUjkCtp+ZSUkEihZtaNR6QFu484hT0FDDjSAMkj5u672pdid5AUtEl6s6IBnEVyWl2VeLxCdSH4i3eLEEouYDmyagMk+/mknzx32a2cKQhPT8HDvij5lqshy9OrcnDtGTP5iKS3+c9WN8Vkp0YpfDXIQioVk+4BarOEIuaSipv9fHMTUO2Q99S5latB7pY6qIxi7ibxB6di4k8LVRiOHrp7zceqKRNNb83cIkmF/dV3Rpz4miQoWmBm6R7H/0ZYCVR58Men5QAgZ15IojdGiFwAFl467Y9476iu0ai3HEebm3aylsMRwPWFanbSJDTg6wcEkS/YztwmfUvessIGDPEtR2w0z20kCfC7AjXLuSKqOEXUGXXvpC9/KKnWqNckIJ12Wkf8/l3YiYUsnVFl/YokK0116gtuK2KFpzZQ7B8KHW1BoICX/mCGWnqHQ8z2yKJPq/jKDofYAkqEKBxwhsPAnSVqL7dhe21/IoYOySNq0t1VkvngjO4jI9LIF6gHyyhf3zAzDlbvv4j79xa/aqJgliBcSqZnYGSxdMpH1zp63UeAIW7CopMyvvsMvf/bhA8UsMEWN7M1g9AQpNYo2XRKxk3Lk8oPIMEcaBdebqcX0s3qR76wHwULmL51mKPlRlYZcroof/QyLhx8bl6pFn3ScYb0g/clwXCxX2rxSJ4ItTMPWZjVtnqQn2h0CT38pAnCj48sH8y9prHKLvwjU1DVupvFmtcGd8gu/ihGJCibvcmox3iGcyucYpfhkTqjM2g+S4pRAHUkBfA2lzne3IIEBvo7kVpR9smDmB7AraQ1G8au3pOe1e8NpalQaR73elGwwom1VJXOv6YD28DyxgmoWAlLEXftwy02a7cZ/BT44dbO3tRrG+l9k/kC9CosiPSZsM6EnjU0UULknlv6BBeNiIcgI4jd6C9VH/zgt1nSE4oDa+yttRmggro2EEQp2TwnF9GMHT55xh01hfv/dx/kOxRe2LCEF2iYfxBCEO4X4BjogQtVJMKVXvIa3vGVY5YvHFvzbEjgtGO6cQ3+hwOfSMA89hqg5A4B/s14UKWLfyYTFBBtHBUNFwoYE36wUqdDiB13tPHoAprAX+KSzBRiwTc7YPbTVTOowKEOfRDAZkaiZN8odwOolXkV+RomAWhppM1NzVYKKzcF9OfmfRg55QxFNYBz8AqAb8d+uEQJMQdCNGSr9pM7BdiTOQfWfTl14OlalS+N3sdTSCVE4wOxBru+og8/IlFU5GQVEZHc7B7JbRxkJ5v0Qu3cXMRT10wDc1mqegXg4Pgk9VxDmoY9sEgktWV2p1+n8LPgiKcxJ7Qt9d7IG77NYy2uAG2+lMcKkeU9j7xwWmpRghLna+yilVjynh0L0MsFQGkJYknPSRBSGrc2PzCGZbIooI2mbrSplHj7XsRwGoqagAQbY4cEUvvJAJDUazB8QWo9ePjcJ/5hiiY2SgsaQUoOxsgvNPjRFslCyaSisgIUB9uDwojgwrbpvOzYc/it5cPl2WfZwY40nnH4kSZBRELbCy0c1Md2tB+doNK0xwfdjm6QxCB215N6YTki30I9Ef5MJZ4hZkfklA08409rSoXdxVxJ6REN3NIFhF3MZOrx3BNkmG/WSk6b5QsIbRz11DyshM0AWP2FZps5GLij9tKKqjCSExsKjk1vnT/BOlpIi9OomcFicbPzsly1FP1Hyyh3YB5HBKOkHYSv/yIYYutdx9PpE4xgZtMwciT4Pz51mCZbyGMJaz3+1gsS0GPlA8o5VQVCnxTY99bkC1CrpQg6HMXt4+P0XHmzvWS6cLEY00/9PpXk9zLqlW9XHlpD/X58Tk3SIgN+C2gw776oVfzRFE0TDex9YxSS2WXRhtsJnySaYY7bEOYP3o3Rvea+nTZYsXwidjgIBCGrZSN0+5U9oAL/wUwj+dfnhceGw4r7oWGXBpna73A56X7nps5kj0IbXP/ayz+DfJWh3jLn6IfNKS30zpzayBwf1g9NsNLGkYjpjIzHjptuISK+4i5LK7QjZ7IgfJJdgiWf/vzLNeT9VcSwSuTrBsQLkaFioO0iEmC3NtVO2Eq/QsmiOtnIzKm3qB8uJjKYEfRhl80DWnZc88EPL0tF0n+A4+6okk9p/WiUQ53w85TgaBklnya6UeTAB2Qz1HYSd80pNXlfC2pOZxUpw8W1HH5EHa54L46HMndYgjabj1Y0fCwNGmAXfpiu7QNPdGTT3Yeun1vfT0u4UrG2BG0QNqrO8RuWTv3y2jyDmOZwGdSreBo+E0aeAmDp9hQtsKgI4Yh9CeJ7a0jWsXLAh6ArgJ41XaoYKPeYtTk+sBQcQ0eu/ZUYAeE/Zevg56tRKSVbnOf9RX37aMAbWgxtFA+xT/C1zNUtYoRC7YHf2mJzUl0qBNr0ubxPu5fUABB0MX+yDFWw536npV/nWJxv2Y2lLqc13p99ai+WzmZL5Quh582Ttj6oUZjgIDNGvyH0ffYvgAnscs/PqjzDta51yvLWqEW4rdtA9Py1SvzyLUzLABXkdhW/5eUuYvyES1h5NWUNDnPdASXg5BeM3N22BKCpNPizMJlf8458S1kzICwUiTok+xPbYUCUcH0t/5I30/GBMM/NpzdjdIKcpkyL5iDL2ANKd8jajGE3TotGZ4m7tZFVzdAPchSX7bUP+hJ3lhJ2b2EGJNg6+cTx9l5cVCCfixgsHb90ZNbnrTphDDdJO9Y4KBlbMgckhfG34y+VW0sNluJxpW8J2eOwJzSCjJE4PsrIbYkm10YU+Vkz8eRPGZMxsTzTu7sUTlH7+WzYBcjGyqQgINEZHTS5NfgtAfFGYTGJWigos4EWolb8xL6N588zNxRv10G89q6UsGcZaFS8q+rVWKRlkUdh+9HEmxQHesmsJOajtq6F89Ank4nt96sNTyl0EtAaHsYSR5q0N6EvvyHOkF156lOZRPA206rox07VbBCVqk0m8eDQCcutZsE5B41Ro4lG7rrANVwl7RVO1P8sVUrN/p57uuIWtxnj6xH6mhxXLBIalfrDtqBnCgZ7/+IoX7Ofw2PdUC8fOzrChCR4GeF6NbNyY9MdyNA5rMjUFWr0kmfYLhzc26S8UBi+J+hygDlz+JYYmoaMZQv7pMvhcOMEDFI/ndu7bHc4BfpEJeTlydK7xR0v2mHtX0wDGIOjUgWpUPB2iiOxTtn8QnZMiKSrp7z0jLc5yqhRMJU7A2WwAex7STtD8IIjvWMb0BP4XnTL7I7qoRqKGi2Gq17iKLy7wYttjKl3IdK6uOZCg6GOM8jH/fzakYRiClnluJ52UtAZFG3wjstI3WhFKUlqZl2Ti7F1q84N3QOhAw+qZfVsa7YPRl9FHdy6VQKaRdOU6fyq7owzFixp+mP/3CriYtrmvQP/mqh6A2tnu4RFXnvfZuoc5gdCo+ipApElm6v+qCZTgUc9DiFowyvRZki6NZtR34pl4cNqHfqZrRBgXG/1mRrD1bRf9w2rTo/FMKkVXazNPWTnc5UjujYGRBs0omhzjsgGbQFtGCZbGnjEvDfpLakU7TiJBRvb9YemJjG3SOcl1w291jNTFZqK9b/khsUK6w+tSr0XP7r8tGjVYh5Y6W7qVwRiriHV6vBhKrJtDxFT90w8a/vXIqm3Lg2r2TpcEEESwaCbJx+cXERLjCslETrLfaOPIAmzFHFQc/ITNbXpBG4cQdrgwYhnVevmlsnXpSp0Uh2x25wcGb/UclWOfOHgJw7YzpywlHStX1JT092TjiVOtha0yKu7EMRaMIZ1GZoQpMtNo5g0YPOUgVlArRUjlPJEaF5V52odhelxJKKR2jZqad0suucDDOqjaAxy0KuXBRlo3TTMSOcYGx8LgZjk1uhlYwMRv6am+nKLPf42QU1nBr0CqJQSg3xOOd6UTXDuowUUZouNNUzGYwhhvA46nk+0vX70Z1SeBmnm85SX52Ja5YWeyKFXRyqLlh2dPC/AkV+80nSmfbHc45o85mFZvusYzfm6Cz3q6iXqw46yNdnok3yo/y/B4WCFU/g+djJutJfh5QTQJSpgG/13Sn6l1iRt/bwSim9byimlH80gMsGjHdHkoLu4xXjBUiki5ipZRHM6J9xkN1B79S91rZZ2BI/syTo7y1YBC5GPe7YbycousdZlvyP65wYKp9j6OkyI5pjbJfifPUE+32aOuJK7qt5yMr6JuhkACtPYu/yXJQNpX3ac8UToXgPVqzPKOZl0BJc9bmtNPXtJfi3BPDmwzNSmUZGzuPMzW5pGo7rdxnlOp3tetWCNEtyDoweb3y7JT3CizS1zSzxNhezeBYtgEcazeqofXPrxoBAl3SjpJeO9rCOtfSr4YMeGvonyzcrxE/17QsHSbdwkuRNLNjvDwDmrW45TqWRJS8j/McIcKhnlG8k3vIfJo4nh1VKiwbfb+u5GragTLDtY7u5kOzE66G0Wh4rAaiBRXIGNTDnjN7uklp8tTkrOd1gn2rasAheaQDNb0O7NoitsOhSYTG2yCMIHqb35eumiT9tgzWARiBWjdbDSqOHnTeiXZgwZu//SsA3x3rLkksg39ym7LoTItm7FGWtbugVAFd210Xp6cxpcsa0OSxQORCi+NfKL4wf63LtYRxVY/gm+ZkT77cH7vtIpHUa7QEqPlNlRkNTgxcsjNdOQtP2czSYysUtl1SADrpBJx0a4PB1hMHGipuULweW6Hz1afVG0bj/bfvKzcNDkBWs8xzBm9xLYnpKguaWdOmj5NTISZQXiFQSSwYOaEPS8kKMKBEqlNjItxcJ2o6x93I+x14AfbDfDTABHw1IwgjzK7ZRV1J+hilcHM7YSd2yqiN8YstXAXCawiLe3H9WIoio7kxuNo39rpPIUK1ouGLDRH5BsyfGb3wQGpiZZhB8RGgVfgH085p1G/w+e0i6KNNEOEvkQMbLpioJZHDUO2RJt8WjmKgjTOfsW6nmpPl6M+6wheQelskIVZONpPtvnHaP7oniaUe9Vkf8uqCFd878F/yzRpVwfrEy8TT9iYj6vRNdPHje40VFOdYYP3TN8Px7FkBU56FoWgdlGzYxHUEEjfO73MFz5Y6ySqc++/H/3zCjy8Fdlne5VdqQYlAyenIPtpuDTgXCosqzj/tZmgh8fH8kXAMwxpxMt6dDX8BQUo2KUnLdNLL2xjFNxuZoZ+YPFwwNoemN8kutfmr+bhCMpUWra2Qf9gFPbWwSbS8Ab7u9/o96bA1iq8Wrm9GURtop2tACg3MPTcYD+jK7S8v5CBlbpAoLMVC30afx+wAdILQ3tUzHGG2NzOo6TZZhM+OLCEN7hQP3YmJdiGjZyZdnCmAtaAQf7L0cMx9HKtT1XR02uNqjvxGp5JK45gIKpajwRej+uoptGn6MobRT40SDlfPVZSOcC+WJyNudUyySMszqDU8VzKqm8nz5wFKE3vQ1zwPp20vGqbrWfwFxOF5nWOuWCmQLoc0kBm8TzLK4V9IiB5BQb3NqF6hYMWO38JDbGMeGCe91v3NucAS7WG1HajNAF7FGVBpB1v+EoNfpX25pLUnRfT9JlvQuQv4NhI7E+a+FJZ7pI6TaxGvyMu54USf9F+Y5Wk0Dj8lR7f45Z7dBk4/KILAU2DuunPwgNBHxcJFaaBlx6EckWdMM7ey1h9laGMr3G55uBY4tPHU0WUoaw50DSuJuS6vzPzxuZKVgXzfzl5/r07QQVmhdb4hWboUij4aV7fYrkwfGN63H+/fxt0o6otenFqBJ4hwIVGRB8SBSZyDVFrJpRqDkumFjeJRDZ63YeVa88TMIOCeC5hVDDWkz3c6WtMKIdKZNvaRtvNvEm5Qz5FWqw9tJLEFJez22fTk/B2IswvZOTyrnz+jLVAM41TGCCz0wFNC2iIVXi+DQW/E6fKngnp6QHIwQfdYqE7BimL+lbi0qZqn2N3rdB7hKIRILmWcaQiyiUwNz/a2iLCyvEhGGxJelI6ZlthR7nvIGLil/gqBqj+5SIH3PR6b58BfSvnJR0bVoi92YfvsuZe7hBH6te4DCDo8kx0mGguP92hLR3O4b53t/VIeYkXLRdL286qv2XNPMF0igMlqFJf7l8gccLyUFXGrwAvgf5dL9xFny3+sSQUkcUMF+PfjhTqAhghfWyfEn6Veo1BWAsR/1I5K3yPZXS4ituq2GxRNHEujhmTuvuMw5F+gh07V/ukSqs14eP8SakE4GHRKvfPj3J5pLEILQ4812/EzW1pEBH80K3lWPOKcDW6iMWyjs38+UkpqbVOhxDBqEXdSCO7ywYEUWO9XoniSNYJtvLYVtGr6RIuZQip5d+h7o7pDy0RLCRM49ynymTKQT5CTYMK84zsAGPSHevhxdEEoOC3zLmopB/ty1CoB4Qpj8M79f69wlLZYpSYzin3zNmnxL5tZxTAwyRDgUXWfujQyx0zujE3MbOXP3s4u+VHe3WjjXbhhJTCqildeW+RNi7RLGVoc60Kc7ds385rPJKxcQaNwnogimzHlm1EzERc9wk2DTlmGft121lKYxqz1Chj8decIlAMmaDs264rUEInaHhF4OcdXbfxWmi6GQCJKNa2kgCVt3db0oBIbvVdB47SOHiyuy9875QCJO8IwwygKPqCvPgcAJW394bBL68D7FZcH043kDHL8dU5N+Io1F1ed5vf6xNdFQfCIrAHuMuNI/w26qEsZqRDoQkf/9LyjKcsm/eTsNVusU6I8mev0lxGD/ovp7W1mRpahDqAaoPCQnQ/5IcLUjKeYg0rL3Q3FHxgE4U8YKpy6qOrfuZFCHoLmp92clas9BdEkoPH7q+1FCVZ8NBcvsNWDmmbw6kLqr6G0ET5yrSXSFRvNWVjtUe6QQpeYFINx2kcmmiTKrjq+kZ8lNhJI1Rs1aAw5qT2NT+znftcUBT+OrcWCnsDJ0ZW+g3TDn0ie6QmzGfIFuHPrTsLqsOct5pY8c4Z4y7ljzXaknBHof1bqia46GrFvk1QuUAOlo7bQpXo5jBHvLCwVamTu0zRIXS1uHkdinB0BYhXRoqeXMdiqkkRI0NpR0GkbJ0xd88f4N19AQhTQ4oxgTJKGk5l8MbaDikbGYxQf3kMNtt9DqI3g1K8WDkTvU56uVjFMs8ENoN7B51vtSb1senkFafZeGq6sm+R9gs0Mfg7Pnzndp55oA8hsPnQ/PQmyrNJxoadsSFJ8jJBjzN/UxG+B16P7NUq6aJMnq2CkzUn/PO8bp/veEC2QCwcQL/7Koo4eiR6cD+PR28UzmtGhyF300tPW677rg75IS/btISG4bN0IaN+RXQaKXNVYmYw/qvVBkghHMNriYOgN78DhS+0KW3vRhY0zLqpZbrrwhHXrdthFF6H1j4zRlB+KhQOXHh2+GTX2Kw6FicOrEZJDpg7J/XjddQK8FQvHdi6he2QoBwgOtgrRT/yRgu4yEZXALCUGtFuqON7+nGSjQmQDlQopjNmIybu/Tn5oyQgbUrUqsjkPciEICOisyhEKwuEy66daNpmFdfdRDdtt16o4VDD8YueofhZKLQk05xMP/KpYmb8xWLMGyv/ibQGBCeWSresZvVtd5Gr5+IYVYZ6y9PzcAnqZ80biQVNdthxXdz31ADhbpKJfazSZZvGK4o2KsWI8y36IIsL1pUX6zWYMXrB0tFPAjoiS257o2kcP1KFpQN2/rb7Pxkc4bAUQAiRJc87tJWdNxTO0s/QXKXwC/8WcaNNPX4oCsifXzNZD5iUiqbQuU55bLggV8ECu7DcfcInY5x6FvA9BXvLVV1Fa2d1hnGlBZBKJhrZiMNOlMu+X9lTLjcqvkp4TiUHho3/D/aFQZ/W6Za8SLmx2Wef9PC79NAD1KSHXiPmfHuHbzBazSOX6Bhihlm0PnksXzA3tqqJw3INVo+F42FppbjEG+Yi+Lk8Xx+C6i0UJh7s/c0qp8i9n7gJYY8lD626ow4oikbxtaGvHh7sGt1cGBcbN7DPNSv77suGj2eTZOaprYQJ9P9Ds7kxlghxCAT/oToHZENYk2oeExydR6hvQP6hVuzLN6w7q8dOam3pSZrNk85SSta1rBxYZhTsWZz5T8BqaFf0GQaKI8+oh4Qf9I2Cpq5XjXOjCp5UBrPS3TlADtY1SE5mta/A0X3V8Uepj9idGlP+mvdncfMVGPsKYQJTnCY3KZL1CesJ1vdPUYlhZ0ZoG30TNCPgqaz37OUYhYqgR4nQTM8SkyUG9qgW0KxOtspoKgxnN7dsVerqS44aIb/pMEeTqj7OTBoxcKsavyOg+XVO4KNOUZNdxLNi5ZjjfAqUGO4xb1e6ipxa+nt1AT3y3ih2cHoS2l8OR5KaFkg3hyi4X0HF9EAuViaXvikh4eiJUwu5UT9F0Z8VXLSPcqS1CQ+H5uMptTJRUqbLXCBNzpwEyoVYhAtAJT4x3I0jGEJBoBO4vEmIyNsNTvIZhf223Hh3rWv71P9G7UzTzlc7LGSfe7kMhzbKGI7cQuTH/iOQy00buBE5ohaS5n/UZ3DrKDWONn5EFfV0S4AgnS/gP6XhpYNOH2CpwlsSOgrHlPYCkcCGHP9schKLIhqL/Xun3AmRFxvdI0j6vmx3AKbg0hWxzOosQc/C50lV0/FD5BZI7K1z7mMFcbixD1XE+Ruzx6q/Muw6RA9heBUc/XpSVupE19nrp6wI4ddgn1KyQ+WIM61WG4VhUZpK1qqyEh4FxcVJ0hxf3jnbMyt8v05JK/Si7WAemDee6I/lVIpIPut91vjqi9rukhjV01pYLG/QZIpQLHDTZp5ZMK5Y8uwrNUYiutOm64js+BXlawtu+nbNNUZsh65sqOO+5/xf4iqv/NRoZRv+GbFI++sVRxkJ0H12Gpp7U4plCNW5r2NzOczZH0jAQL2kTQqKPJkOJ9HI9MbznNbRoD+Fdp5/INg+wihNYSeSjFpJhBZhAycEEn3qXNdpqe8Msf32++sHTy3BjgSYEDrGlrnOi+Ns+vqnns7wEPsvJqIYOZoLfThhU2fEE3ymTp31NdwuSbPpg7raWX2JO7Pri9cYfawn7Hj8z2DMvNozLcwmaEDUqftJ15piCiVPkuR256bB92T4BKUahzOjS7Tnet/6BM3/MvAyNz5DRtiSHT7EGVb9XkI2OQt1dfbx0ebJhFoMab91CzmsNCn2l8Yvbz8ueWnZsKSv3Bf+xe+BkO32COAeqkCGDcteHe+ypE53jY1B0eAtGcoiEgKLKE+n9GN53TLyyTPT+UYZB6J/oNhGEjctQxtvL0Aj6BJiMgG8gXQD7V9ouLftOKLfsuNgNImsJxcIN8/PIITB9aYejc7x4ZFHaQ2BoL93r9sHZajuRiudVE2rW3OScMPZD5RXK4pWd8ovh+Na0lRBJJ0UX0Or9aXXRScrU4UeRzOgWGSFwOjY8/5ybVMGKni0Zls5C6U8uS1VEpVqJdgQ20Va0GueoIpcnC9JiU7YximFX8Y9WUjGD2si2LDef9SzYU1TuypxeJdd20h+raTQIg0m3+aWicaDWVLVNXFIfwILkM5gnBSp6gt6yPiykZCQ8+RZdCUw4Fez1KEsYcma9zYi6iNUnDS6BAOJ/7yconyVLoMcqRBjgkyaAhTv86nynkR7qJzBDaxJ2XrvvOhaGlcCBYWTf/2QsU3ii+Q0+FIXrjThd/b2owL1zSWEhgcglDaN8tZaOCrGeRMPmNqbePS+wB5HIIIThZGUQBeNzPjaX7ELkUJHHoX+E9NGvXV8qnVUPbtJK8B4+qD554twN3vxRg66Q7LQYTJj3sOAJn8FVYFEQ4X/zLaHDAWYynRhMPfmm1OpQD1z1PR65Gt0YVoxPmG1ke0sHYiekjvjepVMLDIHoZPcH5TLYj25dVtYj/ysx6Dj5gjzdBtIB8grjdLROA68B2C00FDAcNMxF3lR7SxXXCjU+tbkIF93RBHwEcei9Vg2kvfvUScdWe7VjbX9BsEq1ciMEbZK6t4JHIkfFmYQ8/r/Aeu5TFkhWfFjrS5GKMEikbGP0hdL5xM3pA6E24dsWNnTXthQt7YvmMTcu0iqSm8JOUj/bKR0SFpwnIL5rjN2FUcfqREvxm0J+L9aG+l99KSErKIH2RYY2u+aH/gNoBO8Zl7M/W6AiKiLabdrks2Q5XCzR3IQ2j6K6DaG1Y+wvY31RasdCgK/ZuEjJYoBiCXvpWMHlfYe4J1ilWnieyJYdU2536rBNCsp0B5xgp3s424kq6RcVqPcjIMpyvN+hnUO5uK31u6XYQl+8AwEwEHDH2JJWMyd8ZpCEpEKBDEJjTcPw2zzpqjv0LQ1ZP5vEUUAnaP+mDW490wYRnwL7iqH4EPb9tA/rkWbh8XWedIRH/7JUh1GrwH31na4yJzKJs97BTwPJ5bqbsPviYGodG2KZzhaRZmcZqX+2YbXhuIABRBiUMNs/20nM19meWVqFjmZe0FoVq4c60AYCDFTuzJ1CgCvkB/7UEyn2GhmeI6LYjiLr/twpcXDu1icYoOZE4c7sdNcV8+yrYL821UoU2P+tLy4Z6KRP1iWiQspuKD0PFa+BshzgQZOj6vmA7pfQuEzJTJt9M7Ou7RI2iK8uXiCTNfO9SRqaarxjY/tEzMd3MOc9DYTHSlzgdgIiCV66d10/hEahmS7Xyk18RRm7EfuSuq1WaS8zRSg0lnxBYW2UjR+Tvx/mmNfK/Ij2zTBRreNruZBpBj1bSX1zXdi/1jw62cr+u+XLr0QGqPx4k5PvfH9L1Tx/R/2ZTELHy4pnFGQZ2bMDB8d+swMXnehTyoxcz9nku3hh/4iyhRXMXva7ctwWGq0Hk+VFXOtwvyW5yaMehhKZ4oP8HW0jtFs4Fh9vmZKKTFpm8BqCl++bpIiv3NXXnU7YRFnwpSOfxxhuch8250OQMX5pt6aLe2/f1J1Tq1tdYZzXEVhF1V7wm9KmjkrFU2F/NfgU1Ic2jRm3rsCZlXFhcG6sy/JX7Gy6hQz0qz5rHxgFikjYyBydoYqW/XUbpd0UbbXQTSDQPxoXk4KTxRMLTvQsGSvLaFiK2weNa7zbftjAZHZQknGBOHW5fZpmqnwGsnr75vX5iC/dgq1uL66fTKMCEPQGrpnQ0H3gw+l+yFygGhBs/iNBlk1bkoeVKj6gGInSw+5RyiRgZjVF1QzGi+Eks0rRJOZyt6f1E/IlPzHx1sbuozCUWfrJQxXJFvjMpO3qot25lgvWesgcYelSzXBXQYKCmuQ55zO1wTy0BOt1QU3zJCYJwg8UPeA7o5a9XyzFaPfaRakizdai0f6eQyEFtWslAmMXIrTxZf1tUPFiE6bloMDjK0LlXB1TQKfdT7lfRX5pPL3j3efMGInqXGmXW97mgATfzAOMTzS2JejNA5sxrwK34DF6Fi+k27TssbTNNEdZdYd2Jrg9stosbxHHGFCgbqOB7cdkkZR0KqUgvPTzeAEKPfxIlZQJWTjmucFGfHxQHbXQvXfwGnaVJJxQp6072777YG2mkCKjRShtjaOAZBSWIEYowldIZZym4CQHsgfHYvMvDPDPNW9cLU/MqjMxvhGY+GEO6/IdXEK1b93gIY57S86RMwBgwh69CUEJaq88B9FmGizMybgg0oDrnOX7zCm0QfU617iP1Dv7qea9svXC73TgobGPC/cfoqeWTO+0eTJkAEpx+jRxJRsGkI+79ogDWh6F1Gj7r4wPUH/6wV6j0ygEWEeuFq89HKTeoXHHdS5m/+vsUqCH1N6zrUQzbtlRmF8fbxLZWZjpjAXqCfiUxZZF254fPEcwZ4Z71zwKWFUJmKyfCzlsi3XayZZsbd69b53Uz6a5YiUBK+gm/CMqLaBJXpgePC9xCnV1hGRkgMdnM7iaDK9WVVGzJTDmMUzJRmJwKWNdvMymWk4g0BxVQkem0p3VMZWfyCB31KezXa/5LHhS2XDXnWCC/SjavYCKxSKnEkF4lFlu2pcN8LfTpeCpJ+eGmxhG/vGAzYK9bSPuqXbGPvoB8XLE74nDNLoF8jkiY0zNzTYg/ZD44oJNXph7+5tyLih0kD5CnMigLE9wclvnJBQy81UWhx5vY2Z0ma9QIwSdlGGxDcHxb5yB12eCh/zg6tY9Oj9SmughrWmSzLa5HEp0iDW2IGgkPAeYCMf8J7Hxan+uAstSiEA7fS8FOpBw9BWkea4pKWgJcJg3Cg+yyBk/0HPW2GqE4AziT3gDeOM11Xk+c6hP7jalRYJFVus8+0LpY9a4VgT1Rbug6fYG4qIj17HYHTJBGs8LIw/GLLYgjsev2hKN92V13JelqWURRJAJG/gBTHDaCLrWd88XIaIxkBryka6sgXcKxNi/5U0pF88Dcc38G+92O4afxV0vG4Ijyc/esv+H/KO0MpsL2+JRPpSMYS1OQFFXd2i3lHVpprzDCMzRVAbUsi3oUt2N8EADCr//1vLdh6rst3+bqLWNNCUJoOqChKUd9ko2kJ1U4KmoTaNbyDEJN4vjeOqhO4eg9beYnrnXaQrmBWUfj4OSZQzW7lyzJr/jUGcQYbvJYyLp3hrVO9yjUabkFZBB0IapLO7tCMNwyAy2AlMyBP2a7gX2kPosJjDQw7tER6WfPZR7Ym5YqG5ldjlvh69I7lcFm14zcmaULkFSSDQcMYE7vVzqkC1f2gulAzi3lI/x8U3zee1JYU5qMlrGn6068Vhr/ZEF4gViLZRruVuWUtSiSIC3c0bhkZ50PfpZ6R0qVt0JtOZ9gJWwQaK1uIv5G8+dRMPbVw6cBEtZDL/7FCJz1iEOzrmJ+f0yqW+2Gg7S0iHPUNEYIugJbgV9RTYSqBoOf+rrStE0prROY6bgOTPDPY446uUIDXp449Q+M/6N+JRQ+wPx0+PVB9qgYDYTa77FiC+KBUNVmODAGmhqlnKS2DDFCvWW1svRUSRq1vqAhLEthoveFUr9m6+xhjivJSsdHzIeTR+ls9G70mdp45p7x8Z6JzzeOo3D3UhK9g7VJ6PNf8JooIWy2ck24iuIo51GDYJ5G6ieqNUKtTBDuBUsbPGfWMWLluxLu372aVyOj2iBFv6YIA7EtkeyCW9lP0AE36IaijEmyEPb2eR2ycMEs1KyGsBDcFZ98unuuWZqINw7dM+GoaaVL5edcNsfAv77khl0H1CuVFEVXZ912arpQFsHth8S3Clu3WVcrJjDUYAMfhz7eQEQgG+MHtY9L7/Hnf+yU2qOXAgleZjzRJZM9GtHFUgf7OVbITHCly9UqIASDN92NsYRagMOFD0NvRY+D0wS0ibit2eDrxZszXWywjO/9AXtX7NMTOFql+yO9PQyvmP/VWid52/XtlADT6BbMeIv6+k1XtZQJPh87YHLVaNaHf44h8qLhc0r8jroNPfRsd58EFd+Sj0FG8DRADxoEDihrKkNdrme7nxrV89qjK+BZWlRxJiKv9CzQyRs43wuX6QazQIYOvUJy7fYwc5C6qTKAq+GwWAVm9z8Icag4adCZVvr+XiByoSzY2e5E/JgIArO0s8n0xCcvYq2VB9mynEgLm1Zkm0PAmwaeW+AfGzQ9KHH+/3DC8Xa6gOZiLQGgplVvKn2ZnujXWzhVXlSqb1w7IcAU8mZrt+Rqn/YpUVdcrjpuAgoSYUP++Ywt1gMaOfoOvVPoTylltx+dRcjIt2CHMI+10DUasbycbVtFkxD3WJBYUXACwTF5U+VxUCbID6DTpExVWdIiBmxs/rDawSdBUTAb02RBIrmWlLxTLROsykMTKHRvaUuACtzc8abZcCncjWwtpQ2O4kAZJpMmFB1jmyOpITlk6kgcopTz8SIb9EB83XU57iXfwHPaSEm6+qrFf5e4Y+sfrMR2vwJZA0c+jxl4534f63yJ5Z+o6DH+Y3hha2qjeXGp4/XPNRYAfPil/EOg/DL7krZ+nSOgkxNOnWbpb+6qraT6DMNqvbqC9DygLXFhDALi7UZ5ZUd1c323j3OxHdNENYRxEmyXQ1LzkTaSrzkCg7GELfDkm5IR/IhZWI7PLD6ylMMSUj9ijMQkWE/IwOYbQMLtwmWEX8TM8cVpk+t0Ou/LBvfwrsk1MMhVN92SNaumoJRyO9dUy4fLQ/p6/qUYPQMJ7n1ylDtl/tNDGrdBKi2ebavOCNnIUSswLoq6NZGziBcqdKQOtzsQi+7J056Duvm4VeLF3zvWhEHdkUXkHw5oWxxYR2ZfC4vfSIgFWQLRe2R8zHdw2gak2MDb4Z7NqYFWK7DuXQ2zD8s3gG3gnhTvDkppkD4rhPFkBtaMeHRLhEcWaVhqHIFiWqFy8owaukCc1pk1q023Fc+JxwE6FPe4XQ+/0HHnQ3YpN9iK09mDnQV6GD6/KDtAw3W86j9/g3g7AcCnhOBa8zYfEVPAvWsjZ7PWKwpUAKGX/MR5rtBYfXr9HZKA2OzeZ5mohQ1josArcvFbzgiSUXg3H1YNll+7ASn6EQlFhkoVCMM0vv500aP7NYXIq4KEGXLxxWNydZEnUTXgHsKoZHdkRx21oiZeThA66tFHGDWninBW/qa9EBXQzH2YBFMeafs/ZIU/3zdyZyM7izfMANlqMdd0JBtUxmVFgNnZKwFlsYhTLHEevEW0Dc4ZeWLk3SWp8beZK/Y/xxWOhWLNU9Tkl29yAerNuEZZ25skvBZJ0f8FkELe6f6HVZm6W9+4JuooOtc6UcLo5n13O0TD+AxGLHaG1IRB5m0L1GGUgj/Bdu0d3LeZOyN8AFtDtzODtomNjgY882b+/ZuphHVg6peloTvLupbuX3b2GKfH2N2Y59MQK2hxpRMUXNhclWko0HEoMLNSrxMzisOIvhtWLF0nnpwdMjV+/CTj4IXhzdm2HWxBRtlnlCdLNx+dvPdQgWMXRMdj9dlyh0noNeWsJrC92DjId9x4H1clhCuFin4XWk1UJ9RUSSw1CQBMUnNknHdfGO28qqgMIkXK/BidFKXOUQgK4SrTfjyq5ijm0yHiEfzPFXxp4SmVWVuMNeQE95dX62EtkP6Dmv0Wz+Vh+uD/q3uqEmWEOHivt0I3ZQF8hTP+yUEi2E++9MopbkCK0s2UR1illHA/rj3zOOPO1/Ppgr6W/uMPbYljtUwPup6uZb6QWqj8Ob9KlIpK9RbZhKxY5sOkcOO7XD1C4IBWaRFRYa9pX0TuQ/16ioW/6YdL2LDbn9n8ZGTnd8f/0nC0aa730mngO8yZG5BK4UPV+FQaPfRLvDHPo/HGcTB8nPxx80uM1lQOU7EgkEUUjfeqn6OcEoiVPeRjswAqUZE1Lw4uKtz2f/lZht0S0uLFEvrLPZ0NXDXqpVemybU2jwGY8k0UyWOLDtB5wXUpaifOrD9yNVq0ZQaAE1rj+fFoNMh+CjLpMln6fDa+TT5hdYzECgm9U4do4TkMeWLJVrP+ghZE7U9rQKL/hB68VIodajT3Jxu2Ofc+KgD3IQDt7u1pFG7H1cvIqRMotgguMWUju9zKqtFGcuXfBo/V0QRVEjKYDmVBM9ls+nxULhFwcOj3FDAIb409WjvBzSmr9MGKrsGcfi4fT2wuUzbsbkAfzwDwfDWklQOANyAEb6IC6dI0I+vlIkefK2cGeEMrXvE7G+Q1RFZCt3C+C2pzm6yKGjvaWiQ6dBIJVSMCEnjaprWu6ziBG2jO9pKSpzl8nIvbF0eOD0cjFj1L2G4LSSYZfXS9D8FSVLZ6lOgE5fW7dCw6c3DefqDppoMGezaKHsW2WEGGrktZKf7t+lmSSMzhyUmg/XCIMGCYBhSPq6PaOreSpEN5+ONkcWfjZitI66XJez4HVqnMIitls4M0w/n09HsCArcd17Y+MtcTQ4gxLIXUNtwQaeR8vp9ydu35rqX8X8X4ayvndXlnJMAxibtnBhqHqL7RDs7LiczF6lqQbrY48guLv442OZ0j5nLfINKOK1VH3qcJhXynhMywv53axs+exNi6TnQY4/LIQ0bxEIRKOaA6PcE0mLbqRkgVBXijcT+bYh33jbiWkDWaDfLzJdmkK9H1amkoeUKf27KcG9L00YvO5BM//g4ZC4gYTAXCuypf1MMKSGauHuzQno7lK2dEDMrByBFssY8YrTYyXH2fINIh47eO2xvmS7MRvxBiGLVSoPyuh10esxv578rfvxCSKaPTNih7+zQqCM6jpkHg2TXvhOhcS2CuE9tl7LwD/vTL4XNhzNNVaeypw5NoTzAJBdn4EabkwtG/qeSUC7U3HaymlwQLnFpwHBluNpjbd6UvQtch0ka5MQTt2AjEfiLHlAGvpZunYYGmxMhesJKXcNBdmlMO8WKjy20WYgY59mvm9CJgR+jeTN8DWqsFYy6zPfbcqPqixniAU/mqMicsb18AE6+roBYL2AAo8X+2KXq07l/dFH6gH2k4uMva/wI0vXUZXSsOd7Y2KwvNuNWrxG54/Np7RZnu0+gknY5pRNacbOO29NOpdAWKule3fFDPkzRwu3AqcbhPgP8TTFt+F+HEPcqb7LlsrHuoW2pcZfiU1FOMmllcbLkNGO92HCZLOmGyyuS37YMZJTo6k7AYCpKvURgIGts8FdjUh2hzH1Q+p8aemdLDv/lZd9sA8SCQaMdrsj0yNkDHMptXs24QA0GO2Qts9FWTX1EeLPn3pbzur6+z+nHxg4XDMDJACVJsp8LzDIp4UdpMGs5QvFuhMP4236pTx/wiNfEu6FgrgxoRmk+5jc7SZO1k37tX7IRdw2evcV8QY2Vl1Fn/YNb5rtSAcP2Bfeay8S4shxpHVz4mamXDeePsHPd/fc5c840TJ6qoD8TkeIx9rQEJ5bQJ/9nNxt3fu7UCNoRcKiatcd+wJVkaSVd8mZ3hl2H0U3YR46iCba8v4rq+fPH3YLO332YJs8DEVf4wF/CnEaQbOH1LFHdI88YXE5ebVZeHEkGcTXdKZekDLC4gChQ9v8wbren3YGvrNE6BB1OWvJh54/Pd8HILfSB5vTKJAWViPmcVMAi+Jql/oWSI0PHsuLVP5MrHr0LVoBU3ycLWk3FQpl0rbdTj+5hAg2rvroX9Pf9g4ujHKzKm940AG9HrcrZINF9PPVDR6rx1jxSVjoAGhpTJ6hMeTnUri61fybj+yQ1V2vE96165LNbqRQ5NHXqAJ4rG1tLs477XaMhYnY+F3m54ASqK8JfnZryYhyZLEIbXfSs9iRJEUhfcj4hKRfQ+4P/7Fb+5FMnfyPiH5IzshRNAjxefa22U8C56/8JcZGK441ayLNuVyz6SsN4Dfqg5a4TxsCS/tW4NkUpUybuR4dcTf6y0z3JYWViLVgF5FUUT9vFpEj8c+7AEgtDvnxaMjKVk5zBhc6gX1lJ29Vjb0rMoJUjOdHo5nqbRacXveix5qksL3vAZOpK5YulZ8FHQEO0541NECR8ylKW2akVF2IXdWeBXufmpz3AIPsweGNloYsUdw4L80K3T0XQBwhpTCVQztvWqdXDqyRrqepXsVKb0A0sPh331PuibFaoXkRJn1/9eN4OhC2Ic5OI6rXhTOy1tVFGelZ8Ql3WulmbgJIBWEeNEe5L1n41Po6hPbiTAF2NVWFX117FTThuwRQav9p4T+EUMGdoF0q8prAw3INaHUhpqAzZzlqHndV8ssoXnyWRn/IBsEmW5a+JTrWjxWZoxaUjAagXgzX4C9eVxEs3FLU5J2alUUSPHZDYAqB5aEViEhCIewFy+VGvpV49wtloygpcVZh+QwPYgQx6uApDmM7C3D59UyrMKPPItmYgwkoPVb0xT8gU7aS70h/rAqs62nedr/kSnCtg/+a8iO5cJfImFwFrNVRHsK1+wviW6GyX+yJoneafhyuRy8cOeZIjZe2iNk/eGPb/XRaTmLS6orm8yNYRQh8e8FK6vjzNUNetbq4Y4wY+AMLUFk2ndipzw7GjwKuhfFb+jObnVjeVi2aM6jbkX7H2CvR/Xn+izClFPFMgzwVUCgVbYjd2ayAOo6tkKvECNbcAPEo5TuqdB9qFdDuGOFzJPy37lhH2pxvI3YJePu1MoAS/XKE/3ZwESRcrieWM82ef+/N4BuTV72EMfP4HrBUEPILU6IcUTbdoMeTA6pp7/sdTya0uRoYCdGNi1rmC7xpT0BCVUuT9qRJAQ2LJ3IwdF7gils73erIuVz978OSA1Q4GeS0JeG7kbGivR7Ms77auOKZC1Zu5eFBf8zVAeFx0hdIxfMDSGIHjx0KJeKkO19zrb49hQYJQ9DdYwGvZZ/U2n0XC2J4yF5uum9ncx3BPFfJpW9YvxjeA0dh1pqOoib6pbgdw7/uPLUFYiuTHMwp5MksF7Drr1pYTAmq0XGIizXC3e6vZVtU56EBAo/iyduiAdjQoGjwLa0Mxt5h0bGVEujcYR2MKtx+QVOHJhbfnqx/cWkNtb6Nj/V4jJPGBxeV2iERGWT1GISJvY+7Ikdyo1b+JJrM+jJlr/nUSBfO7r1qHxYsjZgnTKRxgQBEf0zL2MvLSQ19Ckl5x7ttPhP5NPFuwgQr616BqBZO+2WPvrAvAgOiRij5IPhgsXLc8cRX5HK1reUPtKxjXtqEiOwxXJ3xycMj3ZgtTnqX8+borZJtd5SzErp7Cslul5iKELrF1Lkr3CDSQ1aw9tr3P0RxhwIKumviiuGiEHM6c+GnCiaHFAsNFcYzolWUcXN/UuBM+cpg9BZfBCzswD4gP1OieVddLjYSaPGS9ePnSnAaF1p5YUPeliwLGRNzjczzPNOfNaXgwzDVK0m5tn+xHrlry2qvDc0lPyCEZI2dEZh23yNcyWTY2gGBs5Ocrn3xrAzcDFKRymbs49MVFZcXwDw25WaNgS235qvokSCYEyVBD0IhpLErWT/v9R2pkDs0StOQyjxIH918GyrTVAc3hdo5aNiSqv9HjbQGy0czr+60nbUyZihg6GducbfhRzEgYZUQqjhty+/DMVukQbxnTqgxYxRIyJpvL/Qk22WaXXSZBfpUSuK7NuDnr1vkFaOg38E2swSs9TlZhP/dGVSuSFuCUOE+nC9aLl/Iwjgu3d9gHJlDa4gh1il3WJTZydMXMMs4lrReaV1zZyuyKE0YDb1CUfnAEMnlKk4XD0GU5Doo9SoCZGKmmidXKkrjmB9s1XNlpBCdsTmJhBm4BjkxLdNvIBfhGyA5uK5MXRtIIMEZ2MqnFe/jL2BsxnVe5hQ7hi8GwqzbQvJx/IePJ/7BgT/xROR1iHaS4mv+stmFAzd38p9O0bUOVzPjY13xhKyRhoXT2LJS2S4Dm5OgHnVA5Ebh8fB10L6MIVVvwp8VvxBppxhGpeqYA/KFdoYo9BHqvkWAPo7ZHDUDOgBIy3LqtcrZ/r0wlhhZnVOm4Onw3OW/+taAhNrizNeTFJ+G5/SuVhnagqjpyRaRpOuT2gYpPZM7cK1rirzOBHhbOvE1Gebd6YMZz/O7OT8AopXPp9XB3LeFO8UKlMGklm+oTJzQoRb3YductW31rZ+5EdavRNqZrqCzSMTltR+jN/RtjnS0nQCah7RIHY81YtngE4wQcKhaGG9ic4LgeTMnalUMD4UJekjER3Wx2vDm3yuuXmRk2AqcKFJjNW9IGHoqrrQ0UzrpJCCd68YrN0ymHMjLM8rssqKvyDQM7g7zcMu3s7+NAA0hIoldLiK+VdfJG5a6Y6i3vTXagtEiKqCwV88I9SiAIaxhCmaNfFmlySVrD4oIS0OG4s2/BbAvTcLoLy74pYH9iitDiiRR2BGlx8kGsSr8rBPIPc6/uk7OhSluoGLhPZHMlxZG758MWZa/6Cy/Gl/NsAJsO06UOybzYFA/pIIZtXzScSMWhm+CIMhyGlK3lTT3kHBx0KGhYVT111nIVmBF53dY5a3TKkK58Kx4ytc1aMoOnIGVW7HzQWUhICubgqTUgLQ1rOM/M6vx5K4HHsmzX+53Tu2MHevn1qFM4fZh8P6FrYRKJWENtLPsV1/FAqU+uSghEOCrJTB8jyxW2xS6x9VROxt1bAq4xxFddOohKRX0TA1kavumx1goSryMBsK8v35jhPaMdDZYxC20EU/EnDWmOwAEi4TwSODf+y+23RjCP7+GVGU/CwFqkZEbaDUY3Y9mxOii5heak4jiF6QAT/wHzbyTMTGW9cvXJqL1epxgZVJ72sFW3IQrAttdImJCuR+/HPF3DTu8TCIyKjA5V1qylzMErwljawkzSd1w9XpwVg1/0QOupngLHE+sqQe3lksm2gbhpSDNlmuMF/VvMeiySqgY+e2Vs385wJ07iFwkhKYkQ+3JEFaPATbfYJMdV4dolwt31Ouizx/tT9hk78XP+gRo5gsqal3QkJK8oidaiMLBdeFPExKiAObPBTsBTYbDp6ZqUtvsd02XenhFQiaS3No0Az7i/iEQKPcJmPUfXvOLKoNYBYEw9A8XkqKakguJ0+2upGSV8E+5Gh0Md0HVdRDC08iNZELyf1am3eVOml2a2YoWWIunVehMQQZ6u7bBW8QnU5RxJhXDvl8YNnIAMns0PxNm1lURtMyLEWmH75VPF/BUGGS13XoNEzlOO/aQVmg9QmpyF1f83ngqdNU8tHB7cVPyAWWrApzit3KvUtO4ZhqHD3nqOnrKprVIr/7vU5jhkbtBWGpE1OS2tFo5oD8Xrq8CH5QD2dGWN6WFEZbUEq79l3lfJio1Y/zw8ReBP7mbFO1lcauwZ0Yk11pahDd0yeVbLqcNbnkKc3RKlfrA5XcPtCjvGo92ZSWZSOqtRUU/GSyDRuyOa5SV5W0M8/zp9wQhGbbtPlbbN2o5KrL0omRJILcN6DxsPFRiHvD0/nOxYPmZqjJsjVbgTIt0y+qzYruSCa6oEmncA1pNPY86xnYUTRscmHSVC8gOMYPHnduCn5OHcv9CyVdjnN+z+cXeIGaBMZasNNP8A6yvhO51j9TLNvPHZL3M4b/M1Vbz/cEphgD5M9CC7esTHBxkr/rwHh+GWfc18bqs3Th/r1zDiiIpbWSXOv035pF2TCB2sD8NXkiIJvbFXCm47C8e6E34bTNUYh/rtcv0baOkZ1mu6Llx0EKlD6fbaFSMLUli/RWajaFCisTleJG+mofed8u+Iv9a3tXu/zDjPJ0+qxY0C1ez0y4vHQLd72Xkr13ZVwGzTRKs+YatdaxWygcaTnfXnq34E9FUfDlfOHs05GjjbeHdrnAoX3fqGRammjdJk7ekAGTgXHqJJOfub+HUAPjnIzdQ23HGWUsPhIDtlSDP8UVls8mC2q70W//+dAML8zEyVjIRjjt5NSePpidWwtnALfvKRd94eXemw0WuaxLMIZHjkkNe8kdBWJaFa9pHZqUNqHhVVMdrJ8dcf6XOG6Kp2m1TUblbHwb2xAMg9Xo7rT0ayo7In1APOwwnCL6DIuD3lHjZD38GAQDWzlcZcpjMU4In0pO49qAKbOUj+bzH2qYzSAH5gm5Ok1NK9iUptY9N/vDOJ1wie4MOg64yvmqAaS+K3cDZQOGXNLlz61ONobD5SRv4rfkama06w40qSRhqPshJgDgJNkRbeUCTySxdUA74nlNnfdpuolXsVFsEix67j4Y3dmlR+jiJ9i2OCkZGsWm8FkujF6gFkUZlESWisYI2kpAhvjMC87gbp5I7pEDeplKLVgLgaubdDWtnrWj42HBgTJVbAmTSwmBDAUS82mtE0qpqIGo+Nar36rYdAu2n1vkjG1+bK0ow8Pl7V/qGNpU6ABFOYgJEfhsImJZOXn/MGubPXkCvyaes8Afv8IBgx+bmEErITQfpa8JL174bWYCQ+wIPzPaeFzf+9OLivH09k5E0CdhxXkyW4dAdqPIn3wtUtmpozWKSIbtzGC09YAQrVK22Kgs5KDVNGg9DbR3heg0/mLluTnX3g3Zw6mQiGdm4TyrWJstQWE5q36Y/yX/tlSHMLo+CSzX/NI6P1adzAkbPW+Kd8KGWiEDtTf3OEthZbWWK/eLGKZ2YIe70xwPQzenzqdQKL3RykBS282fAcM4Uly5Vs5OmZYDFuJVqgUUihDQuJvihTHeygWeHmPW05MZ/ppDKeYtVwzR8nh+55Gn76XwwM7htYdsQXE4Zd8tALvNGPreVT6Am+RkL4+0bR6aeq3TS1z20Hed1yh6yrKBsbWklHW+IIiOFrUpIK8eoNyjAyZG9o/Ot05V8AvSSGnom1sGLStrcHpgZeCqayrHhMjv+qdMaKteEoK8YtGm4YZHddqkUAGio6oGTR1XDt7plPTMKySDtVysMjbh8cQQcbP5oLw+UKWrY2xanUytuj779VAIObMk8sZ0aL/HejTgwaq+3RDLk8r7gPqvJqGg8y7B39/7BECfA2k32GES1XFn7QhjJTboo+euf0bkznfFs41/Gim7hq0xg6k0qOpx0/K78GpAWbKxyGq5DTR+zJofZVoFUGo2ujoQ3jYaOIMESF4NRjInDeM6KCFbC1YvtzcwDWBg+0gA0LViG5joXDu4zw8K5W971d+6YusprjtOqDWPy429P7Uzk3E/MeDJ7rhrSuHvK4m57drqe7kQV8jj/iSVlBxqzZqdEsFfQuxr+VyPIGGV2YtyBA4OF2+vF7VKW9wie0svUBLm9z74e66uZW4/cdGq2TTDxwt6FPHOj7ymhsyalPfP0pP6eSINJtN3nsLDDqFXr36gdV56at4BxV8muNazzjkLXamGEsEmcEik3zkFzok3+BS5JH8iF8Bm0n7AY/tMEzWrMyXtsvet7xezA6Rmg4MYsQZVIRmNAutAw3LeDfEXWPEIkTc3FrJ5QfElXPXZpAohA9XfZjH7bOr+BCAw2ZUgocqUGloO1Ri1UYKgzYPlisQxsX7HrY6SJDqlhYuxvEaN/A8ByGTJ6vSgQ5nRG0lgSFXqOqmSmPF3bD83+ndlhQE+lxQYuo1G8Sxyf7qeNAyDMPFBiFWZbLVPwsoZM+VjqvW1xVMKNRFfz1BY2ki9TVy7bwlja5MJcg7V22rZuPQc20E/LG0Kl1RRLKwF7+Gqd2hIcKzf9XtGbkY3q1k7FzGrZQbryZNem7lUUFYCrrExl18edLJhFUlXjjumyBLujSb11b6jx5/CwIbHkysOquERsPw1w4QWEkOZMF+7CjgcDRbkBnpA92tritfyjhN5swqweW3/MHJUiT+SNlojl6J0Kd8+DegCmnSUR4gRwt+Sh+Zb9CehnWwG7PIadDBNwmwAJf8uMDBX0QKsxzMhCotHk038H4GZ020t+OROH5fe2jwiXShysa+5P17lJt+gBeELkc8Ouw9lbP3Qog4OxwNIb3YuAE7Rr6UyEZzqIAu7B4/evd1MYQjYXhWe/v8mKHdNwTgyEfMfEkZ3cwnSCqu7wioxcwi+SU3u+ixCZFi7Fi5XKXdVijmS0V9XaVK8d7cVq77CmzoZgE/pB69HlV/o9gXzoj57AblOJE2XuVUm/3HS67/NBKKfeDd0zHirNpoeVGJVJBp7sHHHsXy+x3x8rGztk8u8LZjKE/eF5XHzLJM0eIKkVCP0DJiamU3hspzNKCtRaCFDW1lQOe75sPuJF8PWeFYQdwrhS9oKQRsqk/uqHVCwpLjhVNi/MKPvWXlWAM5lOY/ly/a9C/9rZtp+uRnV9x8S9uSBdZIJGhkoURsRrNXlsHfeV8wMcmJh5mbF4Uys9UPgFnFcsml/Gfjz+iP1NCtcy0f4E5Vp0d5nfQOaG9EVSi9JnFeLGH0LfcDD+A+g0XGTS4JncB10Z2kYFGeF2RJcX6RoPGHPmInxXKUTN1yhvt88l6udDLhh56m4FLYP3/1a4+jkv5OeHCRe+fPqyde7+1Ioxb0oGTor9v/LehZXsLNQp0q7W++Z2sT3X48ziVRcfsmHHvux8jaUlXgkkAVJAuon2j72aAOTDMbonlFlxdixRAHTGfKxQKs86Lx+PAQgblOMPXq5mqt7UUvn7BYuYB8loztCn9FvwNKvYCGMR3xAEoqMVf8iR/D3jCLXr4rj7SIn4JQHuwqzO0LXTjMNLfSA3fo+kA6smp0x5gwpX9Jxt6FhOaDWYtEbetNC21IDwTYXjnuxXTVEm8SNj3OCUMqPzzJvi5YmRyL8Rmt6NjicBjQ5gxLZmf+mefud2cLxCtT1K5VLCnWK/LFhdbNokXokpHVAXZUYx7TiYBnq6Rx17otfknl6rsMVSKKE/W4JQNgIQHvzhl7i5okzA0Qn4eEpY5FwJ2X4tEgWkuhlCAncQuk6z94QPpN/A46lKKGG/nu9ZNy2sh/kU/qN/13ZYM9061n5VGm6H8Vt5veI+ruIeo7PgNZe0uO5qofWHILfMXtzs9EiI+CYiawp/PEAUYtOTrddj+Q4+POx1rvTgjB2+/xozLB//SUe6ruqXfQSdBn/YD8U/KW/Wt7n7HGheCuKe9P+8TMOByGN4y9wFYu8SgBAaqFBN6WCDm4hfz30rNGZEleUbOy5G3YJK+B7CJl56TLATVipdwjl0cKoLKzRj0R8ZcogzEiF9wiJOVu6unvEDT7faMtDZ/psFIGYZW1/vfOfh/waWaA2z3sgg3Vj58NUYIuVQEDyAnqUlnFjjC/39LWcYEsLsmiBTT8t0qQb1kQcililvTVehmM3E365qT6UC3LJJWRA15Kn/bjYqWX6MAmQWY6y7A87cT6nWEAqNKVaMus/cEBWATLSLjP4b4LWb0XSARiJIIfF1FEz10sb+fBFFSpTdeYcAMzSOWotD6J5IwrFlFQCIJ++cYs+gfnSoH2I8a0mezHMedrtcpmS9IKUl7XC5yHS4gS0n7IYt2RQkCGjqeSP4CKbfuHknyoPqDczPaFOL7A6dxMNWRZ0vh5g9H8GBUpuFuvrExOYxFTBtodPy3CXzOm/EX5AxeExcdFxfelSXMlPlkwRXn6BgczVf1Q49uqKQqwZ6BhAaB7xvEBNIWivW5Lj8sXhjhd/t/gunEYBzRY+8y3pPoXT0s0xQdFCmmgD0mDIM3Rwqn1yBbLJv/mjEBzWB6viSKqwAYGapIkdZKPjB9eTvuyL5xT6g8lq/HPaCoXWPEa+2YwWbAMpdJe+ltgimt2ORArhOBfEH8ohRWE40AnBy7t3ApirOgmqhIHEC7hrsvI5b51+AE89qN74QUhMwqGX9U8MSnkdLW9oDd18rWO9JbFCV+djmlmGutEwTnfpV5e5pswvwlAnzjZ0lNRyegeNGQ9i7Tr7mwR3FtxySqinKB1mXOfKD9l1gl8//2s/UOddQve/9FgiLw7VnEa860ME/+lwVgpomfwR/SvuqF4BvZf7QBGrywO0Jz0xmkSGI7ZO5gNMRuqVx+KXXIIRj/PUb0mO2ehguZBADbZlcrIOQV00k+losXLazZeP8UiD/dipgdXKGTOeejPSM+DzGjldHsddkqvZ209RioWnYlrZLIw0HYZpnB2laVOTQVv1U+8yuQbfz0XToZXfq14P8l6B94TYnY1CJ7ovU+gg7dCPZncNNG+GIlYlWYw84s7gENNjaTb4/bM7lFv17MpKCZHutolJ2P5gvGCWz8g3j5Yszo5f+S9mzpc8PlPRddr1/EnfeIRHZACo9t/DQhYmIAqvlI9TR0t5BcHp1byREqJB/rYmqrfs0hnze7Ol04SIbGh2g6M1KzywS6zrVFt06D9cBOdL++o5Enao+bScFW6Fu9QydzApuCk14ssM8WVoG0aZLL+h7kGrsmzZvLa13fUAAimdgd59kHSsVuwWWmNtcxNlL05l7DA+7nQxaegDYgIg2sWWQ4+YqXbKDfQohyV7vPZRTdQ+PfWSsIiggBaGX40LxxUn+rh8znJt3K3ow/z0mjhlVFiQGKnB0fNdGOPSYGlK/8qq6TyGfwtZNpwPowzBCsl2CkkRdq9CrjNd0dy7I02WabXf+sOey6FHmXlE6kVzjXXAnqn+dpzVISCP582i+XQqUtJJ/pMTDrC8hOaMFedAOrKzv4YD4gvsa6e/iD3UpQ2cHi7lLnj4NvlItFgxwWvB6PXQNAtj3Hix6dhmpHK"/>
  <p:tag name="MEKKOXMLTAGS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heme/theme1.xml><?xml version="1.0" encoding="utf-8"?>
<a:theme xmlns:a="http://schemas.openxmlformats.org/drawingml/2006/main" name="MBTA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BTA" id="{A9A91626-64AF-4BB6-A98C-A92CD1976DE6}" vid="{E06E7F53-71CC-4783-9AF9-416875201A03}"/>
    </a:ext>
  </a:extLst>
</a:theme>
</file>

<file path=ppt/theme/theme10.xml><?xml version="1.0" encoding="utf-8"?>
<a:theme xmlns:a="http://schemas.openxmlformats.org/drawingml/2006/main" name="5_MBTA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BTA" id="{A9A91626-64AF-4BB6-A98C-A92CD1976DE6}" vid="{E06E7F53-71CC-4783-9AF9-416875201A03}"/>
    </a:ext>
  </a:extLst>
</a:theme>
</file>

<file path=ppt/theme/theme11.xml><?xml version="1.0" encoding="utf-8"?>
<a:theme xmlns:a="http://schemas.openxmlformats.org/drawingml/2006/main" name="4_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lank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_MBTA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BTA" id="{A9A91626-64AF-4BB6-A98C-A92CD1976DE6}" vid="{E06E7F53-71CC-4783-9AF9-416875201A03}"/>
    </a:ext>
  </a:extLst>
</a:theme>
</file>

<file path=ppt/theme/theme1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7_MBTA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BTA" id="{A9A91626-64AF-4BB6-A98C-A92CD1976DE6}" vid="{E06E7F53-71CC-4783-9AF9-416875201A03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MBTA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BTA" id="{A9A91626-64AF-4BB6-A98C-A92CD1976DE6}" vid="{E06E7F53-71CC-4783-9AF9-416875201A03}"/>
    </a:ext>
  </a:extLst>
</a:theme>
</file>

<file path=ppt/theme/theme7.xml><?xml version="1.0" encoding="utf-8"?>
<a:theme xmlns:a="http://schemas.openxmlformats.org/drawingml/2006/main" name="2_MBTA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BTA" id="{A9A91626-64AF-4BB6-A98C-A92CD1976DE6}" vid="{E06E7F53-71CC-4783-9AF9-416875201A03}"/>
    </a:ext>
  </a:extLst>
</a:theme>
</file>

<file path=ppt/theme/theme8.xml><?xml version="1.0" encoding="utf-8"?>
<a:theme xmlns:a="http://schemas.openxmlformats.org/drawingml/2006/main" name="3_MBTA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BTA" id="{A9A91626-64AF-4BB6-A98C-A92CD1976DE6}" vid="{E06E7F53-71CC-4783-9AF9-416875201A03}"/>
    </a:ext>
  </a:extLst>
</a:theme>
</file>

<file path=ppt/theme/theme9.xml><?xml version="1.0" encoding="utf-8"?>
<a:theme xmlns:a="http://schemas.openxmlformats.org/drawingml/2006/main" name="4_MBTA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BTA" id="{A9A91626-64AF-4BB6-A98C-A92CD1976DE6}" vid="{E06E7F53-71CC-4783-9AF9-416875201A03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AEA24755921242B6930DE14963EEA1" ma:contentTypeVersion="2" ma:contentTypeDescription="Create a new document." ma:contentTypeScope="" ma:versionID="05c769840a6264e83d3d2bcd161cf46a">
  <xsd:schema xmlns:xsd="http://www.w3.org/2001/XMLSchema" xmlns:xs="http://www.w3.org/2001/XMLSchema" xmlns:p="http://schemas.microsoft.com/office/2006/metadata/properties" xmlns:ns2="a48fa604-65a2-4043-adf9-a239411230e9" targetNamespace="http://schemas.microsoft.com/office/2006/metadata/properties" ma:root="true" ma:fieldsID="8052e779e10ae18b65a98d9eba4387c7" ns2:_="">
    <xsd:import namespace="a48fa604-65a2-4043-adf9-a239411230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fa604-65a2-4043-adf9-a239411230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639CD3-F04C-4378-BF0F-E27B7F4160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9D11AE-5B8D-4529-9044-A12849E7BE0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777A6DC-DA43-48A3-9B34-E0504142EE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8fa604-65a2-4043-adf9-a239411230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MBTA</Template>
  <TotalTime>19048</TotalTime>
  <Words>3746</Words>
  <Application>Microsoft Macintosh PowerPoint</Application>
  <PresentationFormat>On-screen Show (4:3)</PresentationFormat>
  <Paragraphs>629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38</vt:i4>
      </vt:variant>
    </vt:vector>
  </HeadingPairs>
  <TitlesOfParts>
    <vt:vector size="59" baseType="lpstr">
      <vt:lpstr>Arial</vt:lpstr>
      <vt:lpstr>Calibri</vt:lpstr>
      <vt:lpstr>Courier New</vt:lpstr>
      <vt:lpstr>Verdana</vt:lpstr>
      <vt:lpstr>Wingdings</vt:lpstr>
      <vt:lpstr>MBTA</vt:lpstr>
      <vt:lpstr>Presentation3</vt:lpstr>
      <vt:lpstr>1_Presentation3</vt:lpstr>
      <vt:lpstr>2_Presentation3</vt:lpstr>
      <vt:lpstr>3_Presentation3</vt:lpstr>
      <vt:lpstr>1_MBTA</vt:lpstr>
      <vt:lpstr>2_MBTA</vt:lpstr>
      <vt:lpstr>3_MBTA</vt:lpstr>
      <vt:lpstr>4_MBTA</vt:lpstr>
      <vt:lpstr>5_MBTA</vt:lpstr>
      <vt:lpstr>4_Presentation3</vt:lpstr>
      <vt:lpstr>5_Presentation3</vt:lpstr>
      <vt:lpstr>blank</vt:lpstr>
      <vt:lpstr>6_MBTA</vt:lpstr>
      <vt:lpstr>2_Office Theme</vt:lpstr>
      <vt:lpstr>7_MBTA</vt:lpstr>
      <vt:lpstr>Capital Program Update: FY18 Recap and FY19 Look Ahead</vt:lpstr>
      <vt:lpstr>FY 2018 Recap</vt:lpstr>
      <vt:lpstr>In 2018, the MBTA invested $875M in its capital program and achieved 93% of FY18 Plan.</vt:lpstr>
      <vt:lpstr>FY 2018 YTD Total Capital Investment, including accrued work</vt:lpstr>
      <vt:lpstr>FY 2018 Spend by CIP Program</vt:lpstr>
      <vt:lpstr>Overall, the MBTA awarded $2.1 billion in new capital contracts in FY 2018</vt:lpstr>
      <vt:lpstr>Capital construction commitments entered in FY18 are building a strong pipeline of future work.</vt:lpstr>
      <vt:lpstr>FY 2018 Major Project Milestones</vt:lpstr>
      <vt:lpstr>FY 2018 Federal Program Accomplishments</vt:lpstr>
      <vt:lpstr>PMIS Project Summary</vt:lpstr>
      <vt:lpstr>Capital Key Performance Indicators (KPIs) for FY 2019</vt:lpstr>
      <vt:lpstr>15-year plan for SGR investment</vt:lpstr>
      <vt:lpstr>FY19-23 Capital Investment Plan calls for ~$8B in capital spending over the next five years</vt:lpstr>
      <vt:lpstr>FY19-FY23 CIP Funding Sources</vt:lpstr>
      <vt:lpstr>Major Reliability program goals and objectives for FY 2019</vt:lpstr>
      <vt:lpstr>Major Modernization program goals and objectives for FY 2019</vt:lpstr>
      <vt:lpstr>Major Expansion program goals and objectives for FY 2019</vt:lpstr>
      <vt:lpstr>FY19-23 CIP Reliability Programs: Revenue Vehicles</vt:lpstr>
      <vt:lpstr>FY19-23 CIP Reliability Programs: Track, Signal, and Power</vt:lpstr>
      <vt:lpstr>FY19-23 CIP Reliability Programs: Bridge &amp; Tunnel</vt:lpstr>
      <vt:lpstr>FY19-23 CIP Reliability Programs: Stations</vt:lpstr>
      <vt:lpstr>FY19-23 CIP Reliability Programs: Facilities</vt:lpstr>
      <vt:lpstr>FY19-23 CIP Reliability Programs: System Upgrades</vt:lpstr>
      <vt:lpstr>FY19-23 CIP Modernization Programs: Red / Orange Line Improvements</vt:lpstr>
      <vt:lpstr>FY19-23 CIP Modernization Programs: Commuter Rail Safety and Resiliency</vt:lpstr>
      <vt:lpstr>FY19-23 CIP Modernization Programs: Accessibility</vt:lpstr>
      <vt:lpstr>FY19-23 CIP Modernization Programs: Risk Management and Mitigation</vt:lpstr>
      <vt:lpstr>FY19-23 CIP Modernization Programs: AFC 2.0</vt:lpstr>
      <vt:lpstr>FY19-23 CIP Modernization Programs: Customer Experience and Tech. Improvements</vt:lpstr>
      <vt:lpstr>FY19-23 CIP Modernization Programs: Process Improvements and Innovation</vt:lpstr>
      <vt:lpstr>FY19-23 CIP Expansion Programs: Green Line Extension</vt:lpstr>
      <vt:lpstr>FY19-23 CIP Expansion Programs: Expansion Projects</vt:lpstr>
      <vt:lpstr>Major capital goals for FY 2019</vt:lpstr>
      <vt:lpstr>PowerPoint Presentation</vt:lpstr>
      <vt:lpstr>Phase 2.1 Planned Processes</vt:lpstr>
      <vt:lpstr>In FY18 the MBTA Capital Program awarded $639M in SGR construction contracts*</vt:lpstr>
      <vt:lpstr>FY 2018 YTD Total Capital Investment, including accrued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Sans, Joshua</dc:creator>
  <cp:lastModifiedBy>Siddiqui, Aayesha</cp:lastModifiedBy>
  <cp:revision>858</cp:revision>
  <cp:lastPrinted>2018-09-27T15:04:10Z</cp:lastPrinted>
  <dcterms:created xsi:type="dcterms:W3CDTF">2017-06-19T20:46:15Z</dcterms:created>
  <dcterms:modified xsi:type="dcterms:W3CDTF">2018-10-01T20:13:23Z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0x01010029AEA24755921242B6930DE14963EEA1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</Properties>
</file>