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7.xml" ContentType="application/vnd.openxmlformats-officedocument.them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8.xml" ContentType="application/vnd.openxmlformats-officedocument.them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slideLayouts/slideLayout145.xml" ContentType="application/vnd.openxmlformats-officedocument.presentationml.slideLayout+xml"/>
  <Override PartName="/ppt/theme/theme9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0.xml" ContentType="application/vnd.openxmlformats-officedocument.them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1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3.xml" ContentType="application/vnd.openxmlformats-officedocument.them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5" r:id="rId4"/>
    <p:sldMasterId id="2147483739" r:id="rId5"/>
    <p:sldMasterId id="2147483761" r:id="rId6"/>
    <p:sldMasterId id="2147483804" r:id="rId7"/>
    <p:sldMasterId id="2147483834" r:id="rId8"/>
    <p:sldMasterId id="2147483848" r:id="rId9"/>
    <p:sldMasterId id="2147483882" r:id="rId10"/>
    <p:sldMasterId id="2147483912" r:id="rId11"/>
    <p:sldMasterId id="2147483934" r:id="rId12"/>
    <p:sldMasterId id="2147483939" r:id="rId13"/>
    <p:sldMasterId id="2147483952" r:id="rId14"/>
    <p:sldMasterId id="2147483955" r:id="rId15"/>
    <p:sldMasterId id="2147483961" r:id="rId16"/>
  </p:sldMasterIdLst>
  <p:notesMasterIdLst>
    <p:notesMasterId r:id="rId21"/>
  </p:notesMasterIdLst>
  <p:handoutMasterIdLst>
    <p:handoutMasterId r:id="rId22"/>
  </p:handoutMasterIdLst>
  <p:sldIdLst>
    <p:sldId id="972" r:id="rId17"/>
    <p:sldId id="984" r:id="rId18"/>
    <p:sldId id="985" r:id="rId19"/>
    <p:sldId id="976" r:id="rId20"/>
  </p:sldIdLst>
  <p:sldSz cx="9144000" cy="5143500" type="screen16x9"/>
  <p:notesSz cx="7023100" cy="9309100"/>
  <p:defaultTextStyle>
    <a:defPPr>
      <a:defRPr lang="en-US"/>
    </a:defPPr>
    <a:lvl1pPr marL="0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9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3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58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72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86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01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15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B000206-3202-4363-B894-731988F17D0C}">
          <p14:sldIdLst>
            <p14:sldId id="972"/>
            <p14:sldId id="984"/>
            <p14:sldId id="985"/>
            <p14:sldId id="97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T" initials="DOT" lastIdx="1" clrIdx="0"/>
  <p:cmAuthor id="1" name="House" initials="H" lastIdx="1" clrIdx="1">
    <p:extLst/>
  </p:cmAuthor>
  <p:cmAuthor id="2" name="Beth Isler" initials="BI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BD1D6"/>
    <a:srgbClr val="DEECFF"/>
    <a:srgbClr val="005878"/>
    <a:srgbClr val="F4F4F4"/>
    <a:srgbClr val="BDB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26" autoAdjust="0"/>
    <p:restoredTop sz="96325" autoAdjust="0"/>
  </p:normalViewPr>
  <p:slideViewPr>
    <p:cSldViewPr snapToGrid="0" snapToObjects="1">
      <p:cViewPr>
        <p:scale>
          <a:sx n="155" d="100"/>
          <a:sy n="155" d="100"/>
        </p:scale>
        <p:origin x="216" y="72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2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13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561" cy="46569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916" y="0"/>
            <a:ext cx="3043561" cy="46569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5E98AFB4-DD19-4B7A-80D5-483C006766A7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820"/>
            <a:ext cx="3043561" cy="46569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916" y="8841820"/>
            <a:ext cx="3043561" cy="46569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r">
              <a:defRPr sz="1200"/>
            </a:lvl1pPr>
          </a:lstStyle>
          <a:p>
            <a:fld id="{29BF4715-A615-41C2-A85E-36C065112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50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561" cy="46569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916" y="0"/>
            <a:ext cx="3043561" cy="46569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36CF4146-8CAD-46C7-BA87-639F65429524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8" tIns="46209" rIns="92418" bIns="4620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86" y="4421705"/>
            <a:ext cx="5619130" cy="4189651"/>
          </a:xfrm>
          <a:prstGeom prst="rect">
            <a:avLst/>
          </a:prstGeom>
        </p:spPr>
        <p:txBody>
          <a:bodyPr vert="horz" lIns="92418" tIns="46209" rIns="92418" bIns="4620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820"/>
            <a:ext cx="3043561" cy="46569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916" y="8841820"/>
            <a:ext cx="3043561" cy="46569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r">
              <a:defRPr sz="1200"/>
            </a:lvl1pPr>
          </a:lstStyle>
          <a:p>
            <a:fld id="{AC32D818-339A-4CF7-A601-259A7A939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9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3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58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72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86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01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15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3" Type="http://schemas.openxmlformats.org/officeDocument/2006/relationships/tags" Target="../tags/tag106.xml"/><Relationship Id="rId21" Type="http://schemas.openxmlformats.org/officeDocument/2006/relationships/image" Target="../media/image7.emf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7.v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10" Type="http://schemas.openxmlformats.org/officeDocument/2006/relationships/tags" Target="../tags/tag113.xml"/><Relationship Id="rId19" Type="http://schemas.openxmlformats.org/officeDocument/2006/relationships/slideMaster" Target="../slideMasters/slideMaster7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3" Type="http://schemas.openxmlformats.org/officeDocument/2006/relationships/tags" Target="../tags/tag123.xml"/><Relationship Id="rId21" Type="http://schemas.openxmlformats.org/officeDocument/2006/relationships/image" Target="../media/image7.emf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8.v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10" Type="http://schemas.openxmlformats.org/officeDocument/2006/relationships/tags" Target="../tags/tag130.xml"/><Relationship Id="rId19" Type="http://schemas.openxmlformats.org/officeDocument/2006/relationships/slideMaster" Target="../slideMasters/slideMaster7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image" Target="../media/image7.emf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slideMaster" Target="../slideMasters/slideMaster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18" Type="http://schemas.openxmlformats.org/officeDocument/2006/relationships/tags" Target="../tags/tag155.xml"/><Relationship Id="rId3" Type="http://schemas.openxmlformats.org/officeDocument/2006/relationships/tags" Target="../tags/tag140.xml"/><Relationship Id="rId21" Type="http://schemas.openxmlformats.org/officeDocument/2006/relationships/image" Target="../media/image7.emf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tags" Target="../tags/tag154.xml"/><Relationship Id="rId2" Type="http://schemas.openxmlformats.org/officeDocument/2006/relationships/tags" Target="../tags/tag139.xml"/><Relationship Id="rId16" Type="http://schemas.openxmlformats.org/officeDocument/2006/relationships/tags" Target="../tags/tag153.xml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9.v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tags" Target="../tags/tag152.xml"/><Relationship Id="rId10" Type="http://schemas.openxmlformats.org/officeDocument/2006/relationships/tags" Target="../tags/tag147.xml"/><Relationship Id="rId19" Type="http://schemas.openxmlformats.org/officeDocument/2006/relationships/slideMaster" Target="../slideMasters/slideMaster8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/Relationships>
</file>

<file path=ppt/slideLayouts/_rels/slideLayout132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3" Type="http://schemas.openxmlformats.org/officeDocument/2006/relationships/tags" Target="../tags/tag157.xml"/><Relationship Id="rId21" Type="http://schemas.openxmlformats.org/officeDocument/2006/relationships/image" Target="../media/image7.emf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10.v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10" Type="http://schemas.openxmlformats.org/officeDocument/2006/relationships/tags" Target="../tags/tag164.xml"/><Relationship Id="rId19" Type="http://schemas.openxmlformats.org/officeDocument/2006/relationships/slideMaster" Target="../slideMasters/slideMaster8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3" Type="http://schemas.openxmlformats.org/officeDocument/2006/relationships/tags" Target="../tags/tag21.xml"/><Relationship Id="rId21" Type="http://schemas.openxmlformats.org/officeDocument/2006/relationships/image" Target="../media/image7.emf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10" Type="http://schemas.openxmlformats.org/officeDocument/2006/relationships/tags" Target="../tags/tag28.xml"/><Relationship Id="rId19" Type="http://schemas.openxmlformats.org/officeDocument/2006/relationships/slideMaster" Target="../slideMasters/slideMaster2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3" Type="http://schemas.openxmlformats.org/officeDocument/2006/relationships/tags" Target="../tags/tag38.xml"/><Relationship Id="rId21" Type="http://schemas.openxmlformats.org/officeDocument/2006/relationships/image" Target="../media/image7.emf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10" Type="http://schemas.openxmlformats.org/officeDocument/2006/relationships/tags" Target="../tags/tag45.xml"/><Relationship Id="rId19" Type="http://schemas.openxmlformats.org/officeDocument/2006/relationships/slideMaster" Target="../slideMasters/slideMaster4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18" Type="http://schemas.openxmlformats.org/officeDocument/2006/relationships/tags" Target="../tags/tag70.xml"/><Relationship Id="rId3" Type="http://schemas.openxmlformats.org/officeDocument/2006/relationships/tags" Target="../tags/tag55.xml"/><Relationship Id="rId21" Type="http://schemas.openxmlformats.org/officeDocument/2006/relationships/image" Target="../media/image7.emf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tags" Target="../tags/tag69.xml"/><Relationship Id="rId2" Type="http://schemas.openxmlformats.org/officeDocument/2006/relationships/tags" Target="../tags/tag54.xml"/><Relationship Id="rId16" Type="http://schemas.openxmlformats.org/officeDocument/2006/relationships/tags" Target="../tags/tag68.xml"/><Relationship Id="rId20" Type="http://schemas.openxmlformats.org/officeDocument/2006/relationships/oleObject" Target="../embeddings/oleObject4.bin"/><Relationship Id="rId1" Type="http://schemas.openxmlformats.org/officeDocument/2006/relationships/vmlDrawing" Target="../drawings/vmlDrawing4.v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5" Type="http://schemas.openxmlformats.org/officeDocument/2006/relationships/tags" Target="../tags/tag67.xml"/><Relationship Id="rId10" Type="http://schemas.openxmlformats.org/officeDocument/2006/relationships/tags" Target="../tags/tag62.xml"/><Relationship Id="rId19" Type="http://schemas.openxmlformats.org/officeDocument/2006/relationships/slideMaster" Target="../slideMasters/slideMaster4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3" Type="http://schemas.openxmlformats.org/officeDocument/2006/relationships/tags" Target="../tags/tag72.xml"/><Relationship Id="rId21" Type="http://schemas.openxmlformats.org/officeDocument/2006/relationships/image" Target="../media/image7.emf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oleObject" Target="../embeddings/oleObject5.bin"/><Relationship Id="rId1" Type="http://schemas.openxmlformats.org/officeDocument/2006/relationships/vmlDrawing" Target="../drawings/vmlDrawing5.v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10" Type="http://schemas.openxmlformats.org/officeDocument/2006/relationships/tags" Target="../tags/tag79.xml"/><Relationship Id="rId19" Type="http://schemas.openxmlformats.org/officeDocument/2006/relationships/slideMaster" Target="../slideMasters/slideMaster6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3" Type="http://schemas.openxmlformats.org/officeDocument/2006/relationships/tags" Target="../tags/tag89.xml"/><Relationship Id="rId21" Type="http://schemas.openxmlformats.org/officeDocument/2006/relationships/image" Target="../media/image7.emf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0" Type="http://schemas.openxmlformats.org/officeDocument/2006/relationships/oleObject" Target="../embeddings/oleObject6.bin"/><Relationship Id="rId1" Type="http://schemas.openxmlformats.org/officeDocument/2006/relationships/vmlDrawing" Target="../drawings/vmlDrawing6.v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10" Type="http://schemas.openxmlformats.org/officeDocument/2006/relationships/tags" Target="../tags/tag96.xml"/><Relationship Id="rId19" Type="http://schemas.openxmlformats.org/officeDocument/2006/relationships/slideMaster" Target="../slideMasters/slideMaster6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560785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91422" tIns="45711" rIns="91422" bIns="4571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73" y="2814638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2" tIns="45711" rIns="91422" bIns="4571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33" y="1171575"/>
            <a:ext cx="638651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9" y="2971800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3829050"/>
            <a:ext cx="3352800" cy="57150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3445327"/>
            <a:ext cx="5867400" cy="3693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342836" indent="-342836"/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3396344"/>
            <a:ext cx="4572000" cy="34290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802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453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104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142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10517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24180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3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326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7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627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4583-0E0F-4B1E-A00D-A7DFC782CDC0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23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9B6-CCDF-49BD-B772-5B2C016BF45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629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697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959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8686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ottom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18558"/>
            <a:ext cx="4691063" cy="2914650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22656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10/1/2018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65150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2CE3-82F9-41CC-8D75-80299B20FEF6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10/1/2018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A873-A0D0-45CA-9BF9-6AA31EA978EE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4926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3466136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/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3160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F228-B92B-4A43-8EA8-B5C31D0D36F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61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1F34-CE16-467F-B9DC-FFFECC051709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83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Leading the Nation in Transportation Excellence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44934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58F-18C3-4EF0-A6E7-C3BF4FAC9C9C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  <a:prstGeom prst="rect">
            <a:avLst/>
          </a:prstGeom>
        </p:spPr>
        <p:txBody>
          <a:bodyPr lIns="91422" tIns="45711" rIns="91422" bIns="45711"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419577889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27229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20D0-59A2-40E6-998F-577516B66D5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87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077084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70A7-38BE-4700-AB05-EC64760C1BBC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117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24068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06782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14300"/>
            <a:ext cx="6845364" cy="2857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33CFA827-FCDF-440C-A9EB-2CCFFCB7EAEC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4752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chapter name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29444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57200" y="4629150"/>
            <a:ext cx="8229600" cy="228600"/>
          </a:xfrm>
          <a:prstGeom prst="rect">
            <a:avLst/>
          </a:prstGeom>
        </p:spPr>
        <p:txBody>
          <a:bodyPr lIns="91422" tIns="45711" rIns="91422" bIns="45711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0550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08036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829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4443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9197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380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386979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5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1229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9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2683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4583-0E0F-4B1E-A00D-A7DFC782CDC0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4052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9B6-CCDF-49BD-B772-5B2C016BF45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9945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8586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52852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ottom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18558"/>
            <a:ext cx="4691063" cy="2914650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8211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10/1/2018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527685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2CE3-82F9-41CC-8D75-80299B20FEF6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10/1/2018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A873-A0D0-45CA-9BF9-6AA31EA978EE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7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8606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4242185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B891-1635-4B93-914C-230B613642F0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10/1/2018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0539D-457E-40EF-B562-8D954AD0BA86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1914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/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3160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F228-B92B-4A43-8EA8-B5C31D0D36F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5099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1F34-CE16-467F-B9DC-FFFECC051709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0638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Leading the Nation in Transportation Excellence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042545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E43184-6F7F-4565-B637-22CFFE6A30C2}" type="datetime1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10/1/2018</a:t>
            </a:fld>
            <a:endParaRPr lang="en-US" alt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642"/>
            <a:r>
              <a:rPr lang="en-US"/>
              <a:t>Draft for Discussion &amp; Policy Purposes Only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93AC3-FFB4-404A-AC40-79D887D3CE52}" type="slidenum">
              <a:rPr lang="en-US" altLang="en-US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837657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>
                <a:solidFill>
                  <a:srgbClr val="000000"/>
                </a:solidFill>
              </a:rPr>
              <a:pPr/>
              <a:t>10/1/2018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05381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2" y="621793"/>
            <a:ext cx="9840243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000000"/>
                </a:solidFill>
              </a:rPr>
              <a:pPr/>
              <a:t>10/1/2018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88754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6" y="1274220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0" y="1271361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10/1/2018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352874"/>
      </p:ext>
    </p:extLst>
  </p:cSld>
  <p:clrMapOvr>
    <a:masterClrMapping/>
  </p:clrMapOvr>
  <p:hf hd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10/1/2018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201" y="932500"/>
            <a:ext cx="4284821" cy="4116705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80" y="932500"/>
            <a:ext cx="4284821" cy="41167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9318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9B6-CCDF-49BD-B772-5B2C016BF45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9840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560785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91422" tIns="45711" rIns="91422" bIns="4571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73" y="2814638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2" tIns="45711" rIns="91422" bIns="4571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33" y="1171575"/>
            <a:ext cx="638651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9" y="2971800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3829050"/>
            <a:ext cx="3352800" cy="57150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3445327"/>
            <a:ext cx="5867400" cy="3693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342836" indent="-342836"/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3396344"/>
            <a:ext cx="4572000" cy="34290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72438583"/>
      </p:ext>
    </p:extLst>
  </p:cSld>
  <p:clrMapOvr>
    <a:masterClrMapping/>
  </p:clrMapOvr>
  <p:hf hdr="0" dt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485471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422896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06AE-AD4E-4014-A59B-A4A5B0DC3B1E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113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320-C3EA-46EB-BF96-1836E1C979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2988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80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33" tIns="41017" rIns="82033" bIns="41017" anchor="ctr"/>
          <a:lstStyle/>
          <a:p>
            <a:pPr algn="ctr" defTabSz="914015">
              <a:defRPr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7200909" y="4766082"/>
            <a:ext cx="1673225" cy="116681"/>
          </a:xfrm>
          <a:prstGeom prst="rect">
            <a:avLst/>
          </a:prstGeom>
        </p:spPr>
        <p:txBody>
          <a:bodyPr lIns="82033" tIns="41017" rIns="82033" bIns="41017"/>
          <a:lstStyle>
            <a:lvl1pPr algn="r">
              <a:defRPr sz="700"/>
            </a:lvl1pPr>
          </a:lstStyle>
          <a:p>
            <a:pPr defTabSz="914015"/>
            <a:fld id="{F809FA0C-9138-4409-9FF5-7DACD331B09B}" type="datetime1">
              <a:rPr lang="en-US" smtClean="0">
                <a:solidFill>
                  <a:srgbClr val="000000"/>
                </a:solidFill>
              </a:rPr>
              <a:pPr defTabSz="914015"/>
              <a:t>10/1/2018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492417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1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381934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14" y="1274220"/>
            <a:ext cx="3957219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3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4" y="1271361"/>
            <a:ext cx="3957219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3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193458"/>
      </p:ext>
    </p:extLst>
  </p:cSld>
  <p:clrMapOvr>
    <a:masterClrMapping/>
  </p:clrMapOvr>
  <p:hf hdr="0" dt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0909" y="4766082"/>
            <a:ext cx="1673225" cy="116681"/>
          </a:xfrm>
          <a:prstGeom prst="rect">
            <a:avLst/>
          </a:prstGeom>
        </p:spPr>
        <p:txBody>
          <a:bodyPr lIns="82033" tIns="41017" rIns="82033" bIns="41017"/>
          <a:lstStyle/>
          <a:p>
            <a:pPr defTabSz="914015"/>
            <a:fld id="{1AB85839-DE7E-4765-A9A0-B3F73C84A708}" type="datetime1">
              <a:rPr lang="en-US" smtClean="0">
                <a:solidFill>
                  <a:srgbClr val="000000"/>
                </a:solidFill>
              </a:rPr>
              <a:pPr defTabSz="914015"/>
              <a:t>10/1/2018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204" y="932500"/>
            <a:ext cx="4284821" cy="4116705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80" y="932500"/>
            <a:ext cx="4284821" cy="41167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6" y="457202"/>
            <a:ext cx="7642224" cy="447249"/>
          </a:xfrm>
          <a:prstGeom prst="rect">
            <a:avLst/>
          </a:prstGeom>
        </p:spPr>
        <p:txBody>
          <a:bodyPr lIns="82033" tIns="41017" rIns="82033" bIns="41017" anchor="b" anchorCtr="0"/>
          <a:lstStyle>
            <a:lvl1pPr>
              <a:lnSpc>
                <a:spcPct val="100000"/>
              </a:lnSpc>
              <a:defRPr sz="14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6" y="28575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0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39634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80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33" tIns="41017" rIns="82033" bIns="41017" anchor="ctr"/>
          <a:lstStyle/>
          <a:p>
            <a:pPr algn="ctr" defTabSz="914015">
              <a:defRPr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7200909" y="4766082"/>
            <a:ext cx="1673225" cy="116681"/>
          </a:xfrm>
          <a:prstGeom prst="rect">
            <a:avLst/>
          </a:prstGeom>
        </p:spPr>
        <p:txBody>
          <a:bodyPr lIns="82033" tIns="41017" rIns="82033" bIns="41017"/>
          <a:lstStyle>
            <a:lvl1pPr algn="r">
              <a:defRPr sz="700"/>
            </a:lvl1pPr>
          </a:lstStyle>
          <a:p>
            <a:pPr defTabSz="914015"/>
            <a:fld id="{F809FA0C-9138-4409-9FF5-7DACD331B09B}" type="datetime1">
              <a:rPr lang="en-US" smtClean="0">
                <a:solidFill>
                  <a:srgbClr val="000000"/>
                </a:solidFill>
              </a:rPr>
              <a:pPr defTabSz="914015"/>
              <a:t>10/1/2018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999819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1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0983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14" y="1274220"/>
            <a:ext cx="3957219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3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4" y="1271361"/>
            <a:ext cx="3957219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3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2347274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8313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0909" y="4766082"/>
            <a:ext cx="1673225" cy="116681"/>
          </a:xfrm>
          <a:prstGeom prst="rect">
            <a:avLst/>
          </a:prstGeom>
        </p:spPr>
        <p:txBody>
          <a:bodyPr lIns="82033" tIns="41017" rIns="82033" bIns="41017"/>
          <a:lstStyle/>
          <a:p>
            <a:pPr defTabSz="914015"/>
            <a:fld id="{1AB85839-DE7E-4765-A9A0-B3F73C84A708}" type="datetime1">
              <a:rPr lang="en-US" smtClean="0">
                <a:solidFill>
                  <a:srgbClr val="000000"/>
                </a:solidFill>
              </a:rPr>
              <a:pPr defTabSz="914015"/>
              <a:t>10/1/2018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204" y="932500"/>
            <a:ext cx="4284821" cy="4116705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80" y="932500"/>
            <a:ext cx="4284821" cy="41167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6" y="457202"/>
            <a:ext cx="7642224" cy="447249"/>
          </a:xfrm>
          <a:prstGeom prst="rect">
            <a:avLst/>
          </a:prstGeom>
        </p:spPr>
        <p:txBody>
          <a:bodyPr lIns="82033" tIns="41017" rIns="82033" bIns="41017" anchor="b" anchorCtr="0"/>
          <a:lstStyle>
            <a:lvl1pPr>
              <a:lnSpc>
                <a:spcPct val="100000"/>
              </a:lnSpc>
              <a:defRPr sz="14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6" y="28575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0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5187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0952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ottom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18558"/>
            <a:ext cx="4691063" cy="2914650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115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10/1/2018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916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904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2CE3-82F9-41CC-8D75-80299B20FEF6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10/1/2018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A873-A0D0-45CA-9BF9-6AA31EA978EE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22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60900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/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3160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F228-B92B-4A43-8EA8-B5C31D0D36F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84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1F34-CE16-467F-B9DC-FFFECC051709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9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Leading the Nation in Transportation Excellence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2679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58F-18C3-4EF0-A6E7-C3BF4FAC9C9C}" type="datetime1">
              <a:rPr lang="en-US" smtClean="0"/>
              <a:t>10/1/2018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  <a:prstGeom prst="rect">
            <a:avLst/>
          </a:prstGeom>
        </p:spPr>
        <p:txBody>
          <a:bodyPr lIns="91422" tIns="45711" rIns="91422" bIns="45711"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99095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1739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20D0-59A2-40E6-998F-577516B66D5E}" type="datetime1">
              <a:rPr lang="en-US"/>
              <a:pPr>
                <a:defRPr/>
              </a:pPr>
              <a:t>10/1/2018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77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70A7-38BE-4700-AB05-EC64760C1BBC}" type="datetime1">
              <a:rPr lang="en-US"/>
              <a:pPr>
                <a:defRPr/>
              </a:pPr>
              <a:t>10/1/2018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6624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76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37826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290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14300"/>
            <a:ext cx="6845364" cy="2857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33CFA827-FCDF-440C-A9EB-2CCFFCB7EAEC}" type="datetime1">
              <a:rPr lang="en-US" smtClean="0"/>
              <a:t>10/1/2018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08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chapter name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606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774293"/>
            <a:ext cx="8262518" cy="3991439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409860"/>
            <a:ext cx="7751547" cy="280871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384056" y="104446"/>
            <a:ext cx="7550913" cy="182915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1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X. [Insert presentation or section title]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376427" y="4823479"/>
            <a:ext cx="1424940" cy="13146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8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[Click to insert Secretariat]</a:t>
            </a:r>
          </a:p>
        </p:txBody>
      </p:sp>
    </p:spTree>
    <p:extLst>
      <p:ext uri="{BB962C8B-B14F-4D97-AF65-F5344CB8AC3E}">
        <p14:creationId xmlns:p14="http://schemas.microsoft.com/office/powerpoint/2010/main" val="40386069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7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 b="0"/>
            </a:lvl1pPr>
          </a:lstStyle>
          <a:p>
            <a:fld id="{603F03F5-39B4-4A53-8405-55E481442588}" type="datetime1">
              <a:rPr lang="en-US" smtClean="0">
                <a:solidFill>
                  <a:srgbClr val="4C5A6A"/>
                </a:solidFill>
              </a:rPr>
              <a:pPr/>
              <a:t>10/1/2018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8600" y="4896613"/>
            <a:ext cx="1066800" cy="246888"/>
          </a:xfrm>
        </p:spPr>
        <p:txBody>
          <a:bodyPr/>
          <a:lstStyle>
            <a:lvl1pPr algn="ctr">
              <a:defRPr/>
            </a:lvl1pPr>
          </a:lstStyle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2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453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Caption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7A69-897B-43D4-A170-793C9603000F}" type="datetime1">
              <a:rPr lang="en-US" smtClean="0">
                <a:solidFill>
                  <a:srgbClr val="4C5A6A"/>
                </a:solidFill>
              </a:rPr>
              <a:pPr/>
              <a:t>10/1/2018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457200" y="1028700"/>
            <a:ext cx="8229600" cy="30289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057650"/>
            <a:ext cx="8229600" cy="5715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5790543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Caption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028702"/>
            <a:ext cx="5715000" cy="35772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28705"/>
            <a:ext cx="2139696" cy="35804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13" indent="0">
              <a:buNone/>
              <a:defRPr sz="1200"/>
            </a:lvl2pPr>
            <a:lvl3pPr marL="914229" indent="0">
              <a:buNone/>
              <a:defRPr sz="1000"/>
            </a:lvl3pPr>
            <a:lvl4pPr marL="1371343" indent="0">
              <a:buNone/>
              <a:defRPr sz="900"/>
            </a:lvl4pPr>
            <a:lvl5pPr marL="1828458" indent="0">
              <a:buNone/>
              <a:defRPr sz="900"/>
            </a:lvl5pPr>
            <a:lvl6pPr marL="2285572" indent="0">
              <a:buNone/>
              <a:defRPr sz="900"/>
            </a:lvl6pPr>
            <a:lvl7pPr marL="2742686" indent="0">
              <a:buNone/>
              <a:defRPr sz="900"/>
            </a:lvl7pPr>
            <a:lvl8pPr marL="3199801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0989-8FB9-4F8B-84F5-7169E12445A7}" type="datetime1">
              <a:rPr lang="en-US" smtClean="0">
                <a:solidFill>
                  <a:srgbClr val="4C5A6A"/>
                </a:solidFill>
              </a:rPr>
              <a:pPr/>
              <a:t>10/1/2018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743200" y="1028700"/>
            <a:ext cx="0" cy="36004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069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Chart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85750"/>
            <a:ext cx="8229600" cy="742950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en-US" dirty="0"/>
              <a:t>Multiple Charts with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430A-DDF3-4AE3-8739-C30FB9BA44D1}" type="datetime1">
              <a:rPr lang="en-US" smtClean="0">
                <a:solidFill>
                  <a:srgbClr val="4C5A6A"/>
                </a:solidFill>
              </a:rPr>
              <a:pPr/>
              <a:t>10/1/2018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457200" y="1371600"/>
            <a:ext cx="4343400" cy="29146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4"/>
          </p:nvPr>
        </p:nvSpPr>
        <p:spPr>
          <a:xfrm>
            <a:off x="4953000" y="1371600"/>
            <a:ext cx="3657600" cy="13716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7"/>
          </p:nvPr>
        </p:nvSpPr>
        <p:spPr>
          <a:xfrm>
            <a:off x="4953000" y="2971800"/>
            <a:ext cx="3657600" cy="1371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10800000" flipV="1">
            <a:off x="4876800" y="1371600"/>
            <a:ext cx="0" cy="29146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3406166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Charts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Compare Charts-1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5"/>
            <a:ext cx="4038600" cy="33741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5"/>
            <a:ext cx="4038600" cy="33741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94DE-F95D-4416-82D9-B1CCC7B7F957}" type="datetime1">
              <a:rPr lang="en-US" smtClean="0">
                <a:solidFill>
                  <a:srgbClr val="4C5A6A"/>
                </a:solidFill>
              </a:rPr>
              <a:pPr/>
              <a:t>10/1/2018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11" name="Straight Connector 10"/>
          <p:cNvCxnSpPr>
            <a:endCxn id="9" idx="0"/>
          </p:cNvCxnSpPr>
          <p:nvPr/>
        </p:nvCxnSpPr>
        <p:spPr>
          <a:xfrm>
            <a:off x="4572000" y="1257300"/>
            <a:ext cx="0" cy="33718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23335433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Chart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Compare Charts -2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0005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113" indent="0">
              <a:buNone/>
              <a:defRPr sz="2000" b="1"/>
            </a:lvl2pPr>
            <a:lvl3pPr marL="914229" indent="0">
              <a:buNone/>
              <a:defRPr sz="1800" b="1"/>
            </a:lvl3pPr>
            <a:lvl4pPr marL="1371343" indent="0">
              <a:buNone/>
              <a:defRPr sz="1600" b="1"/>
            </a:lvl4pPr>
            <a:lvl5pPr marL="1828458" indent="0">
              <a:buNone/>
              <a:defRPr sz="1600" b="1"/>
            </a:lvl5pPr>
            <a:lvl6pPr marL="2285572" indent="0">
              <a:buNone/>
              <a:defRPr sz="1600" b="1"/>
            </a:lvl6pPr>
            <a:lvl7pPr marL="2742686" indent="0">
              <a:buNone/>
              <a:defRPr sz="1600" b="1"/>
            </a:lvl7pPr>
            <a:lvl8pPr marL="3199801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14500"/>
            <a:ext cx="3931920" cy="2914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0005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800" b="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113" indent="0">
              <a:buNone/>
              <a:defRPr sz="2000" b="1"/>
            </a:lvl2pPr>
            <a:lvl3pPr marL="914229" indent="0">
              <a:buNone/>
              <a:defRPr sz="1800" b="1"/>
            </a:lvl3pPr>
            <a:lvl4pPr marL="1371343" indent="0">
              <a:buNone/>
              <a:defRPr sz="1600" b="1"/>
            </a:lvl4pPr>
            <a:lvl5pPr marL="1828458" indent="0">
              <a:buNone/>
              <a:defRPr sz="1600" b="1"/>
            </a:lvl5pPr>
            <a:lvl6pPr marL="2285572" indent="0">
              <a:buNone/>
              <a:defRPr sz="1600" b="1"/>
            </a:lvl6pPr>
            <a:lvl7pPr marL="2742686" indent="0">
              <a:buNone/>
              <a:defRPr sz="1600" b="1"/>
            </a:lvl7pPr>
            <a:lvl8pPr marL="3199801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714500"/>
            <a:ext cx="3931920" cy="2914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90F7-23F0-4FF7-BAF5-9BF26D22B253}" type="datetime1">
              <a:rPr lang="en-US" smtClean="0">
                <a:solidFill>
                  <a:srgbClr val="4C5A6A"/>
                </a:solidFill>
              </a:rPr>
              <a:pPr/>
              <a:t>10/1/2018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0" y="1257300"/>
            <a:ext cx="0" cy="33718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46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6" y="1274220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0" y="1271361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82123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Charts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B5D0-CAEE-4B2C-AA1C-27506CB89BD7}" type="datetime1">
              <a:rPr lang="en-US" smtClean="0">
                <a:solidFill>
                  <a:srgbClr val="4C5A6A"/>
                </a:solidFill>
              </a:rPr>
              <a:pPr/>
              <a:t>10/1/2018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57200" y="1428750"/>
            <a:ext cx="2057400" cy="15430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8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2514600" y="1428750"/>
            <a:ext cx="2057400" cy="15430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9" name="Chart Placeholder 6"/>
          <p:cNvSpPr>
            <a:spLocks noGrp="1"/>
          </p:cNvSpPr>
          <p:nvPr>
            <p:ph type="chart" sz="quarter" idx="15"/>
          </p:nvPr>
        </p:nvSpPr>
        <p:spPr>
          <a:xfrm>
            <a:off x="4572000" y="1428750"/>
            <a:ext cx="2057400" cy="15430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0" name="Chart Placeholder 6"/>
          <p:cNvSpPr>
            <a:spLocks noGrp="1"/>
          </p:cNvSpPr>
          <p:nvPr>
            <p:ph type="chart" sz="quarter" idx="16"/>
          </p:nvPr>
        </p:nvSpPr>
        <p:spPr>
          <a:xfrm>
            <a:off x="6629400" y="1428750"/>
            <a:ext cx="2057400" cy="15430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028950"/>
            <a:ext cx="2057400" cy="1143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514600" y="3028950"/>
            <a:ext cx="2057400" cy="1143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0" y="3028950"/>
            <a:ext cx="2057400" cy="1143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6629400" y="3028950"/>
            <a:ext cx="2057400" cy="1143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10675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58F-18C3-4EF0-A6E7-C3BF4FAC9C9C}" type="datetime1">
              <a:rPr lang="en-US" smtClean="0">
                <a:solidFill>
                  <a:srgbClr val="4C5A6A"/>
                </a:solidFill>
              </a:rPr>
              <a:pPr/>
              <a:t>10/1/2018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41393851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2A77-B41F-487D-BEE4-5E0A74233C8B}" type="datetime1">
              <a:rPr lang="en-US" smtClean="0">
                <a:solidFill>
                  <a:srgbClr val="4C5A6A"/>
                </a:solidFill>
              </a:rPr>
              <a:pPr/>
              <a:t>10/1/2018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7"/>
          </p:nvPr>
        </p:nvSpPr>
        <p:spPr>
          <a:xfrm>
            <a:off x="457200" y="1257300"/>
            <a:ext cx="4114800" cy="108585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57200" y="2343150"/>
            <a:ext cx="8229600" cy="21717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1257300"/>
            <a:ext cx="3962400" cy="108585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Put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1559225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54B4-02C5-4089-8FE9-BDD3E2181213}" type="datetime1">
              <a:rPr lang="en-US" smtClean="0">
                <a:solidFill>
                  <a:srgbClr val="4C5A6A"/>
                </a:solidFill>
              </a:rPr>
              <a:pPr/>
              <a:t>10/1/2018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543050"/>
            <a:ext cx="4114800" cy="320040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8" name="Table Placeholder 6"/>
          <p:cNvSpPr>
            <a:spLocks noGrp="1"/>
          </p:cNvSpPr>
          <p:nvPr>
            <p:ph type="tbl" sz="quarter" idx="14"/>
          </p:nvPr>
        </p:nvSpPr>
        <p:spPr>
          <a:xfrm>
            <a:off x="4724400" y="1543050"/>
            <a:ext cx="3962400" cy="142875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9" name="Table Placeholder 6"/>
          <p:cNvSpPr>
            <a:spLocks noGrp="1"/>
          </p:cNvSpPr>
          <p:nvPr>
            <p:ph type="tbl" sz="quarter" idx="15"/>
          </p:nvPr>
        </p:nvSpPr>
        <p:spPr>
          <a:xfrm>
            <a:off x="4724400" y="3371850"/>
            <a:ext cx="3962400" cy="137160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200150"/>
            <a:ext cx="4114800" cy="228600"/>
          </a:xfrm>
        </p:spPr>
        <p:txBody>
          <a:bodyPr>
            <a:noAutofit/>
          </a:bodyPr>
          <a:lstStyle>
            <a:lvl1pPr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724400" y="1200150"/>
            <a:ext cx="3962400" cy="228600"/>
          </a:xfrm>
        </p:spPr>
        <p:txBody>
          <a:bodyPr>
            <a:noAutofit/>
          </a:bodyPr>
          <a:lstStyle>
            <a:lvl1pPr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724400" y="3028950"/>
            <a:ext cx="3962400" cy="228600"/>
          </a:xfrm>
        </p:spPr>
        <p:txBody>
          <a:bodyPr>
            <a:noAutofit/>
          </a:bodyPr>
          <a:lstStyle>
            <a:lvl1pPr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5120676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1C50-F8BC-4CD0-930F-628035F786CA}" type="datetime1">
              <a:rPr lang="en-US" smtClean="0">
                <a:solidFill>
                  <a:srgbClr val="4C5A6A"/>
                </a:solidFill>
              </a:rPr>
              <a:pPr/>
              <a:t>10/1/2018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57200" y="1371600"/>
            <a:ext cx="41148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572000" y="1371600"/>
            <a:ext cx="4114800" cy="30861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23339173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833968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 baseline="0"/>
            </a:lvl1pPr>
          </a:lstStyle>
          <a:p>
            <a:r>
              <a:rPr lang="en-US" dirty="0"/>
              <a:t>Add YOUR SECTION HEADER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703916"/>
            <a:ext cx="7772400" cy="1582340"/>
          </a:xfrm>
        </p:spPr>
        <p:txBody>
          <a:bodyPr anchor="t">
            <a:normAutofit/>
          </a:bodyPr>
          <a:lstStyle>
            <a:lvl1pPr marL="0" indent="0">
              <a:buFont typeface="Arial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dirty="0"/>
              <a:t> Part 1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Part 2</a:t>
            </a:r>
          </a:p>
          <a:p>
            <a:r>
              <a:rPr lang="en-US" dirty="0"/>
              <a:t>……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062A-E319-4027-90AC-ECF897A9A7E9}" type="datetime1">
              <a:rPr lang="en-US" smtClean="0">
                <a:solidFill>
                  <a:srgbClr val="4C5A6A"/>
                </a:solidFill>
              </a:rPr>
              <a:pPr/>
              <a:t>10/1/2018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2605612"/>
            <a:ext cx="7772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325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ding P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657356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dirty="0"/>
              <a:t>Ending page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54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A40E-7ED6-4F98-977C-3CCA6CF7528E}" type="datetime1">
              <a:rPr lang="en-US" smtClean="0">
                <a:solidFill>
                  <a:srgbClr val="4C5A6A"/>
                </a:solidFill>
              </a:rPr>
              <a:pPr/>
              <a:t>10/1/2018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0" y="3371850"/>
            <a:ext cx="7620000" cy="0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6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9E92-93ED-4428-B1BB-169CF89254F6}" type="datetime1">
              <a:rPr lang="en-US" smtClean="0">
                <a:solidFill>
                  <a:srgbClr val="4C5A6A"/>
                </a:solidFill>
              </a:rPr>
              <a:pPr/>
              <a:t>10/1/2018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395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CCB4-C0EB-4F1A-AC98-57A25DA91713}" type="datetime1">
              <a:rPr lang="en-US" smtClean="0">
                <a:solidFill>
                  <a:srgbClr val="4C5A6A"/>
                </a:solidFill>
              </a:rPr>
              <a:pPr/>
              <a:t>10/1/2018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16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CAF5B-DF2B-4031-AD55-ADD83564B9F0}" type="datetime1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C7D1-26CC-491F-893B-2CD8D9D29B5E}" type="slidenum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3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201" y="932500"/>
            <a:ext cx="4284821" cy="4116705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80" y="932500"/>
            <a:ext cx="4284821" cy="41167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5981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5AB82-C902-43B7-830C-A0B1F6B949C0}" type="datetime1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C7D1-26CC-491F-893B-2CD8D9D29B5E}" type="slidenum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891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2D788-9722-4FAB-B9F2-64D8076D38D8}" type="datetime1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C7D1-26CC-491F-893B-2CD8D9D29B5E}" type="slidenum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710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5DAC9877-15DB-4A0C-A003-DF72C0C37841}" type="datetime1">
              <a:rPr lang="en-US" smtClean="0">
                <a:solidFill>
                  <a:srgbClr val="4C5A6A"/>
                </a:solidFill>
              </a:rPr>
              <a:pPr/>
              <a:t>10/1/2018</a:t>
            </a:fld>
            <a:endParaRPr lang="en-US" dirty="0">
              <a:solidFill>
                <a:srgbClr val="4C5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7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0574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10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460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73738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31006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7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827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1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0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0010" y="114300"/>
            <a:ext cx="7454799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089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9B6-CCDF-49BD-B772-5B2C016BF45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219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294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78500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ottom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18558"/>
            <a:ext cx="4691063" cy="2914650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71729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10/1/2018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86812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044296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/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3160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F228-B92B-4A43-8EA8-B5C31D0D36F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395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1F34-CE16-467F-B9DC-FFFECC051709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366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Leading the Nation in Transportation Excellence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42057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58F-18C3-4EF0-A6E7-C3BF4FAC9C9C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  <a:prstGeom prst="rect">
            <a:avLst/>
          </a:prstGeom>
        </p:spPr>
        <p:txBody>
          <a:bodyPr lIns="91422" tIns="45711" rIns="91422" bIns="45711"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215029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8480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6505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20D0-59A2-40E6-998F-577516B66D5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516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70A7-38BE-4700-AB05-EC64760C1BBC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382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45521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9718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14300"/>
            <a:ext cx="6845364" cy="2857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33CFA827-FCDF-440C-A9EB-2CCFFCB7EAEC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050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A65E6C5E-EB96-49E9-952F-FF78FFA9C84B}" type="datetimeFigureOut">
              <a:rPr lang="en-US" smtClean="0"/>
              <a:t>10/1/2018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914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2590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6" y="1274220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0" y="1271361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231364"/>
      </p:ext>
    </p:extLst>
  </p:cSld>
  <p:clrMapOvr>
    <a:masterClrMapping/>
  </p:clrMapOvr>
  <p:hf hd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84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855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813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813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774293"/>
            <a:ext cx="8262518" cy="3991439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409860"/>
            <a:ext cx="7751547" cy="280871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384056" y="104446"/>
            <a:ext cx="7550913" cy="182915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1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X. [Insert presentation or section title]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376427" y="4823479"/>
            <a:ext cx="1424940" cy="13146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8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[Click to insert Secretariat]</a:t>
            </a:r>
          </a:p>
        </p:txBody>
      </p:sp>
    </p:spTree>
    <p:extLst>
      <p:ext uri="{BB962C8B-B14F-4D97-AF65-F5344CB8AC3E}">
        <p14:creationId xmlns:p14="http://schemas.microsoft.com/office/powerpoint/2010/main" val="1403432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2813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9207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372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3538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64232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09999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9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2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78004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47" y="533402"/>
            <a:ext cx="8299533" cy="3724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432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3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241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4583-0E0F-4B1E-A00D-A7DFC782CDC0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149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433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29525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10/1/2018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92213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2CE3-82F9-41CC-8D75-80299B20FEF6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10/1/2018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A873-A0D0-45CA-9BF9-6AA31EA978EE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859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6980188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73C5-D19C-4B34-A275-54CCE26588FB}" type="datetime1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10/1/2018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262626">
                    <a:tint val="75000"/>
                  </a:srgbClr>
                </a:solidFill>
              </a:rPr>
              <a:t>|  Leading the Nation in Transportation Excellence  |  www.mass.gov/massdot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E68A5-324F-4706-96D2-4A61DA1261C7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285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73C5-D19C-4B34-A275-54CCE26588FB}" type="datetime1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10/1/2018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262626">
                    <a:tint val="75000"/>
                  </a:srgbClr>
                </a:solidFill>
              </a:rPr>
              <a:t>|  Leading the Nation in Transportation Excellence  |  www.mass.gov/massdot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E68A5-324F-4706-96D2-4A61DA1261C7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634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0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3.jp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image" Target="../media/image1.pn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156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image" Target="../media/image1.pn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16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29" Type="http://schemas.openxmlformats.org/officeDocument/2006/relationships/slideLayout" Target="../slideLayouts/slideLayout81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32" Type="http://schemas.openxmlformats.org/officeDocument/2006/relationships/image" Target="../media/image5.jpeg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9.xml"/><Relationship Id="rId30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85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26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29" Type="http://schemas.openxmlformats.org/officeDocument/2006/relationships/image" Target="../media/image5.jpeg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28" Type="http://schemas.openxmlformats.org/officeDocument/2006/relationships/theme" Target="../theme/theme7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Relationship Id="rId27" Type="http://schemas.openxmlformats.org/officeDocument/2006/relationships/slideLayout" Target="../slideLayouts/slideLayout125.xml"/><Relationship Id="rId30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28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84" y="994172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84" y="471011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4907756"/>
            <a:ext cx="762000" cy="171450"/>
          </a:xfrm>
          <a:prstGeom prst="rect">
            <a:avLst/>
          </a:prstGeom>
        </p:spPr>
        <p:txBody>
          <a:bodyPr lIns="91422" tIns="45711" rIns="91422" bIns="45711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BBE80981-3DA6-46C2-826D-0D8005ADC286}" type="slidenum">
              <a:rPr lang="en-US" altLang="en-US" sz="10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10" y="1273969"/>
            <a:ext cx="8348663" cy="3328988"/>
          </a:xfrm>
          <a:prstGeom prst="rect">
            <a:avLst/>
          </a:prstGeom>
        </p:spPr>
        <p:txBody>
          <a:bodyPr lIns="91422" tIns="45711" rIns="91422" bIns="45711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9" y="4701785"/>
            <a:ext cx="1673225" cy="116681"/>
          </a:xfrm>
          <a:prstGeom prst="rect">
            <a:avLst/>
          </a:prstGeom>
        </p:spPr>
        <p:txBody>
          <a:bodyPr lIns="91422" tIns="45711" rIns="91422" bIns="45711"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39113" y="166689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232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11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22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34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458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557" indent="-228557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155" indent="-23332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229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1827" indent="-23332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599900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015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129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245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8358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84" y="994172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84" y="471011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4907756"/>
            <a:ext cx="762000" cy="171450"/>
          </a:xfrm>
          <a:prstGeom prst="rect">
            <a:avLst/>
          </a:prstGeom>
        </p:spPr>
        <p:txBody>
          <a:bodyPr lIns="91422" tIns="45711" rIns="91422" bIns="45711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BBE80981-3DA6-46C2-826D-0D8005ADC286}" type="slidenum">
              <a:rPr lang="en-US" altLang="en-US" sz="10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10" y="1273969"/>
            <a:ext cx="8348663" cy="3328988"/>
          </a:xfrm>
          <a:prstGeom prst="rect">
            <a:avLst/>
          </a:prstGeom>
        </p:spPr>
        <p:txBody>
          <a:bodyPr lIns="91422" tIns="45711" rIns="91422" bIns="45711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9" y="4701785"/>
            <a:ext cx="1673225" cy="116681"/>
          </a:xfrm>
          <a:prstGeom prst="rect">
            <a:avLst/>
          </a:prstGeom>
        </p:spPr>
        <p:txBody>
          <a:bodyPr lIns="91422" tIns="45711" rIns="91422" bIns="45711"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10/1/2018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39113" y="166689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6"/>
          <p:cNvSpPr txBox="1">
            <a:spLocks noChangeArrowheads="1"/>
          </p:cNvSpPr>
          <p:nvPr userDrawn="1"/>
        </p:nvSpPr>
        <p:spPr bwMode="auto">
          <a:xfrm>
            <a:off x="3265495" y="4726956"/>
            <a:ext cx="261302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3665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11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22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34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458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557" indent="-228557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155" indent="-23332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229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1827" indent="-23332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599900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015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129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245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8358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290096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pPr defTabSz="457113"/>
            <a:fld id="{87DD084B-D6CE-8549-975C-55C9DDBAB6C4}" type="slidenum">
              <a:rPr lang="en-US" smtClean="0"/>
              <a:pPr defTabSz="457113"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pPr defTabSz="457113"/>
            <a:fld id="{8F240138-700E-704C-9B64-E53DA781ACBE}" type="datetimeFigureOut">
              <a:rPr lang="en-US" smtClean="0"/>
              <a:pPr defTabSz="457113"/>
              <a:t>10/1/2018</a:t>
            </a:fld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931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</p:sldLayoutIdLst>
  <p:hf hdr="0"/>
  <p:txStyles>
    <p:titleStyle>
      <a:lvl1pPr algn="l" defTabSz="457113" rtl="0" eaLnBrk="1" latinLnBrk="0" hangingPunct="1">
        <a:spcBef>
          <a:spcPct val="0"/>
        </a:spcBef>
        <a:buNone/>
        <a:defRPr sz="3600" kern="1200">
          <a:solidFill>
            <a:srgbClr val="0E386C"/>
          </a:solidFill>
          <a:latin typeface="Arial"/>
          <a:ea typeface="+mj-ea"/>
          <a:cs typeface="Arial"/>
        </a:defRPr>
      </a:lvl1pPr>
    </p:titleStyle>
    <p:bodyStyle>
      <a:lvl1pPr marL="342836" indent="-342836" algn="l" defTabSz="457113" rtl="0" eaLnBrk="1" latinLnBrk="0" hangingPunct="1">
        <a:spcBef>
          <a:spcPct val="20000"/>
        </a:spcBef>
        <a:buSzPct val="100000"/>
        <a:buFont typeface="Arial"/>
        <a:buChar char="•"/>
        <a:defRPr sz="3200" b="0" i="0" kern="1200">
          <a:solidFill>
            <a:srgbClr val="0E386C"/>
          </a:solidFill>
          <a:latin typeface="Arial"/>
          <a:ea typeface="+mn-ea"/>
          <a:cs typeface="Arial"/>
        </a:defRPr>
      </a:lvl1pPr>
      <a:lvl2pPr marL="742810" indent="-28569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800" b="0" i="0" kern="1200">
          <a:solidFill>
            <a:srgbClr val="0E386C"/>
          </a:solidFill>
          <a:latin typeface="Arial"/>
          <a:ea typeface="+mn-ea"/>
          <a:cs typeface="Arial"/>
        </a:defRPr>
      </a:lvl2pPr>
      <a:lvl3pPr marL="1142787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400" b="0" i="0" kern="1200">
          <a:solidFill>
            <a:srgbClr val="0E386C"/>
          </a:solidFill>
          <a:latin typeface="Arial"/>
          <a:ea typeface="+mn-ea"/>
          <a:cs typeface="Arial"/>
        </a:defRPr>
      </a:lvl3pPr>
      <a:lvl4pPr marL="1599900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000" b="0" i="0" kern="1200">
          <a:solidFill>
            <a:srgbClr val="0E386C"/>
          </a:solidFill>
          <a:latin typeface="Arial"/>
          <a:ea typeface="+mn-ea"/>
          <a:cs typeface="Arial"/>
        </a:defRPr>
      </a:lvl4pPr>
      <a:lvl5pPr marL="2057015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000" b="0" i="0" kern="1200">
          <a:solidFill>
            <a:srgbClr val="0E386C"/>
          </a:solidFill>
          <a:latin typeface="Arial"/>
          <a:ea typeface="+mn-ea"/>
          <a:cs typeface="Arial"/>
        </a:defRPr>
      </a:lvl5pPr>
      <a:lvl6pPr marL="2514129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8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2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9" y="340519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8"/>
          <p:cNvSpPr txBox="1">
            <a:spLocks/>
          </p:cNvSpPr>
          <p:nvPr/>
        </p:nvSpPr>
        <p:spPr>
          <a:xfrm>
            <a:off x="469912" y="1273969"/>
            <a:ext cx="8348663" cy="3328988"/>
          </a:xfrm>
          <a:prstGeom prst="rect">
            <a:avLst/>
          </a:prstGeom>
        </p:spPr>
        <p:txBody>
          <a:bodyPr lIns="82033" tIns="41017" rIns="82033" bIns="41017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015">
              <a:buClr>
                <a:srgbClr val="000000"/>
              </a:buClr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355" y="73821"/>
            <a:ext cx="633408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137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10166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6pPr>
      <a:lvl7pPr marL="820334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7pPr>
      <a:lvl8pPr marL="123049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8pPr>
      <a:lvl9pPr marL="1640666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05084" indent="-205084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2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16979" indent="-209356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820334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132231" indent="-209356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435582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1845749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6pPr>
      <a:lvl7pPr marL="2255916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7pPr>
      <a:lvl8pPr marL="2666082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8pPr>
      <a:lvl9pPr marL="3076251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166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334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499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666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832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000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165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1331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9" y="340519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8"/>
          <p:cNvSpPr txBox="1">
            <a:spLocks/>
          </p:cNvSpPr>
          <p:nvPr/>
        </p:nvSpPr>
        <p:spPr>
          <a:xfrm>
            <a:off x="469912" y="1273969"/>
            <a:ext cx="8348663" cy="3328988"/>
          </a:xfrm>
          <a:prstGeom prst="rect">
            <a:avLst/>
          </a:prstGeom>
        </p:spPr>
        <p:txBody>
          <a:bodyPr lIns="82033" tIns="41017" rIns="82033" bIns="41017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015">
              <a:buClr>
                <a:srgbClr val="000000"/>
              </a:buClr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355" y="73821"/>
            <a:ext cx="633408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981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10166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6pPr>
      <a:lvl7pPr marL="820334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7pPr>
      <a:lvl8pPr marL="123049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8pPr>
      <a:lvl9pPr marL="1640666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05084" indent="-205084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2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16979" indent="-209356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820334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132231" indent="-209356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435582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1845749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6pPr>
      <a:lvl7pPr marL="2255916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7pPr>
      <a:lvl8pPr marL="2666082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8pPr>
      <a:lvl9pPr marL="3076251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166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334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499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666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832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000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165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1331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9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75" y="4416037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98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960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6" r:id="rId16"/>
    <p:sldLayoutId id="2147483757" r:id="rId17"/>
    <p:sldLayoutId id="2147483758" r:id="rId18"/>
    <p:sldLayoutId id="2147483783" r:id="rId19"/>
    <p:sldLayoutId id="2147483784" r:id="rId20"/>
    <p:sldLayoutId id="2147483785" r:id="rId21"/>
    <p:sldLayoutId id="2147483786" r:id="rId22"/>
    <p:sldLayoutId id="2147483787" r:id="rId23"/>
    <p:sldLayoutId id="2147483788" r:id="rId24"/>
    <p:sldLayoutId id="2147483790" r:id="rId25"/>
    <p:sldLayoutId id="2147483803" r:id="rId26"/>
    <p:sldLayoutId id="2147483845" r:id="rId27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6613"/>
            <a:ext cx="1828800" cy="246888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900" b="0">
                <a:solidFill>
                  <a:schemeClr val="accent4"/>
                </a:solidFill>
              </a:defRPr>
            </a:lvl1pPr>
          </a:lstStyle>
          <a:p>
            <a:fld id="{6EDAEFD3-8FAC-42C7-AA85-4A633B14C729}" type="datetime1">
              <a:rPr lang="en-US" smtClean="0">
                <a:solidFill>
                  <a:srgbClr val="4C5A6A"/>
                </a:solidFill>
              </a:rPr>
              <a:pPr/>
              <a:t>10/1/2018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4896613"/>
            <a:ext cx="1066800" cy="246888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900" b="0">
                <a:solidFill>
                  <a:schemeClr val="accent4"/>
                </a:solidFill>
              </a:defRPr>
            </a:lvl1pPr>
          </a:lstStyle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239003" y="4888709"/>
            <a:ext cx="1376427" cy="197643"/>
            <a:chOff x="7345298" y="6518275"/>
            <a:chExt cx="1376427" cy="263525"/>
          </a:xfrm>
        </p:grpSpPr>
        <p:pic>
          <p:nvPicPr>
            <p:cNvPr id="12" name="Picture 2" descr="C:\Users\ynong\Desktop\pic sources\MassDOT_Logo_Color.png"/>
            <p:cNvPicPr>
              <a:picLocks noChangeAspect="1" noChangeArrowheads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5298" y="6553200"/>
              <a:ext cx="1036702" cy="211518"/>
            </a:xfrm>
            <a:prstGeom prst="rect">
              <a:avLst/>
            </a:prstGeom>
            <a:noFill/>
          </p:spPr>
        </p:pic>
        <p:pic>
          <p:nvPicPr>
            <p:cNvPr id="13" name="Picture 3" descr="C:\Users\ynong\Desktop\pic sources\500px-MBTA_svg.png"/>
            <p:cNvPicPr>
              <a:picLocks noChangeAspect="1" noChangeArrowheads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200" y="6518275"/>
              <a:ext cx="263525" cy="26352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56018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</p:sldLayoutIdLst>
  <p:hf hdr="0" ftr="0" dt="0"/>
  <p:txStyles>
    <p:titleStyle>
      <a:lvl1pPr algn="l" defTabSz="914229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46" indent="-182846" algn="l" defTabSz="914229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indent="-182846" algn="l" defTabSz="914229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384" indent="-182846" algn="l" defTabSz="914229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651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497" indent="-137134" algn="l" defTabSz="914229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343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189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035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19880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722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97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  <p:sldLayoutId id="2147483825" r:id="rId20"/>
    <p:sldLayoutId id="2147483826" r:id="rId21"/>
    <p:sldLayoutId id="2147483827" r:id="rId22"/>
    <p:sldLayoutId id="2147483828" r:id="rId23"/>
    <p:sldLayoutId id="2147483830" r:id="rId24"/>
    <p:sldLayoutId id="2147483837" r:id="rId25"/>
    <p:sldLayoutId id="2147483838" r:id="rId26"/>
    <p:sldLayoutId id="2147483839" r:id="rId27"/>
    <p:sldLayoutId id="2147483840" r:id="rId28"/>
    <p:sldLayoutId id="2147483841" r:id="rId29"/>
    <p:sldLayoutId id="2147483842" r:id="rId30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pPr defTabSz="457113"/>
            <a:fld id="{87DD084B-D6CE-8549-975C-55C9DDBAB6C4}" type="slidenum">
              <a:rPr lang="en-US" smtClean="0"/>
              <a:pPr defTabSz="457113"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pPr defTabSz="457113"/>
            <a:fld id="{8F240138-700E-704C-9B64-E53DA781ACBE}" type="datetimeFigureOut">
              <a:rPr lang="en-US" smtClean="0"/>
              <a:pPr defTabSz="457113"/>
              <a:t>10/1/2018</a:t>
            </a:fld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269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hf hdr="0"/>
  <p:txStyles>
    <p:titleStyle>
      <a:lvl1pPr algn="l" defTabSz="457113" rtl="0" eaLnBrk="1" latinLnBrk="0" hangingPunct="1">
        <a:spcBef>
          <a:spcPct val="0"/>
        </a:spcBef>
        <a:buNone/>
        <a:defRPr sz="3600" kern="1200">
          <a:solidFill>
            <a:srgbClr val="0E386C"/>
          </a:solidFill>
          <a:latin typeface="Arial"/>
          <a:ea typeface="+mj-ea"/>
          <a:cs typeface="Arial"/>
        </a:defRPr>
      </a:lvl1pPr>
    </p:titleStyle>
    <p:bodyStyle>
      <a:lvl1pPr marL="342836" indent="-342836" algn="l" defTabSz="457113" rtl="0" eaLnBrk="1" latinLnBrk="0" hangingPunct="1">
        <a:spcBef>
          <a:spcPct val="20000"/>
        </a:spcBef>
        <a:buSzPct val="100000"/>
        <a:buFont typeface="Arial"/>
        <a:buChar char="•"/>
        <a:defRPr sz="3200" b="0" i="0" kern="1200">
          <a:solidFill>
            <a:srgbClr val="0E386C"/>
          </a:solidFill>
          <a:latin typeface="Arial"/>
          <a:ea typeface="+mn-ea"/>
          <a:cs typeface="Arial"/>
        </a:defRPr>
      </a:lvl1pPr>
      <a:lvl2pPr marL="742810" indent="-28569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800" b="0" i="0" kern="1200">
          <a:solidFill>
            <a:srgbClr val="0E386C"/>
          </a:solidFill>
          <a:latin typeface="Arial"/>
          <a:ea typeface="+mn-ea"/>
          <a:cs typeface="Arial"/>
        </a:defRPr>
      </a:lvl2pPr>
      <a:lvl3pPr marL="1142787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400" b="0" i="0" kern="1200">
          <a:solidFill>
            <a:srgbClr val="0E386C"/>
          </a:solidFill>
          <a:latin typeface="Arial"/>
          <a:ea typeface="+mn-ea"/>
          <a:cs typeface="Arial"/>
        </a:defRPr>
      </a:lvl3pPr>
      <a:lvl4pPr marL="1599900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000" b="0" i="0" kern="1200">
          <a:solidFill>
            <a:srgbClr val="0E386C"/>
          </a:solidFill>
          <a:latin typeface="Arial"/>
          <a:ea typeface="+mn-ea"/>
          <a:cs typeface="Arial"/>
        </a:defRPr>
      </a:lvl4pPr>
      <a:lvl5pPr marL="2057015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000" b="0" i="0" kern="1200">
          <a:solidFill>
            <a:srgbClr val="0E386C"/>
          </a:solidFill>
          <a:latin typeface="Arial"/>
          <a:ea typeface="+mn-ea"/>
          <a:cs typeface="Arial"/>
        </a:defRPr>
      </a:lvl5pPr>
      <a:lvl6pPr marL="2514129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8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2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722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09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8" r:id="rId9"/>
    <p:sldLayoutId id="2147483859" r:id="rId10"/>
    <p:sldLayoutId id="2147483861" r:id="rId11"/>
    <p:sldLayoutId id="2147483862" r:id="rId12"/>
    <p:sldLayoutId id="2147483863" r:id="rId13"/>
    <p:sldLayoutId id="2147483864" r:id="rId14"/>
    <p:sldLayoutId id="2147483865" r:id="rId15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9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722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7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00" r:id="rId18"/>
    <p:sldLayoutId id="2147483903" r:id="rId19"/>
    <p:sldLayoutId id="2147483904" r:id="rId20"/>
    <p:sldLayoutId id="2147483905" r:id="rId21"/>
    <p:sldLayoutId id="2147483906" r:id="rId22"/>
    <p:sldLayoutId id="2147483907" r:id="rId23"/>
    <p:sldLayoutId id="2147483908" r:id="rId24"/>
    <p:sldLayoutId id="2147483910" r:id="rId25"/>
    <p:sldLayoutId id="2147483911" r:id="rId26"/>
    <p:sldLayoutId id="2147483945" r:id="rId27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10/1/2018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722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2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  <p:sldLayoutId id="2147483930" r:id="rId18"/>
    <p:sldLayoutId id="2147483931" r:id="rId19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5638800" y="4725597"/>
            <a:ext cx="922338" cy="273844"/>
          </a:xfrm>
          <a:prstGeom prst="rect">
            <a:avLst/>
          </a:prstGeom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r" defTabSz="914229" eaLnBrk="1" hangingPunct="1">
              <a:defRPr sz="1000">
                <a:solidFill>
                  <a:srgbClr val="0E386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93AC3-FFB4-404A-AC40-79D887D3CE52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219209" y="4718454"/>
            <a:ext cx="1152525" cy="273844"/>
          </a:xfrm>
          <a:prstGeom prst="rect">
            <a:avLst/>
          </a:prstGeom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defTabSz="914229" eaLnBrk="1" hangingPunct="1">
              <a:defRPr sz="1000">
                <a:solidFill>
                  <a:srgbClr val="0E386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BEDD9-61B6-4B82-ACD9-27F8DC04F135}" type="datetime1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10/1/2018</a:t>
            </a:fld>
            <a:endParaRPr lang="en-US" altLang="en-US" dirty="0"/>
          </a:p>
        </p:txBody>
      </p:sp>
      <p:sp>
        <p:nvSpPr>
          <p:cNvPr id="6149" name="Title Placeholder 5"/>
          <p:cNvSpPr>
            <a:spLocks noGrp="1"/>
          </p:cNvSpPr>
          <p:nvPr>
            <p:ph type="title"/>
          </p:nvPr>
        </p:nvSpPr>
        <p:spPr bwMode="auto">
          <a:xfrm>
            <a:off x="457200" y="551262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4743456"/>
            <a:ext cx="2895600" cy="273844"/>
          </a:xfrm>
          <a:prstGeom prst="rect">
            <a:avLst/>
          </a:prstGeom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smtClean="0">
                <a:solidFill>
                  <a:srgbClr val="0E386C"/>
                </a:solidFill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defRPr>
            </a:lvl1pPr>
          </a:lstStyle>
          <a:p>
            <a:pPr defTabSz="912642"/>
            <a:r>
              <a:rPr lang="en-US"/>
              <a:t>Draft for Discussion &amp; Policy Purposes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9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</p:sldLayoutIdLst>
  <p:hf hdr="0"/>
  <p:txStyles>
    <p:titleStyle>
      <a:lvl1pPr algn="l" defTabSz="457113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E386C"/>
          </a:solidFill>
          <a:latin typeface="Arial"/>
          <a:ea typeface="+mj-ea"/>
          <a:cs typeface="Arial"/>
        </a:defRPr>
      </a:lvl1pPr>
      <a:lvl2pPr algn="l" defTabSz="457113" rtl="0" eaLnBrk="0" fontAlgn="base" hangingPunct="0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113" rtl="0" eaLnBrk="0" fontAlgn="base" hangingPunct="0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113" rtl="0" eaLnBrk="0" fontAlgn="base" hangingPunct="0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113" rtl="0" eaLnBrk="0" fontAlgn="base" hangingPunct="0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113" algn="l" defTabSz="457113" rtl="0" fontAlgn="base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229" algn="l" defTabSz="457113" rtl="0" fontAlgn="base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343" algn="l" defTabSz="457113" rtl="0" fontAlgn="base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458" algn="l" defTabSz="457113" rtl="0" fontAlgn="base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836" indent="-342836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3200" kern="1200">
          <a:solidFill>
            <a:srgbClr val="0E386C"/>
          </a:solidFill>
          <a:latin typeface="Arial"/>
          <a:ea typeface="+mn-ea"/>
          <a:cs typeface="Arial"/>
        </a:defRPr>
      </a:lvl1pPr>
      <a:lvl2pPr marL="742810" indent="-285697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800" kern="1200">
          <a:solidFill>
            <a:srgbClr val="0E386C"/>
          </a:solidFill>
          <a:latin typeface="Arial"/>
          <a:ea typeface="+mn-ea"/>
          <a:cs typeface="Arial"/>
        </a:defRPr>
      </a:lvl2pPr>
      <a:lvl3pPr marL="1142787" indent="-228557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400" kern="1200">
          <a:solidFill>
            <a:srgbClr val="0E386C"/>
          </a:solidFill>
          <a:latin typeface="Arial"/>
          <a:ea typeface="+mn-ea"/>
          <a:cs typeface="Arial"/>
        </a:defRPr>
      </a:lvl3pPr>
      <a:lvl4pPr marL="1599900" indent="-228557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000" kern="1200">
          <a:solidFill>
            <a:srgbClr val="0E386C"/>
          </a:solidFill>
          <a:latin typeface="Arial"/>
          <a:ea typeface="+mn-ea"/>
          <a:cs typeface="Arial"/>
        </a:defRPr>
      </a:lvl4pPr>
      <a:lvl5pPr marL="2057015" indent="-228557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000" kern="1200">
          <a:solidFill>
            <a:srgbClr val="0E386C"/>
          </a:solidFill>
          <a:latin typeface="Arial"/>
          <a:ea typeface="+mn-ea"/>
          <a:cs typeface="Arial"/>
        </a:defRPr>
      </a:lvl5pPr>
      <a:lvl6pPr marL="2514129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8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2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FMCB Calendar – Recurring Topics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61968" y="114300"/>
            <a:ext cx="3119437" cy="171450"/>
          </a:xfrm>
        </p:spPr>
        <p:txBody>
          <a:bodyPr/>
          <a:lstStyle/>
          <a:p>
            <a:r>
              <a:rPr lang="en-US"/>
              <a:t>Fiscal &amp; Management Control Board</a:t>
            </a:r>
          </a:p>
          <a:p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682131"/>
              </p:ext>
            </p:extLst>
          </p:nvPr>
        </p:nvGraphicFramePr>
        <p:xfrm>
          <a:off x="625784" y="886473"/>
          <a:ext cx="7858985" cy="3660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9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14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195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3395">
                <a:tc>
                  <a:txBody>
                    <a:bodyPr/>
                    <a:lstStyle/>
                    <a:p>
                      <a:pPr algn="l"/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83127" marR="83127" marT="30257" marB="3025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3798"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FMCB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marL="118872" marR="0" indent="-1188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 &amp;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DGM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remarks</a:t>
                      </a:r>
                    </a:p>
                    <a:p>
                      <a:pPr marL="118872" marR="0" indent="-1188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8872" marR="0" indent="-1188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FMCB schedule update</a:t>
                      </a: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 of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operations, performance, revenue, capital program updates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Preview of upcoming FMCB agenda item</a:t>
                      </a:r>
                      <a:endParaRPr lang="en-US" sz="11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Joint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marL="118872" marR="0" indent="-1188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FMCB update</a:t>
                      </a:r>
                      <a:endParaRPr lang="en-US" sz="11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 on FMCB actions as per statute</a:t>
                      </a:r>
                      <a:endParaRPr lang="en-US" sz="11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721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Recurring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Topics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Commuter rail performance  update</a:t>
                      </a:r>
                    </a:p>
                    <a:p>
                      <a:pPr marL="118745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Red/Orange line program update</a:t>
                      </a: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 service and planning</a:t>
                      </a:r>
                      <a:endParaRPr lang="en-US" sz="11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 </a:t>
                      </a: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8745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resources</a:t>
                      </a:r>
                      <a:endParaRPr lang="en-US" sz="11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8745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program update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update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Ridership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GLX Update</a:t>
                      </a:r>
                    </a:p>
                    <a:p>
                      <a:pPr marL="118872" lvl="0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PTC update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Commuter rail vision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LEAN Productivity </a:t>
                      </a: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AFC 2</a:t>
                      </a: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 Performance Metrics</a:t>
                      </a: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RIDE/TNC pilot  </a:t>
                      </a:r>
                      <a:endParaRPr lang="en-US" sz="11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Monthly (3rd meeting of month) - September 24,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October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Monthly (1st meeting of month) -  October 1,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November 5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Monthly –  September 24 ,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October 22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 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Quarterly – July 16,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October 15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Quarterly – September 24,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December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Quarterly –  October 1,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January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Quarterly – August 13,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November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Quarterly – August 13,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November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Quarterly – June 11,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October 15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Quarterly – September 24,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December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Quarterly – July 16,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October 15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Quarterly – September 10,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December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Quarterly – August 13,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October 22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Quarterly – September 24,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December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Continuous, as needed </a:t>
                      </a: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38530" y="4907102"/>
            <a:ext cx="3836527" cy="236713"/>
          </a:xfrm>
          <a:prstGeom prst="rect">
            <a:avLst/>
          </a:prstGeom>
          <a:noFill/>
        </p:spPr>
        <p:txBody>
          <a:bodyPr wrap="none" lIns="82024" tIns="41012" rIns="82024" bIns="41012" rtlCol="0">
            <a:spAutoFit/>
          </a:bodyPr>
          <a:lstStyle/>
          <a:p>
            <a:pPr marL="307588" indent="-307588" algn="r" defTabSz="913907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Items shown in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are recent additions or date changes</a:t>
            </a:r>
          </a:p>
        </p:txBody>
      </p:sp>
    </p:spTree>
    <p:extLst>
      <p:ext uri="{BB962C8B-B14F-4D97-AF65-F5344CB8AC3E}">
        <p14:creationId xmlns:p14="http://schemas.microsoft.com/office/powerpoint/2010/main" val="36488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525" y="4908245"/>
            <a:ext cx="3800475" cy="236713"/>
          </a:xfrm>
          <a:prstGeom prst="rect">
            <a:avLst/>
          </a:prstGeom>
          <a:noFill/>
        </p:spPr>
        <p:txBody>
          <a:bodyPr wrap="square" lIns="82024" tIns="41012" rIns="82024" bIns="41012" rtlCol="0">
            <a:spAutoFit/>
          </a:bodyPr>
          <a:lstStyle/>
          <a:p>
            <a:pPr defTabSz="913907"/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*No public comment 1</a:t>
            </a:r>
            <a:r>
              <a:rPr lang="en-US" sz="10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meeting of every month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32574" y="4907102"/>
            <a:ext cx="3836527" cy="236713"/>
          </a:xfrm>
          <a:prstGeom prst="rect">
            <a:avLst/>
          </a:prstGeom>
          <a:noFill/>
        </p:spPr>
        <p:txBody>
          <a:bodyPr wrap="none" lIns="82024" tIns="41012" rIns="82024" bIns="41012" rtlCol="0">
            <a:spAutoFit/>
          </a:bodyPr>
          <a:lstStyle/>
          <a:p>
            <a:pPr marL="307588" indent="-307588" algn="r" defTabSz="913907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Items shown in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are recent additions or date changes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Agendas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/>
              <a:t>Fiscal &amp; Management Control Board</a:t>
            </a:r>
          </a:p>
          <a:p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C9FEF358-0C7F-4931-BB5E-17A7F99A0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078076"/>
              </p:ext>
            </p:extLst>
          </p:nvPr>
        </p:nvGraphicFramePr>
        <p:xfrm>
          <a:off x="462690" y="689692"/>
          <a:ext cx="8025668" cy="2598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1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601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07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24659">
                  <a:extLst>
                    <a:ext uri="{9D8B030D-6E8A-4147-A177-3AD203B41FA5}">
                      <a16:colId xmlns:a16="http://schemas.microsoft.com/office/drawing/2014/main" xmlns="" val="1262447235"/>
                    </a:ext>
                  </a:extLst>
                </a:gridCol>
              </a:tblGrid>
              <a:tr h="221602">
                <a:tc>
                  <a:txBody>
                    <a:bodyPr/>
                    <a:lstStyle/>
                    <a:p>
                      <a:pPr algn="l"/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83127" marR="83127" marT="30257" marB="30257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307">
                <a:tc rowSpan="10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October 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(Joint – 145)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South Coast Rail Update (Joint) </a:t>
                      </a: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93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Commuter Rail </a:t>
                      </a:r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Vision Update (Joint)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chemeClr val="tx1"/>
                          </a:solidFill>
                          <a:latin typeface="Arial"/>
                        </a:rPr>
                        <a:t>PPT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Arial"/>
                        </a:rPr>
                        <a:t>Quarterly Update</a:t>
                      </a:r>
                      <a:endParaRPr lang="en-US" sz="1100" b="0" i="0" u="none" strike="noStrike" kern="1200" baseline="0" noProof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55983457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Green Line </a:t>
                      </a:r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Extension Update (Joint) 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PPT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Allston I-90 / West Station (Joint)</a:t>
                      </a: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MBTA Winter Resiliency and Preparations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PPT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MBTA Strategic Plan Update</a:t>
                      </a: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PPT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Red Blue Connector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PPT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19282623"/>
                  </a:ext>
                </a:extLst>
              </a:tr>
              <a:tr h="24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Safety Update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Quarterly Update</a:t>
                      </a:r>
                      <a:endParaRPr lang="en-US" sz="1100" b="0" i="0" u="none" strike="noStrike" kern="1200" baseline="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Delegation of Authority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87907463"/>
                  </a:ext>
                </a:extLst>
              </a:tr>
              <a:tr h="242887"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Operations Center Contract</a:t>
                      </a: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C9FEF358-0C7F-4931-BB5E-17A7F99A0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62126"/>
              </p:ext>
            </p:extLst>
          </p:nvPr>
        </p:nvGraphicFramePr>
        <p:xfrm>
          <a:off x="470002" y="3289546"/>
          <a:ext cx="8025668" cy="1808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1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601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07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24659">
                  <a:extLst>
                    <a:ext uri="{9D8B030D-6E8A-4147-A177-3AD203B41FA5}">
                      <a16:colId xmlns:a16="http://schemas.microsoft.com/office/drawing/2014/main" xmlns="" val="1262447235"/>
                    </a:ext>
                  </a:extLst>
                </a:gridCol>
              </a:tblGrid>
              <a:tr h="221602">
                <a:tc>
                  <a:txBody>
                    <a:bodyPr/>
                    <a:lstStyle/>
                    <a:p>
                      <a:pPr algn="l"/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83127" marR="83127" marT="30257" marB="30257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307">
                <a:tc rowSpan="6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October 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22 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(146)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Locomotive Fleet Performance and Overhaul Program Update</a:t>
                      </a: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PPT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Corporate Pass Program</a:t>
                      </a: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PPT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tx1"/>
                          </a:solidFill>
                          <a:latin typeface="Arial"/>
                        </a:rPr>
                        <a:t>AFC 2.0 </a:t>
                      </a:r>
                      <a:r>
                        <a:rPr lang="en-US" sz="1100" b="0" i="0" u="none" strike="noStrike" baseline="0" noProof="0" dirty="0" smtClean="0">
                          <a:solidFill>
                            <a:schemeClr val="tx1"/>
                          </a:solidFill>
                          <a:latin typeface="Arial"/>
                        </a:rPr>
                        <a:t>Project Update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PPT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MBTA Policing Strategy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PPT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Bus Service and Planning Update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PPT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Monthly Update</a:t>
                      </a:r>
                      <a:endParaRPr lang="en-US" sz="1100" b="0" i="0" u="none" strike="noStrike" kern="1200" baseline="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19282623"/>
                  </a:ext>
                </a:extLst>
              </a:tr>
              <a:tr h="242887"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Strategic Plan Process Review 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8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525" y="4908245"/>
            <a:ext cx="3800475" cy="236713"/>
          </a:xfrm>
          <a:prstGeom prst="rect">
            <a:avLst/>
          </a:prstGeom>
          <a:noFill/>
        </p:spPr>
        <p:txBody>
          <a:bodyPr wrap="square" lIns="82024" tIns="41012" rIns="82024" bIns="41012" rtlCol="0">
            <a:spAutoFit/>
          </a:bodyPr>
          <a:lstStyle/>
          <a:p>
            <a:pPr defTabSz="913907"/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*No public comment 1</a:t>
            </a:r>
            <a:r>
              <a:rPr lang="en-US" sz="10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meeting of every month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32574" y="4907102"/>
            <a:ext cx="3836527" cy="236713"/>
          </a:xfrm>
          <a:prstGeom prst="rect">
            <a:avLst/>
          </a:prstGeom>
          <a:noFill/>
        </p:spPr>
        <p:txBody>
          <a:bodyPr wrap="none" lIns="82024" tIns="41012" rIns="82024" bIns="41012" rtlCol="0">
            <a:spAutoFit/>
          </a:bodyPr>
          <a:lstStyle/>
          <a:p>
            <a:pPr marL="307588" indent="-307588" algn="r" defTabSz="913907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Items shown in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are recent additions or date changes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Agendas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/>
              <a:t>Fiscal &amp; Management Control Board</a:t>
            </a:r>
          </a:p>
          <a:p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C9FEF358-0C7F-4931-BB5E-17A7F99A0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547999"/>
              </p:ext>
            </p:extLst>
          </p:nvPr>
        </p:nvGraphicFramePr>
        <p:xfrm>
          <a:off x="462690" y="689692"/>
          <a:ext cx="8025668" cy="1641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1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601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07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24659">
                  <a:extLst>
                    <a:ext uri="{9D8B030D-6E8A-4147-A177-3AD203B41FA5}">
                      <a16:colId xmlns:a16="http://schemas.microsoft.com/office/drawing/2014/main" xmlns="" val="1262447235"/>
                    </a:ext>
                  </a:extLst>
                </a:gridCol>
              </a:tblGrid>
              <a:tr h="221602">
                <a:tc>
                  <a:txBody>
                    <a:bodyPr/>
                    <a:lstStyle/>
                    <a:p>
                      <a:pPr algn="l"/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83127" marR="83127" marT="30257" marB="30257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307">
                <a:tc rowSpan="6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October 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29</a:t>
                      </a: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Commuter Rail Performance Update</a:t>
                      </a: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Monthly Update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93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Green Line Modernization </a:t>
                      </a: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55983457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kern="1200" baseline="0" noProof="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Mobility as a Service Strategy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RIDE Update</a:t>
                      </a: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19282623"/>
                  </a:ext>
                </a:extLst>
              </a:tr>
              <a:tr h="24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Focus40 Update</a:t>
                      </a: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Public Comments</a:t>
                      </a:r>
                      <a:endParaRPr lang="en-US" sz="1100" b="0" i="0" u="none" strike="noStrike" kern="1200" baseline="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8790746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C9FEF358-0C7F-4931-BB5E-17A7F99A0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987339"/>
              </p:ext>
            </p:extLst>
          </p:nvPr>
        </p:nvGraphicFramePr>
        <p:xfrm>
          <a:off x="462690" y="2468132"/>
          <a:ext cx="8025668" cy="2141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1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601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07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24659">
                  <a:extLst>
                    <a:ext uri="{9D8B030D-6E8A-4147-A177-3AD203B41FA5}">
                      <a16:colId xmlns:a16="http://schemas.microsoft.com/office/drawing/2014/main" xmlns="" val="1262447235"/>
                    </a:ext>
                  </a:extLst>
                </a:gridCol>
              </a:tblGrid>
              <a:tr h="221602">
                <a:tc>
                  <a:txBody>
                    <a:bodyPr/>
                    <a:lstStyle/>
                    <a:p>
                      <a:pPr algn="l"/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83127" marR="83127" marT="30257" marB="30257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rowSpan="8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November</a:t>
                      </a:r>
                      <a:r>
                        <a:rPr lang="en-US" sz="1100" b="1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TBD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Chelsea Follow-up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820334" rtl="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820334" rtl="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algn="l" defTabSz="820334" rtl="0" eaLnBrk="1" latinLnBrk="0" hangingPunct="1">
                        <a:buNone/>
                      </a:pPr>
                      <a:r>
                        <a:rPr lang="en-US" sz="1100" b="0" i="0" u="none" strike="noStrike" kern="1200" baseline="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AFC </a:t>
                      </a:r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2.0 – Commuter Rail Implementation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820334" rtl="0" eaLnBrk="1" latinLnBrk="0" hangingPunct="1">
                        <a:buNone/>
                      </a:pP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820334" rtl="0" eaLnBrk="1" latinLnBrk="0" hangingPunct="1"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Red/Orange Line Program Update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Monthly Update</a:t>
                      </a:r>
                      <a:endParaRPr lang="en-US" sz="1100" b="0" i="0" u="none" strike="noStrike" kern="1200" baseline="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Bus Service and Planning Update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Monthly Update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19282623"/>
                  </a:ext>
                </a:extLst>
              </a:tr>
              <a:tr h="24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745" marR="0" lvl="0" indent="-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Commuter Rail Performance Update</a:t>
                      </a:r>
                      <a:endParaRPr lang="en-US" sz="1100" b="0" i="0" u="none" strike="noStrike" kern="1200" baseline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Monthly Update</a:t>
                      </a: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Financial Update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Quarterly Update</a:t>
                      </a:r>
                      <a:endParaRPr lang="en-US" sz="1100" b="0" i="0" u="none" strike="noStrike" kern="1200" baseline="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87907463"/>
                  </a:ext>
                </a:extLst>
              </a:tr>
              <a:tr h="24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Ridership Update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Quarterly Update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2887"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47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04576174"/>
              </p:ext>
            </p:extLst>
          </p:nvPr>
        </p:nvGraphicFramePr>
        <p:xfrm>
          <a:off x="461963" y="950913"/>
          <a:ext cx="8405653" cy="3536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65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291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1707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Items to S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chedule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83127" marR="83127" marT="30257" marB="3025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07975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 smtClean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Dwell Time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 smtClean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MBTA Resiliency Planning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 smtClean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Solar Canopies 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 smtClean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Contract Oversight Discussion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 smtClean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MHS Emergency Access Tunnel 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 smtClean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State of Good Repair - Recast of Capital Need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 smtClean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West Station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 smtClean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South Shore/Old Colony Late Trains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 smtClean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Bus Network Redesign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en-US" sz="1100" b="0" i="0" u="none" strike="noStrike" baseline="0" noProof="0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Discussion of the operational implication of dwell time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endParaRPr lang="en-US" sz="1100" kern="1200" baseline="0" dirty="0" smtClean="0">
                        <a:solidFill>
                          <a:schemeClr val="tx1"/>
                        </a:solidFill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endParaRPr lang="en-US" sz="1100" kern="1200" baseline="0" dirty="0" smtClean="0">
                        <a:solidFill>
                          <a:schemeClr val="tx1"/>
                        </a:solidFill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Includes: GLX, AFC 2, Bus, </a:t>
                      </a:r>
                      <a:r>
                        <a:rPr lang="en-US" sz="1100" kern="1200" baseline="0" dirty="0" err="1" smtClean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Keolis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, …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endParaRPr lang="en-US" sz="1100" kern="1200" baseline="0" dirty="0" smtClean="0">
                        <a:solidFill>
                          <a:schemeClr val="tx1"/>
                        </a:solidFill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Early 2019; for CIP process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endParaRPr lang="en-US" sz="1100" kern="1200" baseline="0" dirty="0" smtClean="0">
                        <a:solidFill>
                          <a:schemeClr val="tx1"/>
                        </a:solidFill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endParaRPr lang="en-US" sz="1100" kern="1200" baseline="0" dirty="0" smtClean="0">
                        <a:solidFill>
                          <a:schemeClr val="tx1"/>
                        </a:solidFill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endParaRPr lang="en-US" sz="1100" kern="1200" baseline="0" dirty="0" smtClean="0">
                        <a:solidFill>
                          <a:schemeClr val="tx1"/>
                        </a:solidFill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en-US" sz="1100" kern="1200" baseline="0" dirty="0" smtClean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April</a:t>
                      </a:r>
                      <a:endParaRPr lang="en-US" sz="1100" kern="1200" baseline="0" dirty="0">
                        <a:solidFill>
                          <a:srgbClr val="FF0000"/>
                        </a:solidFill>
                        <a:latin typeface="Arial"/>
                        <a:cs typeface="+mn-cs"/>
                      </a:endParaRP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FMCB Calendar – To Be Scheduled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1963" y="114300"/>
            <a:ext cx="3119437" cy="171450"/>
          </a:xfrm>
        </p:spPr>
        <p:txBody>
          <a:bodyPr/>
          <a:lstStyle/>
          <a:p>
            <a:r>
              <a:rPr lang="en-US" dirty="0"/>
              <a:t>Fiscal &amp; Management Control Board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07473" y="4914336"/>
            <a:ext cx="3836527" cy="236713"/>
          </a:xfrm>
          <a:prstGeom prst="rect">
            <a:avLst/>
          </a:prstGeom>
          <a:noFill/>
        </p:spPr>
        <p:txBody>
          <a:bodyPr wrap="none" lIns="82024" tIns="41012" rIns="82024" bIns="41012" rtlCol="0">
            <a:spAutoFit/>
          </a:bodyPr>
          <a:lstStyle/>
          <a:p>
            <a:pPr marL="307588" indent="-307588" algn="r" defTabSz="913907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Items shown in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are recent additions or date changes</a:t>
            </a:r>
          </a:p>
        </p:txBody>
      </p:sp>
    </p:spTree>
    <p:extLst>
      <p:ext uri="{BB962C8B-B14F-4D97-AF65-F5344CB8AC3E}">
        <p14:creationId xmlns:p14="http://schemas.microsoft.com/office/powerpoint/2010/main" val="217659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Presentation3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MBTA Black Line - Blue Title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3" id="{46C860BB-CEC2-4323-AF68-6C413613BB7E}" vid="{6C6AA7CE-4E8A-4B1B-B4AB-6716735CB656}"/>
    </a:ext>
  </a:extLst>
</a:theme>
</file>

<file path=ppt/theme/theme1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_MBTA Black Line - Blue Title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3" id="{46C860BB-CEC2-4323-AF68-6C413613BB7E}" vid="{6C6AA7CE-4E8A-4B1B-B4AB-6716735CB656}"/>
    </a:ext>
  </a:extLst>
</a:theme>
</file>

<file path=ppt/theme/theme13.xml><?xml version="1.0" encoding="utf-8"?>
<a:theme xmlns:a="http://schemas.openxmlformats.org/drawingml/2006/main" name="2_MBTA Black Line - Blue Title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3" id="{46C860BB-CEC2-4323-AF68-6C413613BB7E}" vid="{6C6AA7CE-4E8A-4B1B-B4AB-6716735CB656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0B9DD42A-02F8-104D-9910-D1A64A753B29}" vid="{45318140-5A3E-7B4C-A710-E7E511F82756}"/>
    </a:ext>
  </a:extLst>
</a:theme>
</file>

<file path=ppt/theme/theme3.xml><?xml version="1.0" encoding="utf-8"?>
<a:theme xmlns:a="http://schemas.openxmlformats.org/drawingml/2006/main" name="OPMI-2">
  <a:themeElements>
    <a:clrScheme name="opm-color">
      <a:dk1>
        <a:srgbClr val="292934"/>
      </a:dk1>
      <a:lt1>
        <a:srgbClr val="FFFFFF"/>
      </a:lt1>
      <a:dk2>
        <a:srgbClr val="000000"/>
      </a:dk2>
      <a:lt2>
        <a:srgbClr val="FFFFFF"/>
      </a:lt2>
      <a:accent1>
        <a:srgbClr val="21A899"/>
      </a:accent1>
      <a:accent2>
        <a:srgbClr val="FFD852"/>
      </a:accent2>
      <a:accent3>
        <a:srgbClr val="27304D"/>
      </a:accent3>
      <a:accent4>
        <a:srgbClr val="4C5A6A"/>
      </a:accent4>
      <a:accent5>
        <a:srgbClr val="8256A5"/>
      </a:accent5>
      <a:accent6>
        <a:srgbClr val="E46C0A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0B9DD42A-02F8-104D-9910-D1A64A753B29}" vid="{45318140-5A3E-7B4C-A710-E7E511F8275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0B9DD42A-02F8-104D-9910-D1A64A753B29}" vid="{45318140-5A3E-7B4C-A710-E7E511F82756}"/>
    </a:ext>
  </a:extLst>
</a:theme>
</file>

<file path=ppt/theme/theme7.xml><?xml version="1.0" encoding="utf-8"?>
<a:theme xmlns:a="http://schemas.openxmlformats.org/drawingml/2006/main" name="3_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0B9DD42A-02F8-104D-9910-D1A64A753B29}" vid="{45318140-5A3E-7B4C-A710-E7E511F82756}"/>
    </a:ext>
  </a:extLst>
</a:theme>
</file>

<file path=ppt/theme/theme8.xml><?xml version="1.0" encoding="utf-8"?>
<a:theme xmlns:a="http://schemas.openxmlformats.org/drawingml/2006/main" name="4_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0B9DD42A-02F8-104D-9910-D1A64A753B29}" vid="{45318140-5A3E-7B4C-A710-E7E511F82756}"/>
    </a:ext>
  </a:extLst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AEA24755921242B6930DE14963EEA1" ma:contentTypeVersion="2" ma:contentTypeDescription="Create a new document." ma:contentTypeScope="" ma:versionID="05c769840a6264e83d3d2bcd161cf46a">
  <xsd:schema xmlns:xsd="http://www.w3.org/2001/XMLSchema" xmlns:xs="http://www.w3.org/2001/XMLSchema" xmlns:p="http://schemas.microsoft.com/office/2006/metadata/properties" xmlns:ns2="a48fa604-65a2-4043-adf9-a239411230e9" targetNamespace="http://schemas.microsoft.com/office/2006/metadata/properties" ma:root="true" ma:fieldsID="8052e779e10ae18b65a98d9eba4387c7" ns2:_="">
    <xsd:import namespace="a48fa604-65a2-4043-adf9-a239411230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8fa604-65a2-4043-adf9-a239411230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C1FBE7-BD0D-4790-A89F-D2B28303EB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1B4146-B956-4A03-8F93-19F85DBF53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8fa604-65a2-4043-adf9-a239411230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F1FC64-E47D-4612-8598-863A817D5AF1}">
  <ds:schemaRefs>
    <ds:schemaRef ds:uri="http://purl.org/dc/terms/"/>
    <ds:schemaRef ds:uri="http://www.w3.org/XML/1998/namespace"/>
    <ds:schemaRef ds:uri="http://schemas.microsoft.com/office/2006/documentManagement/types"/>
    <ds:schemaRef ds:uri="a48fa604-65a2-4043-adf9-a239411230e9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MBTA Template</Template>
  <TotalTime>30166</TotalTime>
  <Words>395</Words>
  <Application>Microsoft Office PowerPoint</Application>
  <PresentationFormat>On-screen Show (16:9)</PresentationFormat>
  <Paragraphs>153</Paragraphs>
  <Slides>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8" baseType="lpstr">
      <vt:lpstr>Presentation3</vt:lpstr>
      <vt:lpstr>MassDOT Blue Title White Content</vt:lpstr>
      <vt:lpstr>OPMI-2</vt:lpstr>
      <vt:lpstr>1_MassDOT Blue Title White Content</vt:lpstr>
      <vt:lpstr>Office Theme</vt:lpstr>
      <vt:lpstr>2_MassDOT Blue Title White Content</vt:lpstr>
      <vt:lpstr>3_MassDOT Blue Title White Content</vt:lpstr>
      <vt:lpstr>4_MassDOT Blue Title White Content</vt:lpstr>
      <vt:lpstr>2_Office Theme</vt:lpstr>
      <vt:lpstr>MBTA Black Line - Blue Title Template</vt:lpstr>
      <vt:lpstr>3_Office Theme</vt:lpstr>
      <vt:lpstr>1_MBTA Black Line - Blue Title Template</vt:lpstr>
      <vt:lpstr>2_MBTA Black Line - Blue Title Template</vt:lpstr>
      <vt:lpstr>think-cell Slide</vt:lpstr>
      <vt:lpstr>FMCB Calendar – Recurring Topics</vt:lpstr>
      <vt:lpstr>Future Agendas</vt:lpstr>
      <vt:lpstr>Future Agendas</vt:lpstr>
      <vt:lpstr>FMCB Calendar – To Be Scheduled</vt:lpstr>
    </vt:vector>
  </TitlesOfParts>
  <Company>MassDOT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FMCB Calendar – Recurring Topics</dc:title>
  <dc:creator>Trey Joseph Wadsworth</dc:creator>
  <cp:lastModifiedBy>DOT</cp:lastModifiedBy>
  <cp:revision>963</cp:revision>
  <cp:lastPrinted>2018-09-21T14:30:46Z</cp:lastPrinted>
  <dcterms:created xsi:type="dcterms:W3CDTF">2016-03-11T16:43:25Z</dcterms:created>
  <dcterms:modified xsi:type="dcterms:W3CDTF">2018-10-01T15:12:20Z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0x01010029AEA24755921242B6930DE14963EEA1</vt:lpwstr>
  </property>
</Properties>
</file>