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31" r:id="rId3"/>
  </p:sldMasterIdLst>
  <p:notesMasterIdLst>
    <p:notesMasterId r:id="rId11"/>
  </p:notesMasterIdLst>
  <p:handoutMasterIdLst>
    <p:handoutMasterId r:id="rId12"/>
  </p:handoutMasterIdLst>
  <p:sldIdLst>
    <p:sldId id="380" r:id="rId4"/>
    <p:sldId id="394" r:id="rId5"/>
    <p:sldId id="391" r:id="rId6"/>
    <p:sldId id="392" r:id="rId7"/>
    <p:sldId id="395" r:id="rId8"/>
    <p:sldId id="396" r:id="rId9"/>
    <p:sldId id="390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3DC9B9-A4B3-43DB-BAC3-481D4772EE1F}">
          <p14:sldIdLst>
            <p14:sldId id="380"/>
            <p14:sldId id="394"/>
            <p14:sldId id="391"/>
            <p14:sldId id="392"/>
            <p14:sldId id="395"/>
            <p14:sldId id="396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 userDrawn="1">
          <p15:clr>
            <a:srgbClr val="A4A3A4"/>
          </p15:clr>
        </p15:guide>
        <p15:guide id="2" pos="2269" userDrawn="1">
          <p15:clr>
            <a:srgbClr val="A4A3A4"/>
          </p15:clr>
        </p15:guide>
        <p15:guide id="3" orient="horz" pos="2936" userDrawn="1">
          <p15:clr>
            <a:srgbClr val="A4A3A4"/>
          </p15:clr>
        </p15:guide>
        <p15:guide id="4" pos="2216" userDrawn="1">
          <p15:clr>
            <a:srgbClr val="A4A3A4"/>
          </p15:clr>
        </p15:guide>
        <p15:guide id="5" pos="2320" userDrawn="1">
          <p15:clr>
            <a:srgbClr val="A4A3A4"/>
          </p15:clr>
        </p15:guide>
        <p15:guide id="6" pos="2265" userDrawn="1">
          <p15:clr>
            <a:srgbClr val="A4A3A4"/>
          </p15:clr>
        </p15:guide>
        <p15:guide id="7" orient="horz" pos="2932" userDrawn="1">
          <p15:clr>
            <a:srgbClr val="A4A3A4"/>
          </p15:clr>
        </p15:guide>
        <p15:guide id="8" pos="2164" userDrawn="1">
          <p15:clr>
            <a:srgbClr val="A4A3A4"/>
          </p15:clr>
        </p15:guide>
        <p15:guide id="9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369A40"/>
    <a:srgbClr val="55864A"/>
    <a:srgbClr val="B9FFD9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93382" autoAdjust="0"/>
  </p:normalViewPr>
  <p:slideViewPr>
    <p:cSldViewPr>
      <p:cViewPr varScale="1">
        <p:scale>
          <a:sx n="94" d="100"/>
          <a:sy n="94" d="100"/>
        </p:scale>
        <p:origin x="104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86" y="-96"/>
      </p:cViewPr>
      <p:guideLst>
        <p:guide orient="horz" pos="2940"/>
        <p:guide pos="2269"/>
        <p:guide orient="horz" pos="2936"/>
        <p:guide pos="2216"/>
        <p:guide pos="2320"/>
        <p:guide pos="2265"/>
        <p:guide orient="horz" pos="2932"/>
        <p:guide pos="2164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43238" cy="465138"/>
          </a:xfrm>
          <a:prstGeom prst="rect">
            <a:avLst/>
          </a:prstGeom>
        </p:spPr>
        <p:txBody>
          <a:bodyPr vert="horz" lIns="91947" tIns="45974" rIns="91947" bIns="459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7" y="3"/>
            <a:ext cx="3043238" cy="465138"/>
          </a:xfrm>
          <a:prstGeom prst="rect">
            <a:avLst/>
          </a:prstGeom>
        </p:spPr>
        <p:txBody>
          <a:bodyPr vert="horz" lIns="91947" tIns="45974" rIns="91947" bIns="45974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382"/>
            <a:ext cx="3043238" cy="465138"/>
          </a:xfrm>
          <a:prstGeom prst="rect">
            <a:avLst/>
          </a:prstGeom>
        </p:spPr>
        <p:txBody>
          <a:bodyPr vert="horz" lIns="91947" tIns="45974" rIns="91947" bIns="459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7" y="8842382"/>
            <a:ext cx="3043238" cy="465138"/>
          </a:xfrm>
          <a:prstGeom prst="rect">
            <a:avLst/>
          </a:prstGeom>
        </p:spPr>
        <p:txBody>
          <a:bodyPr vert="horz" lIns="91947" tIns="45974" rIns="91947" bIns="45974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33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5611" tIns="47804" rIns="95611" bIns="478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40" y="0"/>
            <a:ext cx="3043343" cy="465455"/>
          </a:xfrm>
          <a:prstGeom prst="rect">
            <a:avLst/>
          </a:prstGeom>
        </p:spPr>
        <p:txBody>
          <a:bodyPr vert="horz" lIns="95611" tIns="47804" rIns="95611" bIns="47804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1" tIns="47804" rIns="95611" bIns="478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31"/>
            <a:ext cx="5618480" cy="4189095"/>
          </a:xfrm>
          <a:prstGeom prst="rect">
            <a:avLst/>
          </a:prstGeom>
        </p:spPr>
        <p:txBody>
          <a:bodyPr vert="horz" lIns="95611" tIns="47804" rIns="95611" bIns="4780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6"/>
            <a:ext cx="3043343" cy="465455"/>
          </a:xfrm>
          <a:prstGeom prst="rect">
            <a:avLst/>
          </a:prstGeom>
        </p:spPr>
        <p:txBody>
          <a:bodyPr vert="horz" lIns="95611" tIns="47804" rIns="95611" bIns="478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40" y="8842036"/>
            <a:ext cx="3043343" cy="465455"/>
          </a:xfrm>
          <a:prstGeom prst="rect">
            <a:avLst/>
          </a:prstGeom>
        </p:spPr>
        <p:txBody>
          <a:bodyPr vert="horz" lIns="95611" tIns="47804" rIns="95611" bIns="47804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8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17917" y="4421823"/>
            <a:ext cx="5743335" cy="4189095"/>
          </a:xfrm>
          <a:prstGeom prst="rect">
            <a:avLst/>
          </a:prstGeom>
        </p:spPr>
        <p:txBody>
          <a:bodyPr spcFirstLastPara="1" wrap="square" lIns="94187" tIns="94187" rIns="94187" bIns="94187" anchor="t" anchorCtr="0">
            <a:noAutofit/>
          </a:bodyPr>
          <a:lstStyle/>
          <a:p>
            <a:pPr defTabSz="924458">
              <a:buClr>
                <a:srgbClr val="000000"/>
              </a:buClr>
              <a:buSzPts val="1400"/>
              <a:defRPr/>
            </a:pPr>
            <a:r>
              <a:rPr lang="en-US" dirty="0"/>
              <a:t>Yellow – public engagement element</a:t>
            </a:r>
          </a:p>
          <a:p>
            <a:pPr defTabSz="924458">
              <a:buClr>
                <a:srgbClr val="000000"/>
              </a:buClr>
              <a:buSzPts val="1400"/>
              <a:defRPr/>
            </a:pPr>
            <a:endParaRPr lang="en-US" dirty="0"/>
          </a:p>
          <a:p>
            <a:pPr defTabSz="924458">
              <a:buClr>
                <a:srgbClr val="000000"/>
              </a:buClr>
              <a:buSzPts val="1400"/>
              <a:defRPr/>
            </a:pPr>
            <a:r>
              <a:rPr lang="en-US" dirty="0"/>
              <a:t>Comment by Jess Casey over Jan-Apr 2019 element: This needs to be revised -- when are people going to see the results? This is very policy/project management oriented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15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17917" y="4421823"/>
            <a:ext cx="5743335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87" tIns="94187" rIns="94187" bIns="9418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93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Postcard</a:t>
            </a:r>
            <a:r>
              <a:rPr lang="en-US" baseline="0" dirty="0" smtClean="0"/>
              <a:t> will be handed out (translated in 6 languages)</a:t>
            </a:r>
          </a:p>
          <a:p>
            <a:r>
              <a:rPr lang="en-US" baseline="0" dirty="0" smtClean="0"/>
              <a:t>Staff will be wearing smocks to easily be identifiable</a:t>
            </a:r>
          </a:p>
          <a:p>
            <a:r>
              <a:rPr lang="en-US" baseline="0" dirty="0" smtClean="0"/>
              <a:t>Will also be able to take feedback with survey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83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8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 smtClean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8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2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5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0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8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2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0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5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 userDrawn="1"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Red Line Customer Capacity Update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5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6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5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7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4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043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; optional bullets">
  <p:cSld name="Table; optional 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388625" y="554200"/>
            <a:ext cx="8333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2425" y="724717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620097" y="1539267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7283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6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" name="Rectangle 10"/>
          <p:cNvSpPr/>
          <p:nvPr userDrawn="1"/>
        </p:nvSpPr>
        <p:spPr>
          <a:xfrm>
            <a:off x="327026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Red Line Customer Capacity Update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55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Green Line Service Improvements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Green Line Service Improvements</a:t>
            </a: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-183748" y="6642100"/>
            <a:ext cx="19597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 smtClean="0"/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4764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7058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2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495801" y="1023874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123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64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3" y="1812925"/>
            <a:ext cx="4449763" cy="5130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fld id="{A7EB0778-A622-4CF1-9AB3-2DA7F91AC891}" type="datetime1">
              <a:rPr lang="en-US" smtClean="0">
                <a:solidFill>
                  <a:srgbClr val="000000"/>
                </a:solidFill>
              </a:rPr>
              <a:pPr/>
              <a:t>5/7/2018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fld id="{1AB6784F-114F-4FA9-AB86-CE8F522A1CF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7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1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1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7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6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5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4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5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9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0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5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6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5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3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495800" y="1023874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8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6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3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May 7,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7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98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87A6FB5-55FC-41BB-96AD-B9854D824E40}" type="datetimeFigureOut">
              <a:rPr lang="en-US" smtClean="0">
                <a:solidFill>
                  <a:srgbClr val="000000"/>
                </a:solidFill>
              </a:rPr>
              <a:pPr/>
              <a:t>5/7/2018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90C4686-4FF0-4B14-AA0A-2AC8D6F72CE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37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1828800" cy="32918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38600" y="6528816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371600"/>
            <a:ext cx="8229600" cy="403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4102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172200"/>
            <a:ext cx="8229600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/>
            </a:lvl1pPr>
          </a:lstStyle>
          <a:p>
            <a:r>
              <a:rPr lang="en-US" sz="900" dirty="0" smtClean="0">
                <a:solidFill>
                  <a:schemeClr val="tx1"/>
                </a:solidFill>
              </a:rPr>
              <a:t>Please put your source here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16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; optional bullets">
  <p:cSld name="Table; optional 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388625" y="554200"/>
            <a:ext cx="8333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2425" y="724717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620097" y="1539267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42450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355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06425" y="2409100"/>
            <a:ext cx="8296800" cy="2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015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64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5"/>
            <a:ext cx="4449763" cy="5130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fld id="{A7EB0778-A622-4CF1-9AB3-2DA7F91AC891}" type="datetime1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fld id="{1AB6784F-114F-4FA9-AB86-CE8F522A1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rgbClr val="00B3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80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10" y="250535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B3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4A5432-005F-48DD-B199-596AF238038F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C0F318-7CCD-4156-8DB5-FB67A9F8C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2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700" b="1" cap="all">
                <a:solidFill>
                  <a:srgbClr val="00B3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4A5432-005F-48DD-B199-596AF238038F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C0F318-7CCD-4156-8DB5-FB67A9F8C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42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B3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4A5432-005F-48DD-B199-596AF238038F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C0F318-7CCD-4156-8DB5-FB67A9F8CB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62665" y="158556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928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B3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75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1575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4A5432-005F-48DD-B199-596AF238038F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C0F318-7CCD-4156-8DB5-FB67A9F8C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36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B3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4A5432-005F-48DD-B199-596AF238038F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C0F318-7CCD-4156-8DB5-FB67A9F8C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682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4A5432-005F-48DD-B199-596AF238038F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C0F318-7CCD-4156-8DB5-FB67A9F8C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076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4A5432-005F-48DD-B199-596AF238038F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DA3DEB5-1827-4407-84F9-0D0A43165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7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4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4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May 7,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7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 smtClean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2" r:id="rId3"/>
    <p:sldLayoutId id="2147483663" r:id="rId4"/>
    <p:sldLayoutId id="2147483673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47676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80981-3DA6-46C2-826D-0D8005ADC286}" type="slidenum">
              <a:rPr kumimoji="0" lang="en-US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7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1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975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 userDrawn="1"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177576" y="222250"/>
            <a:ext cx="552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8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171450" indent="-17145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18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19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68580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94654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2001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5430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18859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2288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5717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400800"/>
            <a:ext cx="542333" cy="365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5120" y="6383626"/>
            <a:ext cx="2286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Martin J. Walsh</a:t>
            </a:r>
          </a:p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 Transportation Department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6383626"/>
            <a:ext cx="2514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6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.mbta.com/betterbu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53" y="4181856"/>
            <a:ext cx="7751547" cy="466344"/>
          </a:xfrm>
        </p:spPr>
        <p:txBody>
          <a:bodyPr/>
          <a:lstStyle/>
          <a:p>
            <a:r>
              <a:rPr lang="en-US" b="0" dirty="0" smtClean="0">
                <a:solidFill>
                  <a:srgbClr val="002060"/>
                </a:solidFill>
              </a:rPr>
              <a:t>DGM </a:t>
            </a:r>
            <a:r>
              <a:rPr lang="en-US" b="0" dirty="0">
                <a:solidFill>
                  <a:srgbClr val="002060"/>
                </a:solidFill>
              </a:rPr>
              <a:t>R</a:t>
            </a:r>
            <a:r>
              <a:rPr lang="en-US" b="0" dirty="0" smtClean="0">
                <a:solidFill>
                  <a:srgbClr val="002060"/>
                </a:solidFill>
              </a:rPr>
              <a:t>emarks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43000" y="5105400"/>
            <a:ext cx="3352800" cy="762000"/>
          </a:xfrm>
        </p:spPr>
        <p:txBody>
          <a:bodyPr/>
          <a:lstStyle/>
          <a:p>
            <a:r>
              <a:rPr lang="en-US" sz="2000" b="0" dirty="0" smtClean="0">
                <a:solidFill>
                  <a:srgbClr val="002060"/>
                </a:solidFill>
              </a:rPr>
              <a:t>May 7, 2018</a:t>
            </a:r>
            <a:endParaRPr lang="en-US" sz="2000" b="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463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400" b="0" kern="0" dirty="0" smtClean="0">
                <a:solidFill>
                  <a:schemeClr val="tx1"/>
                </a:solidFill>
              </a:rPr>
              <a:t>Fiscal &amp; Management Control Board</a:t>
            </a:r>
            <a:endParaRPr lang="en-US" sz="2400" b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497999" y="5546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fld id="{00000000-1234-1234-1234-123412341234}" type="slidenum">
              <a:rPr lang="en" sz="1350">
                <a:solidFill>
                  <a:srgbClr val="FFFFFF"/>
                </a:solidFill>
                <a:latin typeface="Verdana"/>
                <a:cs typeface="Arial"/>
              </a:rPr>
              <a:pPr defTabSz="685800"/>
              <a:t>2</a:t>
            </a:fld>
            <a:endParaRPr sz="1350">
              <a:solidFill>
                <a:srgbClr val="FFFFFF"/>
              </a:solidFill>
              <a:latin typeface="Verdana"/>
              <a:cs typeface="Arial"/>
            </a:endParaRPr>
          </a:p>
        </p:txBody>
      </p:sp>
      <p:sp>
        <p:nvSpPr>
          <p:cNvPr id="17" name="Shape 160">
            <a:extLst>
              <a:ext uri="{FF2B5EF4-FFF2-40B4-BE49-F238E27FC236}">
                <a16:creationId xmlns:a16="http://schemas.microsoft.com/office/drawing/2014/main" id="{5A7559A4-69EE-4C87-9F75-9C0E12552EF6}"/>
              </a:ext>
            </a:extLst>
          </p:cNvPr>
          <p:cNvSpPr txBox="1">
            <a:spLocks/>
          </p:cNvSpPr>
          <p:nvPr/>
        </p:nvSpPr>
        <p:spPr>
          <a:xfrm>
            <a:off x="261575" y="858522"/>
            <a:ext cx="2617704" cy="50745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5800">
              <a:spcBef>
                <a:spcPts val="600"/>
              </a:spcBef>
              <a:spcAft>
                <a:spcPts val="1200"/>
              </a:spcAft>
              <a:buClr>
                <a:srgbClr val="1C1E23"/>
              </a:buClr>
              <a:buSzPts val="2000"/>
            </a:pPr>
            <a:r>
              <a:rPr lang="en-US" sz="2100" b="1" dirty="0">
                <a:solidFill>
                  <a:srgbClr val="FFFFFF"/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Project Schedule</a:t>
            </a:r>
            <a:endParaRPr lang="en-US" sz="2100" dirty="0">
              <a:solidFill>
                <a:srgbClr val="FFFFFF"/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39BC6D-0728-45F3-9F0F-54DDAAF91473}"/>
              </a:ext>
            </a:extLst>
          </p:cNvPr>
          <p:cNvGrpSpPr/>
          <p:nvPr/>
        </p:nvGrpSpPr>
        <p:grpSpPr>
          <a:xfrm>
            <a:off x="-224593" y="1461607"/>
            <a:ext cx="10001537" cy="3968598"/>
            <a:chOff x="-265580" y="660628"/>
            <a:chExt cx="10001537" cy="39685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BE4E104-F06E-4424-836B-A2ABB603D324}"/>
                </a:ext>
              </a:extLst>
            </p:cNvPr>
            <p:cNvGrpSpPr/>
            <p:nvPr/>
          </p:nvGrpSpPr>
          <p:grpSpPr>
            <a:xfrm>
              <a:off x="-265580" y="1483455"/>
              <a:ext cx="2497352" cy="1088294"/>
              <a:chOff x="384486" y="750040"/>
              <a:chExt cx="2497352" cy="1088294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1F99AD8-517D-4AE6-99D1-CAB66D598939}"/>
                  </a:ext>
                </a:extLst>
              </p:cNvPr>
              <p:cNvSpPr/>
              <p:nvPr/>
            </p:nvSpPr>
            <p:spPr>
              <a:xfrm>
                <a:off x="384486" y="750040"/>
                <a:ext cx="2497352" cy="108829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49352FF-04FA-461A-BC20-C87F8067FDE9}"/>
                  </a:ext>
                </a:extLst>
              </p:cNvPr>
              <p:cNvSpPr txBox="1"/>
              <p:nvPr/>
            </p:nvSpPr>
            <p:spPr>
              <a:xfrm>
                <a:off x="1054382" y="750040"/>
                <a:ext cx="1827455" cy="10882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9850" rIns="69850" bIns="104775" numCol="1" spcCol="1270" anchor="t" anchorCtr="0">
                <a:noAutofit/>
              </a:bodyPr>
              <a:lstStyle/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dirty="0">
                  <a:solidFill>
                    <a:srgbClr val="FFFFFF"/>
                  </a:solidFill>
                  <a:latin typeface="Lato" panose="020F0502020204030203" pitchFamily="34" charset="0"/>
                  <a:cs typeface="Arial"/>
                </a:endParaRPr>
              </a:p>
            </p:txBody>
          </p: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0C3CAAF-B4CC-4472-95B4-F6EA116D3B63}"/>
                </a:ext>
              </a:extLst>
            </p:cNvPr>
            <p:cNvSpPr/>
            <p:nvPr/>
          </p:nvSpPr>
          <p:spPr>
            <a:xfrm>
              <a:off x="431956" y="1101082"/>
              <a:ext cx="1799816" cy="3823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D85E8E-DD7E-49A7-AE44-287BD3CF86FA}"/>
                </a:ext>
              </a:extLst>
            </p:cNvPr>
            <p:cNvGrpSpPr/>
            <p:nvPr/>
          </p:nvGrpSpPr>
          <p:grpSpPr>
            <a:xfrm>
              <a:off x="413846" y="800379"/>
              <a:ext cx="3322355" cy="2859665"/>
              <a:chOff x="473885" y="66964"/>
              <a:chExt cx="3912382" cy="2859665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D5441BA-3106-4C6D-84A8-45AA06BD78C0}"/>
                  </a:ext>
                </a:extLst>
              </p:cNvPr>
              <p:cNvSpPr/>
              <p:nvPr/>
            </p:nvSpPr>
            <p:spPr>
              <a:xfrm>
                <a:off x="1888915" y="1838335"/>
                <a:ext cx="2497352" cy="108829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5E12B15-2693-4D0F-B14F-99D006B6C730}"/>
                  </a:ext>
                </a:extLst>
              </p:cNvPr>
              <p:cNvSpPr txBox="1"/>
              <p:nvPr/>
            </p:nvSpPr>
            <p:spPr>
              <a:xfrm>
                <a:off x="473885" y="66964"/>
                <a:ext cx="2497352" cy="10882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04775" rIns="0" bIns="69850" numCol="1" spcCol="1270" anchor="b" anchorCtr="0">
                <a:noAutofit/>
              </a:bodyPr>
              <a:lstStyle/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rgbClr val="FFFFFF"/>
                    </a:solidFill>
                    <a:latin typeface="Lato" panose="020F0502020204030203" pitchFamily="34" charset="0"/>
                    <a:cs typeface="Arial"/>
                  </a:rPr>
                  <a:t>Discussions with MBTA bus operators and staff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2D0C3B-E1B6-4EDB-BA17-8E799348445B}"/>
                </a:ext>
              </a:extLst>
            </p:cNvPr>
            <p:cNvGrpSpPr/>
            <p:nvPr/>
          </p:nvGrpSpPr>
          <p:grpSpPr>
            <a:xfrm>
              <a:off x="424618" y="823223"/>
              <a:ext cx="3311583" cy="3219195"/>
              <a:chOff x="486570" y="89808"/>
              <a:chExt cx="3899697" cy="3219195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CE2580F-AD43-495E-8B63-2645AFDABF3F}"/>
                  </a:ext>
                </a:extLst>
              </p:cNvPr>
              <p:cNvSpPr/>
              <p:nvPr/>
            </p:nvSpPr>
            <p:spPr>
              <a:xfrm>
                <a:off x="1888915" y="2926630"/>
                <a:ext cx="2497352" cy="3823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93FEFFA-205C-4B6E-9954-40657EA16418}"/>
                  </a:ext>
                </a:extLst>
              </p:cNvPr>
              <p:cNvSpPr txBox="1"/>
              <p:nvPr/>
            </p:nvSpPr>
            <p:spPr>
              <a:xfrm>
                <a:off x="486570" y="89808"/>
                <a:ext cx="2497352" cy="3823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95250" bIns="0" numCol="1" spcCol="1270" anchor="ctr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 b="1"/>
                </a:pPr>
                <a:r>
                  <a:rPr lang="en-US" sz="1500" b="1" dirty="0">
                    <a:solidFill>
                      <a:srgbClr val="FFFFFF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Feb.–Mar. 2018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B0B8D1F-4811-4810-9F7E-FF46F357922B}"/>
                </a:ext>
              </a:extLst>
            </p:cNvPr>
            <p:cNvGrpSpPr/>
            <p:nvPr/>
          </p:nvGrpSpPr>
          <p:grpSpPr>
            <a:xfrm>
              <a:off x="1631038" y="1483455"/>
              <a:ext cx="3609592" cy="2292147"/>
              <a:chOff x="2281104" y="750040"/>
              <a:chExt cx="3609592" cy="22921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386535D-978F-49BF-82F8-62C79E910BF3}"/>
                  </a:ext>
                </a:extLst>
              </p:cNvPr>
              <p:cNvSpPr/>
              <p:nvPr/>
            </p:nvSpPr>
            <p:spPr>
              <a:xfrm>
                <a:off x="3393344" y="750040"/>
                <a:ext cx="2497352" cy="108829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E9E1EE9-C103-4E27-9901-09D8DAA6E80D}"/>
                  </a:ext>
                </a:extLst>
              </p:cNvPr>
              <p:cNvSpPr txBox="1"/>
              <p:nvPr/>
            </p:nvSpPr>
            <p:spPr>
              <a:xfrm>
                <a:off x="2281104" y="1867859"/>
                <a:ext cx="2497352" cy="11743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9850" rIns="69850" bIns="104775" numCol="1" spcCol="1270" anchor="t" anchorCtr="0">
                <a:noAutofit/>
              </a:bodyPr>
              <a:lstStyle/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rgbClr val="FFFFFF"/>
                    </a:solidFill>
                    <a:latin typeface="Lato" panose="020F0502020204030203" pitchFamily="34" charset="0"/>
                    <a:cs typeface="Arial"/>
                  </a:rPr>
                  <a:t>Market Analysis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rgbClr val="FFFFFF"/>
                    </a:solidFill>
                    <a:latin typeface="Lato" panose="020F0502020204030203" pitchFamily="34" charset="0"/>
                    <a:cs typeface="Arial"/>
                  </a:rPr>
                  <a:t>Route Profiles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rgbClr val="FFFFFF"/>
                    </a:solidFill>
                    <a:latin typeface="Lato" panose="020F0502020204030203" pitchFamily="34" charset="0"/>
                    <a:cs typeface="Arial"/>
                  </a:rPr>
                  <a:t>Framework Evaluation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  <a:t>Meeting riders at bus stops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  <a:t>Public meetings/workshops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  <a:t>Municipal/Stakeholder Outreach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  <a:t>Implementation of Recommendations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5A045DF-500F-4AE8-8FEC-EC27A8F0D998}"/>
                </a:ext>
              </a:extLst>
            </p:cNvPr>
            <p:cNvGrpSpPr/>
            <p:nvPr/>
          </p:nvGrpSpPr>
          <p:grpSpPr>
            <a:xfrm>
              <a:off x="1591359" y="1101082"/>
              <a:ext cx="3649271" cy="3528145"/>
              <a:chOff x="2241425" y="367667"/>
              <a:chExt cx="3649271" cy="352814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50DDFFE-2C07-4FEC-9CC1-6D50189A09F2}"/>
                  </a:ext>
                </a:extLst>
              </p:cNvPr>
              <p:cNvSpPr/>
              <p:nvPr/>
            </p:nvSpPr>
            <p:spPr>
              <a:xfrm>
                <a:off x="3393344" y="367667"/>
                <a:ext cx="2497352" cy="3823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6CE037F-0054-4201-92F3-4584F2897EC4}"/>
                  </a:ext>
                </a:extLst>
              </p:cNvPr>
              <p:cNvSpPr txBox="1"/>
              <p:nvPr/>
            </p:nvSpPr>
            <p:spPr>
              <a:xfrm>
                <a:off x="2241425" y="3513439"/>
                <a:ext cx="2497352" cy="3823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95250" bIns="0" numCol="1" spcCol="1270" anchor="ctr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 b="1"/>
                </a:pPr>
                <a:r>
                  <a:rPr lang="en-US" sz="1500" b="1" dirty="0">
                    <a:solidFill>
                      <a:srgbClr val="FFFFFF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Apr.–May 2018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31B5A5-8E7A-49AD-A018-256B963A4DBC}"/>
                </a:ext>
              </a:extLst>
            </p:cNvPr>
            <p:cNvGrpSpPr/>
            <p:nvPr/>
          </p:nvGrpSpPr>
          <p:grpSpPr>
            <a:xfrm>
              <a:off x="2845774" y="660628"/>
              <a:ext cx="3899285" cy="2999416"/>
              <a:chOff x="3495840" y="-72787"/>
              <a:chExt cx="3899285" cy="2999416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91A3C85-9062-4918-93C9-ABFC2957A236}"/>
                  </a:ext>
                </a:extLst>
              </p:cNvPr>
              <p:cNvSpPr/>
              <p:nvPr/>
            </p:nvSpPr>
            <p:spPr>
              <a:xfrm>
                <a:off x="4897773" y="1838335"/>
                <a:ext cx="2497352" cy="108829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9498E46-C42A-4310-BD6E-4972DF4A3700}"/>
                  </a:ext>
                </a:extLst>
              </p:cNvPr>
              <p:cNvSpPr txBox="1"/>
              <p:nvPr/>
            </p:nvSpPr>
            <p:spPr>
              <a:xfrm>
                <a:off x="3495840" y="-72787"/>
                <a:ext cx="2497352" cy="10882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04775" rIns="0" bIns="69850" numCol="1" spcCol="1270" anchor="b" anchorCtr="0">
                <a:noAutofit/>
              </a:bodyPr>
              <a:lstStyle/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rgbClr val="FFFFFF"/>
                    </a:solidFill>
                    <a:latin typeface="Lato" panose="020F0502020204030203" pitchFamily="34" charset="0"/>
                    <a:cs typeface="Arial"/>
                  </a:rPr>
                  <a:t>Results/Resource analysis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  <a:t>Implementation of </a:t>
                </a:r>
                <a:b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</a:br>
                <a: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  <a:t>Recommendations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B4D77AC-3AED-479E-9627-1C390B420DF9}"/>
                </a:ext>
              </a:extLst>
            </p:cNvPr>
            <p:cNvGrpSpPr/>
            <p:nvPr/>
          </p:nvGrpSpPr>
          <p:grpSpPr>
            <a:xfrm>
              <a:off x="2739205" y="823223"/>
              <a:ext cx="4005854" cy="3219195"/>
              <a:chOff x="3389271" y="89808"/>
              <a:chExt cx="4005854" cy="3219195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7B6DCA5-0183-4C11-9E13-2BE2E8C34832}"/>
                  </a:ext>
                </a:extLst>
              </p:cNvPr>
              <p:cNvSpPr/>
              <p:nvPr/>
            </p:nvSpPr>
            <p:spPr>
              <a:xfrm>
                <a:off x="4897773" y="2926630"/>
                <a:ext cx="2497352" cy="3823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75A9410-467F-48A1-8408-0341D123893C}"/>
                  </a:ext>
                </a:extLst>
              </p:cNvPr>
              <p:cNvSpPr txBox="1"/>
              <p:nvPr/>
            </p:nvSpPr>
            <p:spPr>
              <a:xfrm>
                <a:off x="3389271" y="89808"/>
                <a:ext cx="2497352" cy="3823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95250" bIns="0" numCol="1" spcCol="1270" anchor="ctr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 b="1"/>
                </a:pPr>
                <a:r>
                  <a:rPr lang="en-US" sz="1500" b="1" dirty="0">
                    <a:solidFill>
                      <a:srgbClr val="FFFFFF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June–July 2018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A151C42-6204-4DCC-B472-2CF059A4E1A3}"/>
                </a:ext>
              </a:extLst>
            </p:cNvPr>
            <p:cNvGrpSpPr/>
            <p:nvPr/>
          </p:nvGrpSpPr>
          <p:grpSpPr>
            <a:xfrm>
              <a:off x="4334288" y="1483455"/>
              <a:ext cx="3907055" cy="2186187"/>
              <a:chOff x="4984354" y="750040"/>
              <a:chExt cx="3907055" cy="218618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7AC394C-6DBC-4762-B881-AB126681F6F0}"/>
                  </a:ext>
                </a:extLst>
              </p:cNvPr>
              <p:cNvSpPr/>
              <p:nvPr/>
            </p:nvSpPr>
            <p:spPr>
              <a:xfrm>
                <a:off x="6402203" y="750040"/>
                <a:ext cx="2489206" cy="108829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9B1AE23-06EF-4B18-8B71-5F47C2F1F233}"/>
                  </a:ext>
                </a:extLst>
              </p:cNvPr>
              <p:cNvSpPr txBox="1"/>
              <p:nvPr/>
            </p:nvSpPr>
            <p:spPr>
              <a:xfrm>
                <a:off x="4984354" y="1847933"/>
                <a:ext cx="2489206" cy="10882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9850" rIns="69850" bIns="104775" numCol="1" spcCol="1270" anchor="t" anchorCtr="0">
                <a:noAutofit/>
              </a:bodyPr>
              <a:lstStyle/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rgbClr val="FFFFFF"/>
                    </a:solidFill>
                    <a:latin typeface="Lato" panose="020F0502020204030203" pitchFamily="34" charset="0"/>
                    <a:cs typeface="Arial"/>
                  </a:rPr>
                  <a:t>Development of draft recommendations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  <a:t>Municipal/stakeholder outreach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  <a:t>Meeting riders at bus stops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  <a:t>Public meetings/workshops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  <a:t>Implementation of Recommendations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b="1" dirty="0">
                  <a:solidFill>
                    <a:srgbClr val="FFCE0C"/>
                  </a:solidFill>
                  <a:latin typeface="Lato" panose="020F0502020204030203" pitchFamily="34" charset="0"/>
                  <a:cs typeface="Arial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E083C4A-6A09-4836-8232-5809B3934BC9}"/>
                </a:ext>
              </a:extLst>
            </p:cNvPr>
            <p:cNvGrpSpPr/>
            <p:nvPr/>
          </p:nvGrpSpPr>
          <p:grpSpPr>
            <a:xfrm>
              <a:off x="4208028" y="1101082"/>
              <a:ext cx="4033315" cy="3300597"/>
              <a:chOff x="4858094" y="367667"/>
              <a:chExt cx="4033315" cy="330059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8A6C1F-1630-40BD-A1B5-DE93A63A91F3}"/>
                  </a:ext>
                </a:extLst>
              </p:cNvPr>
              <p:cNvSpPr/>
              <p:nvPr/>
            </p:nvSpPr>
            <p:spPr>
              <a:xfrm>
                <a:off x="6402203" y="367667"/>
                <a:ext cx="2489206" cy="3823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31EDE92-5DFE-4681-A994-2DBFC2D4E837}"/>
                  </a:ext>
                </a:extLst>
              </p:cNvPr>
              <p:cNvSpPr txBox="1"/>
              <p:nvPr/>
            </p:nvSpPr>
            <p:spPr>
              <a:xfrm>
                <a:off x="4858094" y="3285891"/>
                <a:ext cx="2489206" cy="3823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95250" bIns="0" numCol="1" spcCol="1270" anchor="ctr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 b="1"/>
                </a:pPr>
                <a:r>
                  <a:rPr lang="en-US" sz="1500" b="1" dirty="0">
                    <a:solidFill>
                      <a:srgbClr val="FFFFFF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July–Nov. 2018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319CD6A-9463-42CB-A31E-2E729AA39DFE}"/>
                </a:ext>
              </a:extLst>
            </p:cNvPr>
            <p:cNvGrpSpPr/>
            <p:nvPr/>
          </p:nvGrpSpPr>
          <p:grpSpPr>
            <a:xfrm>
              <a:off x="5794549" y="1225022"/>
              <a:ext cx="3941408" cy="2435022"/>
              <a:chOff x="6444615" y="491607"/>
              <a:chExt cx="3941408" cy="2435022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2C2424E-6461-4E08-92D2-F47A1B36C332}"/>
                  </a:ext>
                </a:extLst>
              </p:cNvPr>
              <p:cNvSpPr/>
              <p:nvPr/>
            </p:nvSpPr>
            <p:spPr>
              <a:xfrm>
                <a:off x="7896817" y="1838335"/>
                <a:ext cx="2489206" cy="108829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6986710-6D50-49F1-9DE0-63F586517037}"/>
                  </a:ext>
                </a:extLst>
              </p:cNvPr>
              <p:cNvSpPr txBox="1"/>
              <p:nvPr/>
            </p:nvSpPr>
            <p:spPr>
              <a:xfrm>
                <a:off x="6444615" y="491607"/>
                <a:ext cx="1805369" cy="10882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04775" rIns="0" bIns="69850" numCol="1" spcCol="1270" anchor="b" anchorCtr="0">
                <a:noAutofit/>
              </a:bodyPr>
              <a:lstStyle/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rgbClr val="FFFFFF"/>
                    </a:solidFill>
                    <a:latin typeface="Lato" panose="020F0502020204030203" pitchFamily="34" charset="0"/>
                    <a:cs typeface="Arial"/>
                  </a:rPr>
                  <a:t>Finalization of Recommendations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  <a:t>Presentation to Board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  <a:t>Board to Vote on final recommendation</a:t>
                </a:r>
              </a:p>
              <a:p>
                <a:pPr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solidFill>
                      <a:srgbClr val="FFCE0C"/>
                    </a:solidFill>
                    <a:latin typeface="Lato" panose="020F0502020204030203" pitchFamily="34" charset="0"/>
                    <a:cs typeface="Arial"/>
                  </a:rPr>
                  <a:t>Implementation of Recommendations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DBF1A62-800A-4445-82D6-669A088BDA81}"/>
                </a:ext>
              </a:extLst>
            </p:cNvPr>
            <p:cNvGrpSpPr/>
            <p:nvPr/>
          </p:nvGrpSpPr>
          <p:grpSpPr>
            <a:xfrm>
              <a:off x="5775924" y="693918"/>
              <a:ext cx="3960033" cy="3348500"/>
              <a:chOff x="6425990" y="-39497"/>
              <a:chExt cx="3960033" cy="334850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8378B4A-06A0-45D7-AC6E-E4DE266513AA}"/>
                  </a:ext>
                </a:extLst>
              </p:cNvPr>
              <p:cNvSpPr/>
              <p:nvPr/>
            </p:nvSpPr>
            <p:spPr>
              <a:xfrm>
                <a:off x="7896817" y="2926630"/>
                <a:ext cx="2489206" cy="3823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E633535-CFCA-4CD1-85B6-0944658A1C30}"/>
                  </a:ext>
                </a:extLst>
              </p:cNvPr>
              <p:cNvSpPr txBox="1"/>
              <p:nvPr/>
            </p:nvSpPr>
            <p:spPr>
              <a:xfrm>
                <a:off x="6425990" y="-39497"/>
                <a:ext cx="2489206" cy="3823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95250" bIns="0" numCol="1" spcCol="1270" anchor="ctr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 b="1"/>
                </a:pPr>
                <a:r>
                  <a:rPr lang="en-US" sz="1500" b="1" dirty="0">
                    <a:solidFill>
                      <a:srgbClr val="FFFFFF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Dec. 2018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0DB16F6-283D-4013-92C4-47DC55B91513}"/>
                </a:ext>
              </a:extLst>
            </p:cNvPr>
            <p:cNvGrpSpPr/>
            <p:nvPr/>
          </p:nvGrpSpPr>
          <p:grpSpPr>
            <a:xfrm>
              <a:off x="139994" y="1157078"/>
              <a:ext cx="8839415" cy="2829343"/>
              <a:chOff x="139994" y="1157078"/>
              <a:chExt cx="8839415" cy="2829343"/>
            </a:xfrm>
          </p:grpSpPr>
          <p:sp>
            <p:nvSpPr>
              <p:cNvPr id="32" name="Straight Connector 31">
                <a:extLst>
                  <a:ext uri="{FF2B5EF4-FFF2-40B4-BE49-F238E27FC236}">
                    <a16:creationId xmlns:a16="http://schemas.microsoft.com/office/drawing/2014/main" id="{BFCB1D23-1E2B-4B77-8C3D-10A7030EA614}"/>
                  </a:ext>
                </a:extLst>
              </p:cNvPr>
              <p:cNvSpPr/>
              <p:nvPr/>
            </p:nvSpPr>
            <p:spPr>
              <a:xfrm flipV="1">
                <a:off x="267819" y="2537334"/>
                <a:ext cx="8711590" cy="68828"/>
              </a:xfrm>
              <a:prstGeom prst="line">
                <a:avLst/>
              </a:prstGeom>
              <a:solidFill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solidFill>
              <a:ln w="19050" cap="flat" cmpd="sng" algn="ctr">
                <a:solidFill>
                  <a:srgbClr val="FFCE0C"/>
                </a:solidFill>
                <a:prstDash val="solid"/>
                <a:miter lim="800000"/>
                <a:tailEnd type="triangle" w="lg" len="lg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51803A1-9C2D-405F-B884-F009AA0A31C5}"/>
                  </a:ext>
                </a:extLst>
              </p:cNvPr>
              <p:cNvGrpSpPr/>
              <p:nvPr/>
            </p:nvGrpSpPr>
            <p:grpSpPr>
              <a:xfrm>
                <a:off x="139994" y="1157078"/>
                <a:ext cx="270379" cy="1449085"/>
                <a:chOff x="139994" y="1157078"/>
                <a:chExt cx="270379" cy="1449085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E3BDE60B-1F30-40CD-9068-5AB93A5DE8BD}"/>
                    </a:ext>
                  </a:extLst>
                </p:cNvPr>
                <p:cNvGrpSpPr/>
                <p:nvPr/>
              </p:nvGrpSpPr>
              <p:grpSpPr>
                <a:xfrm>
                  <a:off x="139994" y="1157078"/>
                  <a:ext cx="270379" cy="1449085"/>
                  <a:chOff x="139994" y="1157078"/>
                  <a:chExt cx="270379" cy="1449085"/>
                </a:xfrm>
              </p:grpSpPr>
              <p:sp>
                <p:nvSpPr>
                  <p:cNvPr id="66" name="Teardrop 65">
                    <a:extLst>
                      <a:ext uri="{FF2B5EF4-FFF2-40B4-BE49-F238E27FC236}">
                        <a16:creationId xmlns:a16="http://schemas.microsoft.com/office/drawing/2014/main" id="{069BAE21-026A-4AEE-B8A8-D110B868D28F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139994" y="1157078"/>
                    <a:ext cx="270379" cy="270379"/>
                  </a:xfrm>
                  <a:prstGeom prst="teardrop">
                    <a:avLst>
                      <a:gd name="adj" fmla="val 115000"/>
                    </a:avLst>
                  </a:prstGeom>
                </p:spPr>
                <p:style>
                  <a:lnRef idx="1">
                    <a:schemeClr val="accent6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6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6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04DBFF90-C392-46BA-8EE9-F04E700EBDE5}"/>
                      </a:ext>
                    </a:extLst>
                  </p:cNvPr>
                  <p:cNvSpPr/>
                  <p:nvPr/>
                </p:nvSpPr>
                <p:spPr>
                  <a:xfrm>
                    <a:off x="275183" y="1483455"/>
                    <a:ext cx="0" cy="10882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6">
                        <a:hueOff val="0"/>
                        <a:satOff val="0"/>
                        <a:lumOff val="0"/>
                        <a:alphaOff val="0"/>
                      </a:schemeClr>
                    </a:solidFill>
                    <a:prstDash val="dash"/>
                    <a:miter lim="800000"/>
                  </a:ln>
                  <a:effectLst/>
                </p:spPr>
                <p:style>
                  <a:lnRef idx="1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5A4322D2-D44F-475E-B26E-AA4894A02214}"/>
                      </a:ext>
                    </a:extLst>
                  </p:cNvPr>
                  <p:cNvSpPr/>
                  <p:nvPr/>
                </p:nvSpPr>
                <p:spPr>
                  <a:xfrm>
                    <a:off x="240770" y="2537336"/>
                    <a:ext cx="68827" cy="688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 w="6350"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3">
                    <a:scrgbClr r="0" g="0" b="0"/>
                  </a:fillRef>
                  <a:effectRef idx="3">
                    <a:scrgbClr r="0" g="0" b="0"/>
                  </a:effectRef>
                  <a:fontRef idx="minor">
                    <a:schemeClr val="lt1"/>
                  </a:fontRef>
                </p:style>
              </p:sp>
            </p:grp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8D2FF97-89B1-4477-9DE6-B3F36705C2F8}"/>
                    </a:ext>
                  </a:extLst>
                </p:cNvPr>
                <p:cNvSpPr/>
                <p:nvPr/>
              </p:nvSpPr>
              <p:spPr>
                <a:xfrm>
                  <a:off x="178632" y="1200444"/>
                  <a:ext cx="210305" cy="210305"/>
                </a:xfrm>
                <a:prstGeom prst="ellipse">
                  <a:avLst/>
                </a:prstGeom>
                <a:solidFill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2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6C8F98D-BFEB-483B-A334-4334C2E170FC}"/>
                  </a:ext>
                </a:extLst>
              </p:cNvPr>
              <p:cNvGrpSpPr/>
              <p:nvPr/>
            </p:nvGrpSpPr>
            <p:grpSpPr>
              <a:xfrm>
                <a:off x="1302419" y="2532181"/>
                <a:ext cx="270379" cy="1454239"/>
                <a:chOff x="1302419" y="2532181"/>
                <a:chExt cx="270379" cy="1454239"/>
              </a:xfrm>
            </p:grpSpPr>
            <p:sp>
              <p:nvSpPr>
                <p:cNvPr id="59" name="Teardrop 58">
                  <a:extLst>
                    <a:ext uri="{FF2B5EF4-FFF2-40B4-BE49-F238E27FC236}">
                      <a16:creationId xmlns:a16="http://schemas.microsoft.com/office/drawing/2014/main" id="{FABFF7D5-90F7-4030-8426-375A51B96B81}"/>
                    </a:ext>
                  </a:extLst>
                </p:cNvPr>
                <p:cNvSpPr/>
                <p:nvPr/>
              </p:nvSpPr>
              <p:spPr>
                <a:xfrm rot="18900000">
                  <a:off x="1302419" y="3716041"/>
                  <a:ext cx="270379" cy="270379"/>
                </a:xfrm>
                <a:prstGeom prst="teardrop">
                  <a:avLst>
                    <a:gd name="adj" fmla="val 115000"/>
                  </a:avLst>
                </a:prstGeom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D3E716A1-286C-4A00-9341-221F6ECDB234}"/>
                    </a:ext>
                  </a:extLst>
                </p:cNvPr>
                <p:cNvGrpSpPr/>
                <p:nvPr/>
              </p:nvGrpSpPr>
              <p:grpSpPr>
                <a:xfrm>
                  <a:off x="1319135" y="2532181"/>
                  <a:ext cx="210305" cy="1419048"/>
                  <a:chOff x="1332457" y="2537336"/>
                  <a:chExt cx="210305" cy="1419048"/>
                </a:xfrm>
              </p:grpSpPr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BC628A83-79B4-45EF-8B94-8BE97D0CD925}"/>
                      </a:ext>
                    </a:extLst>
                  </p:cNvPr>
                  <p:cNvSpPr/>
                  <p:nvPr/>
                </p:nvSpPr>
                <p:spPr>
                  <a:xfrm>
                    <a:off x="1332457" y="3746079"/>
                    <a:ext cx="210305" cy="210305"/>
                  </a:xfrm>
                  <a:prstGeom prst="ellipse">
                    <a:avLst/>
                  </a:prstGeom>
                  <a:solidFill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style>
                  <a:lnRef idx="1">
                    <a:scrgbClr r="0" g="0" b="0"/>
                  </a:lnRef>
                  <a:fillRef idx="1">
                    <a:scrgbClr r="0" g="0" b="0"/>
                  </a:fillRef>
                  <a:effectRef idx="2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0886851B-6E55-47E9-AB9A-E6637B8CF622}"/>
                      </a:ext>
                    </a:extLst>
                  </p:cNvPr>
                  <p:cNvSpPr/>
                  <p:nvPr/>
                </p:nvSpPr>
                <p:spPr>
                  <a:xfrm>
                    <a:off x="1437609" y="2571750"/>
                    <a:ext cx="0" cy="10882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6">
                        <a:hueOff val="0"/>
                        <a:satOff val="0"/>
                        <a:lumOff val="0"/>
                        <a:alphaOff val="0"/>
                      </a:schemeClr>
                    </a:solidFill>
                    <a:prstDash val="dash"/>
                    <a:miter lim="800000"/>
                  </a:ln>
                  <a:effectLst/>
                </p:spPr>
                <p:style>
                  <a:lnRef idx="1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99DD46B5-21E3-4655-A998-724C828895E9}"/>
                      </a:ext>
                    </a:extLst>
                  </p:cNvPr>
                  <p:cNvSpPr/>
                  <p:nvPr/>
                </p:nvSpPr>
                <p:spPr>
                  <a:xfrm>
                    <a:off x="1403196" y="2537336"/>
                    <a:ext cx="68827" cy="688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 w="6350"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3">
                    <a:scrgbClr r="0" g="0" b="0"/>
                  </a:fillRef>
                  <a:effectRef idx="3">
                    <a:scrgbClr r="0" g="0" b="0"/>
                  </a:effectRef>
                  <a:fontRef idx="minor">
                    <a:schemeClr val="lt1"/>
                  </a:fontRef>
                </p:style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6B75DE6-CAC0-4CF5-901E-BEF72956DE0D}"/>
                  </a:ext>
                </a:extLst>
              </p:cNvPr>
              <p:cNvGrpSpPr/>
              <p:nvPr/>
            </p:nvGrpSpPr>
            <p:grpSpPr>
              <a:xfrm>
                <a:off x="2416902" y="1157079"/>
                <a:ext cx="270379" cy="1449084"/>
                <a:chOff x="2416902" y="1157079"/>
                <a:chExt cx="270379" cy="1449084"/>
              </a:xfrm>
            </p:grpSpPr>
            <p:sp>
              <p:nvSpPr>
                <p:cNvPr id="54" name="Teardrop 53">
                  <a:extLst>
                    <a:ext uri="{FF2B5EF4-FFF2-40B4-BE49-F238E27FC236}">
                      <a16:creationId xmlns:a16="http://schemas.microsoft.com/office/drawing/2014/main" id="{E35D5637-4CA6-4D53-BA05-28AEAE54D70E}"/>
                    </a:ext>
                  </a:extLst>
                </p:cNvPr>
                <p:cNvSpPr/>
                <p:nvPr/>
              </p:nvSpPr>
              <p:spPr>
                <a:xfrm rot="8100000">
                  <a:off x="2416902" y="1157079"/>
                  <a:ext cx="270379" cy="270379"/>
                </a:xfrm>
                <a:prstGeom prst="teardrop">
                  <a:avLst>
                    <a:gd name="adj" fmla="val 115000"/>
                  </a:avLst>
                </a:prstGeom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887C748-6971-4061-99AF-6201F2A5EBED}"/>
                    </a:ext>
                  </a:extLst>
                </p:cNvPr>
                <p:cNvGrpSpPr/>
                <p:nvPr/>
              </p:nvGrpSpPr>
              <p:grpSpPr>
                <a:xfrm>
                  <a:off x="2446939" y="1187116"/>
                  <a:ext cx="210305" cy="1419047"/>
                  <a:chOff x="2446939" y="1187116"/>
                  <a:chExt cx="210305" cy="1419047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0580B2AF-F345-42E4-AF2F-6A5F18432B84}"/>
                      </a:ext>
                    </a:extLst>
                  </p:cNvPr>
                  <p:cNvSpPr/>
                  <p:nvPr/>
                </p:nvSpPr>
                <p:spPr>
                  <a:xfrm>
                    <a:off x="2446939" y="1187116"/>
                    <a:ext cx="210305" cy="210305"/>
                  </a:xfrm>
                  <a:prstGeom prst="ellipse">
                    <a:avLst/>
                  </a:prstGeom>
                  <a:solidFill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style>
                  <a:lnRef idx="1">
                    <a:scrgbClr r="0" g="0" b="0"/>
                  </a:lnRef>
                  <a:fillRef idx="1">
                    <a:scrgbClr r="0" g="0" b="0"/>
                  </a:fillRef>
                  <a:effectRef idx="2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CC83C1C6-33E1-4936-9376-9E905F47063E}"/>
                      </a:ext>
                    </a:extLst>
                  </p:cNvPr>
                  <p:cNvSpPr/>
                  <p:nvPr/>
                </p:nvSpPr>
                <p:spPr>
                  <a:xfrm>
                    <a:off x="2552091" y="1483455"/>
                    <a:ext cx="0" cy="10882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6">
                        <a:hueOff val="0"/>
                        <a:satOff val="0"/>
                        <a:lumOff val="0"/>
                        <a:alphaOff val="0"/>
                      </a:schemeClr>
                    </a:solidFill>
                    <a:prstDash val="dash"/>
                    <a:miter lim="800000"/>
                  </a:ln>
                  <a:effectLst/>
                </p:spPr>
                <p:style>
                  <a:lnRef idx="1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1CC8A1AD-2210-49BC-A18D-B767FCF4CFB5}"/>
                      </a:ext>
                    </a:extLst>
                  </p:cNvPr>
                  <p:cNvSpPr/>
                  <p:nvPr/>
                </p:nvSpPr>
                <p:spPr>
                  <a:xfrm>
                    <a:off x="2517678" y="2537336"/>
                    <a:ext cx="68827" cy="688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 w="6350"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3">
                    <a:scrgbClr r="0" g="0" b="0"/>
                  </a:fillRef>
                  <a:effectRef idx="3">
                    <a:scrgbClr r="0" g="0" b="0"/>
                  </a:effectRef>
                  <a:fontRef idx="minor">
                    <a:schemeClr val="lt1"/>
                  </a:fontRef>
                </p:style>
              </p:sp>
            </p:grp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644A084-802F-4A70-A71A-932177358D34}"/>
                  </a:ext>
                </a:extLst>
              </p:cNvPr>
              <p:cNvGrpSpPr/>
              <p:nvPr/>
            </p:nvGrpSpPr>
            <p:grpSpPr>
              <a:xfrm>
                <a:off x="3921331" y="2532181"/>
                <a:ext cx="270379" cy="1454240"/>
                <a:chOff x="3921331" y="2532181"/>
                <a:chExt cx="270379" cy="145424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A1FBB415-9B23-4520-98A8-6CF91D2A6414}"/>
                    </a:ext>
                  </a:extLst>
                </p:cNvPr>
                <p:cNvGrpSpPr/>
                <p:nvPr/>
              </p:nvGrpSpPr>
              <p:grpSpPr>
                <a:xfrm>
                  <a:off x="3921331" y="2532181"/>
                  <a:ext cx="270379" cy="1454240"/>
                  <a:chOff x="3921331" y="2532181"/>
                  <a:chExt cx="270379" cy="1454240"/>
                </a:xfrm>
              </p:grpSpPr>
              <p:sp>
                <p:nvSpPr>
                  <p:cNvPr id="51" name="Teardrop 50">
                    <a:extLst>
                      <a:ext uri="{FF2B5EF4-FFF2-40B4-BE49-F238E27FC236}">
                        <a16:creationId xmlns:a16="http://schemas.microsoft.com/office/drawing/2014/main" id="{81D4EE99-901E-4413-A220-CAE5BE9EBAC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921331" y="3716042"/>
                    <a:ext cx="270379" cy="270379"/>
                  </a:xfrm>
                  <a:prstGeom prst="teardrop">
                    <a:avLst>
                      <a:gd name="adj" fmla="val 115000"/>
                    </a:avLst>
                  </a:prstGeom>
                </p:spPr>
                <p:style>
                  <a:lnRef idx="1">
                    <a:schemeClr val="accent6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6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6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33670AB5-B453-4174-8DFB-E4A75284EA35}"/>
                      </a:ext>
                    </a:extLst>
                  </p:cNvPr>
                  <p:cNvSpPr/>
                  <p:nvPr/>
                </p:nvSpPr>
                <p:spPr>
                  <a:xfrm>
                    <a:off x="4054298" y="2566595"/>
                    <a:ext cx="0" cy="10882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6">
                        <a:hueOff val="0"/>
                        <a:satOff val="0"/>
                        <a:lumOff val="0"/>
                        <a:alphaOff val="0"/>
                      </a:schemeClr>
                    </a:solidFill>
                    <a:prstDash val="dash"/>
                    <a:miter lim="800000"/>
                  </a:ln>
                  <a:effectLst/>
                </p:spPr>
                <p:style>
                  <a:lnRef idx="1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0F1B84FD-AEFA-4B17-963A-BBCB45912999}"/>
                      </a:ext>
                    </a:extLst>
                  </p:cNvPr>
                  <p:cNvSpPr/>
                  <p:nvPr/>
                </p:nvSpPr>
                <p:spPr>
                  <a:xfrm>
                    <a:off x="4019884" y="2532181"/>
                    <a:ext cx="68827" cy="688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 w="6350"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3">
                    <a:scrgbClr r="0" g="0" b="0"/>
                  </a:fillRef>
                  <a:effectRef idx="3">
                    <a:scrgbClr r="0" g="0" b="0"/>
                  </a:effectRef>
                  <a:fontRef idx="minor">
                    <a:schemeClr val="lt1"/>
                  </a:fontRef>
                </p:style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0ED138-8E49-4099-B5F5-5CDFD5F32C96}"/>
                    </a:ext>
                  </a:extLst>
                </p:cNvPr>
                <p:cNvSpPr/>
                <p:nvPr/>
              </p:nvSpPr>
              <p:spPr>
                <a:xfrm>
                  <a:off x="3951367" y="3740924"/>
                  <a:ext cx="210305" cy="210305"/>
                </a:xfrm>
                <a:prstGeom prst="ellipse">
                  <a:avLst/>
                </a:prstGeom>
                <a:solidFill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2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DD56085-C758-4CF5-9CC6-D6C15288D8A9}"/>
                  </a:ext>
                </a:extLst>
              </p:cNvPr>
              <p:cNvGrpSpPr/>
              <p:nvPr/>
            </p:nvGrpSpPr>
            <p:grpSpPr>
              <a:xfrm>
                <a:off x="5425760" y="1157079"/>
                <a:ext cx="270379" cy="1449084"/>
                <a:chOff x="5425760" y="1157079"/>
                <a:chExt cx="270379" cy="1449084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3C4816DA-24CF-4BE9-B72E-30E86A52173D}"/>
                    </a:ext>
                  </a:extLst>
                </p:cNvPr>
                <p:cNvGrpSpPr/>
                <p:nvPr/>
              </p:nvGrpSpPr>
              <p:grpSpPr>
                <a:xfrm>
                  <a:off x="5425760" y="1157079"/>
                  <a:ext cx="270379" cy="1449084"/>
                  <a:chOff x="5425760" y="1157079"/>
                  <a:chExt cx="270379" cy="1449084"/>
                </a:xfrm>
              </p:grpSpPr>
              <p:sp>
                <p:nvSpPr>
                  <p:cNvPr id="46" name="Teardrop 45">
                    <a:extLst>
                      <a:ext uri="{FF2B5EF4-FFF2-40B4-BE49-F238E27FC236}">
                        <a16:creationId xmlns:a16="http://schemas.microsoft.com/office/drawing/2014/main" id="{64049DCA-2E89-4880-8869-D4DD4D72C340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5425760" y="1157079"/>
                    <a:ext cx="270379" cy="270379"/>
                  </a:xfrm>
                  <a:prstGeom prst="teardrop">
                    <a:avLst>
                      <a:gd name="adj" fmla="val 115000"/>
                    </a:avLst>
                  </a:prstGeom>
                </p:spPr>
                <p:style>
                  <a:lnRef idx="1">
                    <a:schemeClr val="accent6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6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6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3981A6EB-7454-430D-9A69-8543356663CF}"/>
                      </a:ext>
                    </a:extLst>
                  </p:cNvPr>
                  <p:cNvSpPr/>
                  <p:nvPr/>
                </p:nvSpPr>
                <p:spPr>
                  <a:xfrm>
                    <a:off x="5560950" y="1483455"/>
                    <a:ext cx="0" cy="10882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6">
                        <a:hueOff val="0"/>
                        <a:satOff val="0"/>
                        <a:lumOff val="0"/>
                        <a:alphaOff val="0"/>
                      </a:schemeClr>
                    </a:solidFill>
                    <a:prstDash val="dash"/>
                    <a:miter lim="800000"/>
                  </a:ln>
                  <a:effectLst/>
                </p:spPr>
                <p:style>
                  <a:lnRef idx="1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811E7CAE-584E-45FA-B125-750DA94A1C58}"/>
                      </a:ext>
                    </a:extLst>
                  </p:cNvPr>
                  <p:cNvSpPr/>
                  <p:nvPr/>
                </p:nvSpPr>
                <p:spPr>
                  <a:xfrm>
                    <a:off x="5525912" y="2537336"/>
                    <a:ext cx="68827" cy="688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 w="6350"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3">
                    <a:scrgbClr r="0" g="0" b="0"/>
                  </a:fillRef>
                  <a:effectRef idx="3">
                    <a:scrgbClr r="0" g="0" b="0"/>
                  </a:effectRef>
                  <a:fontRef idx="minor">
                    <a:schemeClr val="lt1"/>
                  </a:fontRef>
                </p:style>
              </p:sp>
            </p:grp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22FE6260-BAFA-41C5-A902-84CF150F642B}"/>
                    </a:ext>
                  </a:extLst>
                </p:cNvPr>
                <p:cNvSpPr/>
                <p:nvPr/>
              </p:nvSpPr>
              <p:spPr>
                <a:xfrm>
                  <a:off x="5455797" y="1200444"/>
                  <a:ext cx="210305" cy="210305"/>
                </a:xfrm>
                <a:prstGeom prst="ellipse">
                  <a:avLst/>
                </a:prstGeom>
                <a:solidFill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2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C5CAB8E-F239-4291-A73B-5CFBD59B7A26}"/>
                  </a:ext>
                </a:extLst>
              </p:cNvPr>
              <p:cNvGrpSpPr/>
              <p:nvPr/>
            </p:nvGrpSpPr>
            <p:grpSpPr>
              <a:xfrm>
                <a:off x="6920374" y="2537336"/>
                <a:ext cx="270379" cy="1449085"/>
                <a:chOff x="6920374" y="2537336"/>
                <a:chExt cx="270379" cy="1449085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F16E6346-0062-47BB-BAD7-8AD9730B8370}"/>
                    </a:ext>
                  </a:extLst>
                </p:cNvPr>
                <p:cNvGrpSpPr/>
                <p:nvPr/>
              </p:nvGrpSpPr>
              <p:grpSpPr>
                <a:xfrm>
                  <a:off x="6920374" y="2537336"/>
                  <a:ext cx="270379" cy="1449085"/>
                  <a:chOff x="6920374" y="2537336"/>
                  <a:chExt cx="270379" cy="1449085"/>
                </a:xfrm>
              </p:grpSpPr>
              <p:sp>
                <p:nvSpPr>
                  <p:cNvPr id="41" name="Teardrop 40">
                    <a:extLst>
                      <a:ext uri="{FF2B5EF4-FFF2-40B4-BE49-F238E27FC236}">
                        <a16:creationId xmlns:a16="http://schemas.microsoft.com/office/drawing/2014/main" id="{463DB89F-C012-49DF-8591-0A80736E2CC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20374" y="3716042"/>
                    <a:ext cx="270379" cy="270379"/>
                  </a:xfrm>
                  <a:prstGeom prst="teardrop">
                    <a:avLst>
                      <a:gd name="adj" fmla="val 115000"/>
                    </a:avLst>
                  </a:prstGeom>
                </p:spPr>
                <p:style>
                  <a:lnRef idx="1">
                    <a:schemeClr val="accent6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6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6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40CEE176-88EE-4FA2-B903-684AB755332F}"/>
                      </a:ext>
                    </a:extLst>
                  </p:cNvPr>
                  <p:cNvSpPr/>
                  <p:nvPr/>
                </p:nvSpPr>
                <p:spPr>
                  <a:xfrm>
                    <a:off x="7055564" y="2571750"/>
                    <a:ext cx="0" cy="10882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6">
                        <a:hueOff val="0"/>
                        <a:satOff val="0"/>
                        <a:lumOff val="0"/>
                        <a:alphaOff val="0"/>
                      </a:schemeClr>
                    </a:solidFill>
                    <a:prstDash val="dash"/>
                    <a:miter lim="800000"/>
                  </a:ln>
                  <a:effectLst/>
                </p:spPr>
                <p:style>
                  <a:lnRef idx="1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4336AF92-1C2F-467D-88FF-5F080C293D58}"/>
                      </a:ext>
                    </a:extLst>
                  </p:cNvPr>
                  <p:cNvSpPr/>
                  <p:nvPr/>
                </p:nvSpPr>
                <p:spPr>
                  <a:xfrm>
                    <a:off x="7020527" y="2537336"/>
                    <a:ext cx="68827" cy="688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 w="6350"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3">
                    <a:scrgbClr r="0" g="0" b="0"/>
                  </a:fillRef>
                  <a:effectRef idx="3">
                    <a:scrgbClr r="0" g="0" b="0"/>
                  </a:effectRef>
                  <a:fontRef idx="minor">
                    <a:schemeClr val="lt1"/>
                  </a:fontRef>
                </p:style>
              </p:sp>
            </p:grp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55630DC-6556-4FF6-BD82-436FC8F2C1D9}"/>
                    </a:ext>
                  </a:extLst>
                </p:cNvPr>
                <p:cNvSpPr/>
                <p:nvPr/>
              </p:nvSpPr>
              <p:spPr>
                <a:xfrm>
                  <a:off x="6946372" y="3740924"/>
                  <a:ext cx="210305" cy="210305"/>
                </a:xfrm>
                <a:prstGeom prst="ellipse">
                  <a:avLst/>
                </a:prstGeom>
                <a:solidFill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2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DE633535-CFCA-4CD1-85B6-0944658A1C30}"/>
              </a:ext>
            </a:extLst>
          </p:cNvPr>
          <p:cNvSpPr txBox="1"/>
          <p:nvPr/>
        </p:nvSpPr>
        <p:spPr>
          <a:xfrm>
            <a:off x="7287738" y="4787178"/>
            <a:ext cx="2489206" cy="3823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95250" bIns="0" numCol="1" spcCol="1270" anchor="ctr" anchorCtr="0">
            <a:noAutofit/>
          </a:bodyPr>
          <a:lstStyle/>
          <a:p>
            <a:pPr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en-US" sz="1500" b="1" dirty="0">
                <a:solidFill>
                  <a:srgbClr val="FFFFFF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Jan. – Apr. 2019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6986710-6D50-49F1-9DE0-63F586517037}"/>
              </a:ext>
            </a:extLst>
          </p:cNvPr>
          <p:cNvSpPr txBox="1"/>
          <p:nvPr/>
        </p:nvSpPr>
        <p:spPr>
          <a:xfrm>
            <a:off x="7298090" y="3418897"/>
            <a:ext cx="1805369" cy="10882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4775" rIns="0" bIns="69850" numCol="1" spcCol="1270" anchor="b" anchorCtr="0">
            <a:noAutofit/>
          </a:bodyPr>
          <a:lstStyle/>
          <a:p>
            <a:pPr defTabSz="4889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rgbClr val="FFCE0C"/>
                </a:solidFill>
                <a:latin typeface="Lato" panose="020F0502020204030203" pitchFamily="34" charset="0"/>
                <a:cs typeface="Arial"/>
              </a:rPr>
              <a:t>Implementation of Recommendations</a:t>
            </a:r>
          </a:p>
        </p:txBody>
      </p:sp>
      <p:sp>
        <p:nvSpPr>
          <p:cNvPr id="90" name="Shape 134"/>
          <p:cNvSpPr txBox="1">
            <a:spLocks/>
          </p:cNvSpPr>
          <p:nvPr/>
        </p:nvSpPr>
        <p:spPr>
          <a:xfrm>
            <a:off x="350584" y="288438"/>
            <a:ext cx="8273934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1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Better Bus Project Update</a:t>
            </a:r>
            <a:endParaRPr lang="en-US" sz="21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265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32C42D-941D-48B1-B93B-C232C08BB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7710" y="2544531"/>
            <a:ext cx="1236752" cy="2529523"/>
          </a:xfrm>
          <a:prstGeom prst="round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58175" y="2583678"/>
            <a:ext cx="2783732" cy="3134482"/>
            <a:chOff x="533400" y="845820"/>
            <a:chExt cx="3436214" cy="3869177"/>
          </a:xfrm>
        </p:grpSpPr>
        <p:pic>
          <p:nvPicPr>
            <p:cNvPr id="2" name="Picture 1" descr="Monitor Displays » Best Practices Web Design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845820"/>
              <a:ext cx="3436214" cy="386917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32C42D-941D-48B1-B93B-C232C08BB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8304" y="980717"/>
              <a:ext cx="3065756" cy="1954786"/>
            </a:xfrm>
            <a:prstGeom prst="rect">
              <a:avLst/>
            </a:prstGeom>
          </p:spPr>
        </p:pic>
      </p:grpSp>
      <p:sp>
        <p:nvSpPr>
          <p:cNvPr id="12" name="Shape 134"/>
          <p:cNvSpPr txBox="1">
            <a:spLocks/>
          </p:cNvSpPr>
          <p:nvPr/>
        </p:nvSpPr>
        <p:spPr>
          <a:xfrm>
            <a:off x="304800" y="880854"/>
            <a:ext cx="8273934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100" b="1" dirty="0" smtClean="0">
                <a:solidFill>
                  <a:srgbClr val="0033CC"/>
                </a:solidFill>
                <a:latin typeface="Montserrat"/>
                <a:ea typeface="Montserrat"/>
                <a:cs typeface="Montserrat"/>
                <a:sym typeface="Montserrat"/>
              </a:rPr>
              <a:t>Better Bus Project Update</a:t>
            </a:r>
            <a:endParaRPr lang="en-US" sz="2100" b="1" dirty="0">
              <a:solidFill>
                <a:srgbClr val="0033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Shape 134"/>
          <p:cNvSpPr txBox="1">
            <a:spLocks/>
          </p:cNvSpPr>
          <p:nvPr/>
        </p:nvSpPr>
        <p:spPr>
          <a:xfrm>
            <a:off x="438266" y="2121402"/>
            <a:ext cx="4769592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  <a:latin typeface="Montserrat" panose="020B0604020202020204" charset="0"/>
              </a:rPr>
              <a:t>Website: </a:t>
            </a:r>
            <a:r>
              <a:rPr lang="en-US" sz="1800" b="1" dirty="0">
                <a:latin typeface="Montserrat" panose="020B0604020202020204" charset="0"/>
                <a:hlinkClick r:id="rId6"/>
              </a:rPr>
              <a:t>www.mbta.com/betterbus</a:t>
            </a:r>
            <a:endParaRPr lang="en-US" sz="1800" b="1" dirty="0">
              <a:latin typeface="Montserrat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2617" y="212140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tserrat" panose="020B0604020202020204" charset="0"/>
              </a:rPr>
              <a:t>App</a:t>
            </a:r>
            <a:endParaRPr lang="en-US" dirty="0"/>
          </a:p>
        </p:txBody>
      </p:sp>
      <p:sp>
        <p:nvSpPr>
          <p:cNvPr id="9" name="Shape 134"/>
          <p:cNvSpPr txBox="1">
            <a:spLocks/>
          </p:cNvSpPr>
          <p:nvPr/>
        </p:nvSpPr>
        <p:spPr>
          <a:xfrm>
            <a:off x="565266" y="1597305"/>
            <a:ext cx="8273934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100" b="1" dirty="0">
                <a:solidFill>
                  <a:srgbClr val="0033CC"/>
                </a:solidFill>
                <a:latin typeface="Montserrat"/>
                <a:ea typeface="Montserrat"/>
                <a:cs typeface="Montserrat"/>
                <a:sym typeface="Montserrat"/>
              </a:rPr>
              <a:t>Collecting Feedback – Online and App</a:t>
            </a:r>
          </a:p>
        </p:txBody>
      </p:sp>
      <p:sp>
        <p:nvSpPr>
          <p:cNvPr id="10" name="Shape 134"/>
          <p:cNvSpPr txBox="1">
            <a:spLocks/>
          </p:cNvSpPr>
          <p:nvPr/>
        </p:nvSpPr>
        <p:spPr>
          <a:xfrm>
            <a:off x="381000" y="321098"/>
            <a:ext cx="8273934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 smtClean="0">
                <a:solidFill>
                  <a:srgbClr val="0033CC"/>
                </a:solidFill>
                <a:latin typeface="Montserrat"/>
                <a:ea typeface="Montserrat"/>
                <a:cs typeface="Montserrat"/>
                <a:sym typeface="Montserrat"/>
              </a:rPr>
              <a:t>DGM Remarks 5/7/18</a:t>
            </a:r>
            <a:endParaRPr lang="en-US" sz="1000" b="1" dirty="0">
              <a:solidFill>
                <a:srgbClr val="0033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245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A146-8A03-46D1-9F5A-83E1C2D1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19795"/>
            <a:ext cx="7010400" cy="635400"/>
          </a:xfrm>
        </p:spPr>
        <p:txBody>
          <a:bodyPr/>
          <a:lstStyle/>
          <a:p>
            <a:r>
              <a:rPr lang="en-US" sz="2400" dirty="0" smtClean="0"/>
              <a:t>Collecting Feedback - Street </a:t>
            </a:r>
            <a:r>
              <a:rPr lang="en-US" sz="2400" dirty="0"/>
              <a:t>Team Materials</a:t>
            </a: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94FF874-7477-4FC9-A394-A19C07ACC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22" y="1524000"/>
            <a:ext cx="3628452" cy="2418967"/>
          </a:xfrm>
          <a:prstGeom prst="rect">
            <a:avLst/>
          </a:prstGeom>
        </p:spPr>
      </p:pic>
      <p:pic>
        <p:nvPicPr>
          <p:cNvPr id="7" name="Picture 6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id="{B44CC307-E319-4E61-B02E-A3CD874F3B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58" r="43148"/>
          <a:stretch/>
        </p:blipFill>
        <p:spPr>
          <a:xfrm>
            <a:off x="4869360" y="1925531"/>
            <a:ext cx="2480060" cy="2688688"/>
          </a:xfrm>
          <a:prstGeom prst="rect">
            <a:avLst/>
          </a:prstGeom>
        </p:spPr>
      </p:pic>
      <p:pic>
        <p:nvPicPr>
          <p:cNvPr id="16" name="Picture 15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id="{88E9290A-FEAF-43E2-8140-85645BCCF0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092" t="10401"/>
          <a:stretch/>
        </p:blipFill>
        <p:spPr>
          <a:xfrm>
            <a:off x="7002039" y="3269874"/>
            <a:ext cx="1697278" cy="2537381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7C32E11-4D3A-45B4-B082-94AE0D735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679" y="3889549"/>
            <a:ext cx="3075092" cy="205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487824" y="1722378"/>
            <a:ext cx="1137469" cy="1475302"/>
            <a:chOff x="6247665" y="980717"/>
            <a:chExt cx="2509577" cy="3213973"/>
          </a:xfrm>
        </p:grpSpPr>
        <p:pic>
          <p:nvPicPr>
            <p:cNvPr id="14" name="Picture 13" descr="Clipart - &lt;strong&gt;Survey&lt;/strong&gt; Icon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7665" y="980717"/>
              <a:ext cx="2509577" cy="321397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832C42D-941D-48B1-B93B-C232C08BB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4725" y="1074495"/>
              <a:ext cx="764350" cy="81905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04800" y="181658"/>
            <a:ext cx="1446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33CC"/>
                </a:solidFill>
                <a:latin typeface="Montserrat"/>
                <a:ea typeface="Montserrat"/>
                <a:cs typeface="Montserrat"/>
                <a:sym typeface="Montserrat"/>
              </a:rPr>
              <a:t>DGM Remarks 5/7/18</a:t>
            </a:r>
          </a:p>
        </p:txBody>
      </p:sp>
    </p:spTree>
    <p:extLst>
      <p:ext uri="{BB962C8B-B14F-4D97-AF65-F5344CB8AC3E}">
        <p14:creationId xmlns:p14="http://schemas.microsoft.com/office/powerpoint/2010/main" val="16316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53" y="430243"/>
            <a:ext cx="6466323" cy="60553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450" y="1751773"/>
            <a:ext cx="4572000" cy="21005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en-US" sz="1200" dirty="0">
                <a:solidFill>
                  <a:srgbClr val="000000"/>
                </a:solidFill>
                <a:latin typeface="Montserrat"/>
              </a:rPr>
              <a:t>Ongoing:</a:t>
            </a:r>
            <a:r>
              <a:rPr lang="en-US" sz="1200" b="1" dirty="0">
                <a:solidFill>
                  <a:srgbClr val="000000"/>
                </a:solidFill>
                <a:latin typeface="Montserrat"/>
              </a:rPr>
              <a:t> 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defTabSz="685800"/>
            <a:r>
              <a:rPr lang="en-US" sz="1350" b="1" dirty="0">
                <a:solidFill>
                  <a:srgbClr val="000000"/>
                </a:solidFill>
                <a:latin typeface="Montserrat"/>
              </a:rPr>
              <a:t>Forest Hills to Roslindale Square</a:t>
            </a:r>
          </a:p>
          <a:p>
            <a:pPr defTabSz="685800"/>
            <a:r>
              <a:rPr lang="en-US" sz="1350" b="1" dirty="0">
                <a:solidFill>
                  <a:srgbClr val="000000"/>
                </a:solidFill>
                <a:latin typeface="Montserrat"/>
              </a:rPr>
              <a:t>Silver Line Dudley  </a:t>
            </a:r>
          </a:p>
          <a:p>
            <a:pPr defTabSz="685800"/>
            <a:endParaRPr lang="en-US" sz="1350" b="1" dirty="0">
              <a:solidFill>
                <a:srgbClr val="000000"/>
              </a:solidFill>
              <a:latin typeface="Montserrat"/>
            </a:endParaRPr>
          </a:p>
          <a:p>
            <a:pPr defTabSz="685800"/>
            <a:r>
              <a:rPr lang="en-US" sz="1200" dirty="0">
                <a:solidFill>
                  <a:srgbClr val="000000"/>
                </a:solidFill>
                <a:latin typeface="Montserrat"/>
              </a:rPr>
              <a:t>Next Generation:</a:t>
            </a:r>
            <a:r>
              <a:rPr lang="en-US" sz="1200" b="1" dirty="0">
                <a:solidFill>
                  <a:srgbClr val="000000"/>
                </a:solidFill>
                <a:latin typeface="Montserrat"/>
              </a:rPr>
              <a:t> </a:t>
            </a:r>
          </a:p>
          <a:p>
            <a:pPr defTabSz="685800"/>
            <a:r>
              <a:rPr lang="en-US" sz="1350" b="1" dirty="0">
                <a:solidFill>
                  <a:srgbClr val="000000"/>
                </a:solidFill>
                <a:latin typeface="Montserrat"/>
              </a:rPr>
              <a:t>Oak Square to Commonwealth  Ave. </a:t>
            </a:r>
          </a:p>
          <a:p>
            <a:pPr defTabSz="685800"/>
            <a:r>
              <a:rPr lang="en-US" sz="1350" b="1" dirty="0">
                <a:solidFill>
                  <a:srgbClr val="000000"/>
                </a:solidFill>
                <a:latin typeface="Montserrat"/>
              </a:rPr>
              <a:t>North Station to South Boston</a:t>
            </a:r>
          </a:p>
          <a:p>
            <a:pPr defTabSz="685800"/>
            <a:r>
              <a:rPr lang="en-US" sz="1350" b="1" dirty="0">
                <a:solidFill>
                  <a:srgbClr val="000000"/>
                </a:solidFill>
                <a:latin typeface="Montserrat"/>
              </a:rPr>
              <a:t>Mattapan to </a:t>
            </a:r>
            <a:r>
              <a:rPr lang="en-US" sz="1350" b="1" dirty="0" err="1">
                <a:solidFill>
                  <a:srgbClr val="000000"/>
                </a:solidFill>
                <a:latin typeface="Montserrat"/>
              </a:rPr>
              <a:t>LMA</a:t>
            </a:r>
            <a:endParaRPr lang="en-US" sz="1350" b="1" dirty="0">
              <a:solidFill>
                <a:srgbClr val="000000"/>
              </a:solidFill>
              <a:latin typeface="Montserrat"/>
            </a:endParaRPr>
          </a:p>
          <a:p>
            <a:pPr defTabSz="685800"/>
            <a:r>
              <a:rPr lang="en-US" sz="1350" b="1" dirty="0">
                <a:solidFill>
                  <a:srgbClr val="000000"/>
                </a:solidFill>
                <a:latin typeface="Montserrat"/>
              </a:rPr>
              <a:t>Massachusetts Avenue</a:t>
            </a:r>
          </a:p>
          <a:p>
            <a:pPr defTabSz="685800"/>
            <a:endParaRPr lang="en-US" sz="12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5627"/>
            <a:ext cx="8229600" cy="564574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Boston Better Bus Working Group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7650" y="4210050"/>
            <a:ext cx="2733675" cy="11715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4271575"/>
            <a:ext cx="2470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000000"/>
                </a:solidFill>
                <a:latin typeface="Montserrat"/>
              </a:rPr>
              <a:t>City of Boston Transit Team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Montserrat"/>
              </a:rPr>
              <a:t>Team Coordinator 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Montserrat"/>
              </a:rPr>
              <a:t>Planner / Engineer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Montserrat"/>
              </a:rPr>
              <a:t>Field Staff – 4 </a:t>
            </a:r>
          </a:p>
        </p:txBody>
      </p:sp>
    </p:spTree>
    <p:extLst>
      <p:ext uri="{BB962C8B-B14F-4D97-AF65-F5344CB8AC3E}">
        <p14:creationId xmlns:p14="http://schemas.microsoft.com/office/powerpoint/2010/main" val="6279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5627"/>
            <a:ext cx="8229600" cy="564574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Roslindale – Forest Hills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450" y="1792990"/>
            <a:ext cx="5019675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b="1" dirty="0">
                <a:solidFill>
                  <a:srgbClr val="000000"/>
                </a:solidFill>
                <a:latin typeface="Montserrat"/>
              </a:rPr>
              <a:t>Test: December 12</a:t>
            </a:r>
            <a:r>
              <a:rPr lang="en-US" b="1" baseline="30000" dirty="0">
                <a:solidFill>
                  <a:srgbClr val="000000"/>
                </a:solidFill>
                <a:latin typeface="Montserrat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Montserrat"/>
              </a:rPr>
              <a:t> and 19</a:t>
            </a:r>
            <a:r>
              <a:rPr lang="en-US" b="1" baseline="30000" dirty="0">
                <a:solidFill>
                  <a:srgbClr val="000000"/>
                </a:solidFill>
                <a:latin typeface="Montserrat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Montserrat"/>
              </a:rPr>
              <a:t> </a:t>
            </a:r>
          </a:p>
          <a:p>
            <a:pPr defTabSz="685800"/>
            <a:r>
              <a:rPr lang="en-US" b="1" dirty="0">
                <a:solidFill>
                  <a:srgbClr val="000000"/>
                </a:solidFill>
                <a:latin typeface="Montserrat"/>
              </a:rPr>
              <a:t>Pilot: Four weeks starting May 7</a:t>
            </a:r>
            <a:r>
              <a:rPr lang="en-US" b="1" baseline="30000" dirty="0">
                <a:solidFill>
                  <a:srgbClr val="000000"/>
                </a:solidFill>
                <a:latin typeface="Montserrat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Montserrat"/>
              </a:rPr>
              <a:t> </a:t>
            </a:r>
          </a:p>
          <a:p>
            <a:pPr defTabSz="685800"/>
            <a:endParaRPr lang="en-US" sz="1350" dirty="0">
              <a:solidFill>
                <a:srgbClr val="000000"/>
              </a:solidFill>
              <a:latin typeface="Calibri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Montserrat"/>
              </a:rPr>
              <a:t>Outreach two weeks in advance with VMS boards, flyers, and meetings with community groups and merchants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000000"/>
              </a:solidFill>
              <a:latin typeface="Montserrat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Montserrat"/>
              </a:rPr>
              <a:t>Cones and signs designate the parking lanes as an exclusive bus lane. Bikes share the lane with buses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000000"/>
              </a:solidFill>
              <a:latin typeface="Montserrat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Montserrat"/>
              </a:rPr>
              <a:t>BPD &amp; </a:t>
            </a:r>
            <a:r>
              <a:rPr lang="en-US" sz="1350" dirty="0" err="1">
                <a:solidFill>
                  <a:srgbClr val="000000"/>
                </a:solidFill>
                <a:latin typeface="Montserrat"/>
              </a:rPr>
              <a:t>BTD</a:t>
            </a:r>
            <a:r>
              <a:rPr lang="en-US" sz="1350" dirty="0">
                <a:solidFill>
                  <a:srgbClr val="000000"/>
                </a:solidFill>
                <a:latin typeface="Montserrat"/>
              </a:rPr>
              <a:t> ensure no vehicles remain in the lane overnight and enforce lane during hours of operation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000000"/>
              </a:solidFill>
              <a:latin typeface="Montserrat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rgbClr val="000000"/>
                </a:solidFill>
                <a:latin typeface="Montserrat"/>
              </a:rPr>
              <a:t>MBTA</a:t>
            </a:r>
            <a:r>
              <a:rPr lang="en-US" sz="1350" dirty="0">
                <a:solidFill>
                  <a:srgbClr val="000000"/>
                </a:solidFill>
                <a:latin typeface="Montserrat"/>
              </a:rPr>
              <a:t> &amp; BPS Bus Ops have drivers informed and ready to go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000000"/>
              </a:solidFill>
              <a:latin typeface="Montserrat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Montserrat"/>
              </a:rPr>
              <a:t>Performance measures for bus and general traffic travel time and reliability, customer survey </a:t>
            </a:r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8" b="18688"/>
          <a:stretch>
            <a:fillRect/>
          </a:stretch>
        </p:blipFill>
        <p:spPr>
          <a:xfrm>
            <a:off x="5372100" y="942975"/>
            <a:ext cx="3657600" cy="2647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1" y="3642757"/>
            <a:ext cx="2285999" cy="19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53" y="4181856"/>
            <a:ext cx="7751547" cy="466344"/>
          </a:xfrm>
        </p:spPr>
        <p:txBody>
          <a:bodyPr/>
          <a:lstStyle/>
          <a:p>
            <a:r>
              <a:rPr lang="en-US" b="0" dirty="0" smtClean="0">
                <a:solidFill>
                  <a:srgbClr val="002060"/>
                </a:solidFill>
              </a:rPr>
              <a:t>DGM </a:t>
            </a:r>
            <a:r>
              <a:rPr lang="en-US" b="0" dirty="0">
                <a:solidFill>
                  <a:srgbClr val="002060"/>
                </a:solidFill>
              </a:rPr>
              <a:t>R</a:t>
            </a:r>
            <a:r>
              <a:rPr lang="en-US" b="0" dirty="0" smtClean="0">
                <a:solidFill>
                  <a:srgbClr val="002060"/>
                </a:solidFill>
              </a:rPr>
              <a:t>emarks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43000" y="5105400"/>
            <a:ext cx="3352800" cy="762000"/>
          </a:xfrm>
        </p:spPr>
        <p:txBody>
          <a:bodyPr/>
          <a:lstStyle/>
          <a:p>
            <a:r>
              <a:rPr lang="en-US" sz="2000" b="0" dirty="0" smtClean="0">
                <a:solidFill>
                  <a:srgbClr val="002060"/>
                </a:solidFill>
              </a:rPr>
              <a:t>May 7, 2018</a:t>
            </a:r>
            <a:endParaRPr lang="en-US" sz="2000" b="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463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400" b="0" kern="0" dirty="0" smtClean="0">
                <a:solidFill>
                  <a:schemeClr val="tx1"/>
                </a:solidFill>
              </a:rPr>
              <a:t>Fiscal &amp; Management Control Board</a:t>
            </a:r>
            <a:endParaRPr lang="en-US" sz="2400" b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MBTA Default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BTA Default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MAP PPT Template with fonts">
  <a:themeElements>
    <a:clrScheme name="Go Boston 2030">
      <a:dk1>
        <a:srgbClr val="000000"/>
      </a:dk1>
      <a:lt1>
        <a:sysClr val="window" lastClr="FFFFFF"/>
      </a:lt1>
      <a:dk2>
        <a:srgbClr val="00B3D2"/>
      </a:dk2>
      <a:lt2>
        <a:srgbClr val="F1F2F2"/>
      </a:lt2>
      <a:accent1>
        <a:srgbClr val="283170"/>
      </a:accent1>
      <a:accent2>
        <a:srgbClr val="F04923"/>
      </a:accent2>
      <a:accent3>
        <a:srgbClr val="00A779"/>
      </a:accent3>
      <a:accent4>
        <a:srgbClr val="FFC40C"/>
      </a:accent4>
      <a:accent5>
        <a:srgbClr val="80CCBB"/>
      </a:accent5>
      <a:accent6>
        <a:srgbClr val="DA1C5C"/>
      </a:accent6>
      <a:hlink>
        <a:srgbClr val="000000"/>
      </a:hlink>
      <a:folHlink>
        <a:srgbClr val="00B3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MBTA Default Template</Template>
  <TotalTime>30941</TotalTime>
  <Words>356</Words>
  <Application>Microsoft Office PowerPoint</Application>
  <PresentationFormat>On-screen Show (4:3)</PresentationFormat>
  <Paragraphs>77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Lato</vt:lpstr>
      <vt:lpstr>Lato Semibold</vt:lpstr>
      <vt:lpstr>Montserrat</vt:lpstr>
      <vt:lpstr>Times New Roman</vt:lpstr>
      <vt:lpstr>Verdana</vt:lpstr>
      <vt:lpstr>MBTA Default Template</vt:lpstr>
      <vt:lpstr>1_MBTA Default Template</vt:lpstr>
      <vt:lpstr>BMAP PPT Template with fonts</vt:lpstr>
      <vt:lpstr>DGM Remarks</vt:lpstr>
      <vt:lpstr>PowerPoint Presentation</vt:lpstr>
      <vt:lpstr>PowerPoint Presentation</vt:lpstr>
      <vt:lpstr>Collecting Feedback - Street Team Materials</vt:lpstr>
      <vt:lpstr>  Boston Better Bus Working Group</vt:lpstr>
      <vt:lpstr>  Roslindale – Forest Hills   </vt:lpstr>
      <vt:lpstr>DGM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Fare Evasion Reduction Strategy</dc:title>
  <dc:creator>bkane</dc:creator>
  <cp:lastModifiedBy>Ciampa, Christine</cp:lastModifiedBy>
  <cp:revision>1279</cp:revision>
  <cp:lastPrinted>2018-05-07T14:11:27Z</cp:lastPrinted>
  <dcterms:created xsi:type="dcterms:W3CDTF">2016-04-11T13:25:01Z</dcterms:created>
  <dcterms:modified xsi:type="dcterms:W3CDTF">2018-05-07T14:12:03Z</dcterms:modified>
</cp:coreProperties>
</file>