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webextensions/taskpanes.xml" ContentType="application/vnd.ms-office.webextensiontaskpanes+xml"/>
  <Override PartName="/ppt/webextensions/webextension1.xml" ContentType="application/vnd.ms-office.webextension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87" r:id="rId2"/>
    <p:sldId id="397" r:id="rId3"/>
    <p:sldId id="399" r:id="rId4"/>
    <p:sldId id="400" r:id="rId5"/>
    <p:sldId id="396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800"/>
    <a:srgbClr val="FF9609"/>
    <a:srgbClr val="00269E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1" autoAdjust="0"/>
    <p:restoredTop sz="98064" autoAdjust="0"/>
  </p:normalViewPr>
  <p:slideViewPr>
    <p:cSldViewPr>
      <p:cViewPr varScale="1">
        <p:scale>
          <a:sx n="82" d="100"/>
          <a:sy n="82" d="100"/>
        </p:scale>
        <p:origin x="156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13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735" cy="461489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1" y="0"/>
            <a:ext cx="3037735" cy="461489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6/22/2018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3011"/>
            <a:ext cx="3037735" cy="461489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1" y="8773011"/>
            <a:ext cx="3037735" cy="461489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1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4569" tIns="47283" rIns="94569" bIns="472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4569" tIns="47283" rIns="94569" bIns="47283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69" tIns="47283" rIns="94569" bIns="472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40"/>
            <a:ext cx="5608320" cy="4156234"/>
          </a:xfrm>
          <a:prstGeom prst="rect">
            <a:avLst/>
          </a:prstGeom>
        </p:spPr>
        <p:txBody>
          <a:bodyPr vert="horz" lIns="94569" tIns="47283" rIns="94569" bIns="472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2"/>
            <a:ext cx="3037840" cy="461804"/>
          </a:xfrm>
          <a:prstGeom prst="rect">
            <a:avLst/>
          </a:prstGeom>
        </p:spPr>
        <p:txBody>
          <a:bodyPr vert="horz" lIns="94569" tIns="47283" rIns="94569" bIns="472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3" y="8772672"/>
            <a:ext cx="3037840" cy="461804"/>
          </a:xfrm>
          <a:prstGeom prst="rect">
            <a:avLst/>
          </a:prstGeom>
        </p:spPr>
        <p:txBody>
          <a:bodyPr vert="horz" lIns="94569" tIns="47283" rIns="94569" bIns="47283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800"/>
            </a:lvl1pPr>
          </a:lstStyle>
          <a:p>
            <a:fld id="{F809FA0C-9138-4409-9FF5-7DACD331B09B}" type="datetime1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1AB85839-DE7E-4765-A9A0-B3F73C84A708}" type="datetime1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839-DE7E-4765-A9A0-B3F73C84A708}" type="datetime1">
              <a:rPr lang="en-US" smtClean="0"/>
              <a:pPr/>
              <a:t>6/22/2018</a:t>
            </a:fld>
            <a:endParaRPr lang="en-US" dirty="0"/>
          </a:p>
        </p:txBody>
      </p:sp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2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 algn="r" eaLnBrk="1" hangingPunct="1">
              <a:defRPr sz="800">
                <a:latin typeface="Arial" charset="0"/>
                <a:cs typeface="+mn-cs"/>
              </a:defRPr>
            </a:lvl1pPr>
          </a:lstStyle>
          <a:p>
            <a:fld id="{1AB85839-DE7E-4765-A9A0-B3F73C84A708}" type="datetime1">
              <a:rPr lang="en-US" smtClean="0"/>
              <a:pPr/>
              <a:t>6/22/2018</a:t>
            </a:fld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2" r:id="rId3"/>
    <p:sldLayoutId id="2147483663" r:id="rId4"/>
    <p:sldLayoutId id="2147483673" r:id="rId5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038600"/>
            <a:ext cx="7010400" cy="1213757"/>
          </a:xfrm>
        </p:spPr>
        <p:txBody>
          <a:bodyPr lIns="0"/>
          <a:lstStyle/>
          <a:p>
            <a:r>
              <a:rPr lang="en-US" sz="2400" dirty="0" smtClean="0"/>
              <a:t>MBTA Construction Contract No. S01CN03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Track/ROW II On-Call Construction Services, </a:t>
            </a:r>
            <a:r>
              <a:rPr lang="en-US" sz="2400" dirty="0" smtClean="0"/>
              <a:t>Systemwide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9200" y="5475514"/>
            <a:ext cx="7010400" cy="46808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 smtClean="0"/>
              <a:t>June 25, 2018</a:t>
            </a: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57200" y="1447800"/>
            <a:ext cx="8348663" cy="4689475"/>
          </a:xfrm>
        </p:spPr>
        <p:txBody>
          <a:bodyPr/>
          <a:lstStyle/>
          <a:p>
            <a:pPr marL="285750" indent="-28575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Today’s </a:t>
            </a:r>
            <a:r>
              <a:rPr lang="en-US" sz="1800" dirty="0" smtClean="0"/>
              <a:t>Board action </a:t>
            </a:r>
            <a:r>
              <a:rPr lang="en-US" sz="1800" dirty="0"/>
              <a:t>will </a:t>
            </a:r>
            <a:r>
              <a:rPr lang="en-US" sz="1800" dirty="0" smtClean="0"/>
              <a:t>provide for emergency, urgent and routine  </a:t>
            </a:r>
            <a:r>
              <a:rPr lang="en-US" sz="1800" dirty="0"/>
              <a:t>repairs and </a:t>
            </a:r>
            <a:r>
              <a:rPr lang="en-US" sz="1800" dirty="0" smtClean="0"/>
              <a:t>reconstruction of track and right-of-way elements on an on-call basis throughout </a:t>
            </a:r>
            <a:r>
              <a:rPr lang="en-US" sz="1800" dirty="0"/>
              <a:t>the MBTA rapid transit </a:t>
            </a:r>
            <a:r>
              <a:rPr lang="en-US" sz="1800" dirty="0" smtClean="0"/>
              <a:t>system.</a:t>
            </a:r>
          </a:p>
          <a:p>
            <a:pPr marL="285750" indent="-28575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 smtClean="0"/>
              <a:t>Track </a:t>
            </a:r>
            <a:r>
              <a:rPr lang="en-US" sz="1800" dirty="0"/>
              <a:t>and right-of-way improvements will address </a:t>
            </a:r>
            <a:r>
              <a:rPr lang="en-US" sz="1800" dirty="0" smtClean="0"/>
              <a:t>state </a:t>
            </a:r>
            <a:r>
              <a:rPr lang="en-US" sz="1800" dirty="0"/>
              <a:t>of good repair </a:t>
            </a:r>
            <a:r>
              <a:rPr lang="en-US" sz="1800" dirty="0" smtClean="0"/>
              <a:t>needs, enhance </a:t>
            </a:r>
            <a:r>
              <a:rPr lang="en-US" sz="1800" dirty="0"/>
              <a:t>safety and improve system reliability and customer satisfaction.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defRPr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400"/>
              </a:spcAft>
              <a:defRPr/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400"/>
              </a:spcAft>
              <a:defRPr/>
            </a:pPr>
            <a:endParaRPr lang="en-US" sz="1800" dirty="0" smtClean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 bwMode="auto">
          <a:xfrm>
            <a:off x="461963" y="828675"/>
            <a:ext cx="7751762" cy="46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61963" y="381000"/>
            <a:ext cx="7310437" cy="228600"/>
          </a:xfrm>
        </p:spPr>
        <p:txBody>
          <a:bodyPr/>
          <a:lstStyle/>
          <a:p>
            <a:r>
              <a:rPr lang="en-US" dirty="0"/>
              <a:t>Contract </a:t>
            </a:r>
            <a:r>
              <a:rPr lang="en-US" dirty="0" smtClean="0"/>
              <a:t>S01CN03: </a:t>
            </a:r>
            <a:r>
              <a:rPr lang="en-US" dirty="0"/>
              <a:t>On-Call </a:t>
            </a:r>
            <a:r>
              <a:rPr lang="en-US" dirty="0" smtClean="0"/>
              <a:t>Construction Services, Track/ROW II, </a:t>
            </a:r>
            <a:r>
              <a:rPr lang="en-US" dirty="0" err="1"/>
              <a:t>Systemwide</a:t>
            </a:r>
            <a:endParaRPr lang="en-US" dirty="0"/>
          </a:p>
          <a:p>
            <a:pPr>
              <a:defRPr/>
            </a:pPr>
            <a:endParaRPr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733800"/>
            <a:ext cx="4199466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34" y="3733800"/>
            <a:ext cx="4199466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201612" y="1371600"/>
            <a:ext cx="8272463" cy="5181600"/>
          </a:xfrm>
        </p:spPr>
        <p:txBody>
          <a:bodyPr lIns="365760"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800" dirty="0" smtClean="0"/>
              <a:t>Work </a:t>
            </a:r>
            <a:r>
              <a:rPr lang="en-US" sz="1800" dirty="0"/>
              <a:t>will be assigned on a project by project basis, as directed by the Authority, and will utilize bid items and contractor unit prices.  </a:t>
            </a:r>
            <a:endParaRPr lang="en-US" altLang="en-US" sz="1800" dirty="0"/>
          </a:p>
          <a:p>
            <a:pPr marL="0" lvl="3" indent="0">
              <a:buNone/>
            </a:pPr>
            <a:r>
              <a:rPr lang="en-US" sz="1800" dirty="0" smtClean="0"/>
              <a:t>Work to be performed includes: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Spot </a:t>
            </a:r>
            <a:r>
              <a:rPr lang="en-US" sz="18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Tie Replacement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800" dirty="0"/>
              <a:t>Spot Rail Replacement </a:t>
            </a:r>
            <a:r>
              <a:rPr lang="en-US" sz="1800" dirty="0" smtClean="0"/>
              <a:t>(Heavy </a:t>
            </a:r>
            <a:r>
              <a:rPr lang="en-US" sz="1800" dirty="0"/>
              <a:t>and Light </a:t>
            </a:r>
            <a:r>
              <a:rPr lang="en-US" sz="1800" dirty="0" smtClean="0"/>
              <a:t>Rail)</a:t>
            </a:r>
            <a:endParaRPr lang="en-US" sz="1800" dirty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Direct Fixation Track Repair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Track </a:t>
            </a:r>
            <a:r>
              <a:rPr lang="en-US" sz="1800" dirty="0"/>
              <a:t>Joining by Butt and Thermite Welding</a:t>
            </a:r>
          </a:p>
          <a:p>
            <a:pPr>
              <a:spcBef>
                <a:spcPts val="0"/>
              </a:spcBef>
              <a:spcAft>
                <a:spcPts val="400"/>
              </a:spcAft>
              <a:defRPr/>
            </a:pPr>
            <a:endParaRPr lang="en-US" altLang="en-US" sz="1800" dirty="0" smtClean="0"/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 bwMode="auto">
          <a:xfrm>
            <a:off x="461963" y="828675"/>
            <a:ext cx="7751762" cy="466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Construction Scope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Contract </a:t>
            </a:r>
            <a:r>
              <a:rPr lang="en-US" dirty="0" smtClean="0"/>
              <a:t>S01CN03: </a:t>
            </a:r>
            <a:r>
              <a:rPr lang="en-US" dirty="0"/>
              <a:t>On-Call </a:t>
            </a:r>
            <a:r>
              <a:rPr lang="en-US" dirty="0" smtClean="0"/>
              <a:t>Construction Services, Track/ROW II, </a:t>
            </a:r>
            <a:r>
              <a:rPr lang="en-US" dirty="0" err="1"/>
              <a:t>Systemwide</a:t>
            </a:r>
            <a:endParaRPr lang="en-US" dirty="0"/>
          </a:p>
          <a:p>
            <a:pPr>
              <a:defRPr/>
            </a:pP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962400"/>
            <a:ext cx="3955627" cy="2225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73" y="3962400"/>
            <a:ext cx="3955627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Advertisement and Bid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Project was advertised on May 24, 2018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Engineer’s Estimate is $27,586,504.62</a:t>
            </a:r>
            <a:endParaRPr lang="en-US" dirty="0" smtClean="0">
              <a:solidFill>
                <a:srgbClr val="FF0000"/>
              </a:solidFill>
              <a:latin typeface="+mj-lt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Bid Opening was on June 21, 2018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Three (3) Bids were received</a:t>
            </a:r>
          </a:p>
          <a:p>
            <a:pPr defTabSz="481013">
              <a:spcAft>
                <a:spcPts val="1200"/>
              </a:spcAft>
            </a:pPr>
            <a:r>
              <a:rPr lang="en-US" dirty="0"/>
              <a:t>	 </a:t>
            </a:r>
            <a:r>
              <a:rPr lang="en-US" b="1" dirty="0" smtClean="0"/>
              <a:t>$28,734,366</a:t>
            </a:r>
            <a:r>
              <a:rPr lang="en-US" b="1" dirty="0"/>
              <a:t>	</a:t>
            </a:r>
            <a:r>
              <a:rPr lang="en-US" b="1" dirty="0" smtClean="0"/>
              <a:t>The Middlesex Corp. (Low </a:t>
            </a:r>
            <a:r>
              <a:rPr lang="en-US" b="1" dirty="0"/>
              <a:t>Bidder)</a:t>
            </a:r>
            <a:endParaRPr lang="en-US" dirty="0"/>
          </a:p>
          <a:p>
            <a:pPr defTabSz="481013">
              <a:spcAft>
                <a:spcPts val="1200"/>
              </a:spcAft>
            </a:pPr>
            <a:r>
              <a:rPr lang="en-US" dirty="0"/>
              <a:t>	  </a:t>
            </a:r>
            <a:r>
              <a:rPr lang="en-US" dirty="0" smtClean="0"/>
              <a:t>$28,867,256</a:t>
            </a:r>
            <a:r>
              <a:rPr lang="en-US" dirty="0"/>
              <a:t>	J.F. White </a:t>
            </a:r>
            <a:r>
              <a:rPr lang="en-US" dirty="0" smtClean="0"/>
              <a:t>Contracting Co.</a:t>
            </a:r>
            <a:endParaRPr lang="en-US" dirty="0"/>
          </a:p>
          <a:p>
            <a:pPr defTabSz="481013">
              <a:spcAft>
                <a:spcPts val="1800"/>
              </a:spcAft>
            </a:pPr>
            <a:r>
              <a:rPr lang="en-US" dirty="0"/>
              <a:t>	</a:t>
            </a:r>
            <a:r>
              <a:rPr lang="en-US" dirty="0" smtClean="0"/>
              <a:t>$33,467,467 </a:t>
            </a:r>
            <a:r>
              <a:rPr lang="en-US" dirty="0"/>
              <a:t>	</a:t>
            </a:r>
            <a:r>
              <a:rPr lang="en-US" dirty="0" smtClean="0"/>
              <a:t>Lm Heavy Civil Construction, </a:t>
            </a:r>
            <a:r>
              <a:rPr lang="en-US" dirty="0" err="1" smtClean="0"/>
              <a:t>Llc</a:t>
            </a:r>
            <a:endParaRPr lang="en-US" dirty="0"/>
          </a:p>
          <a:p>
            <a:pPr marL="285750" indent="-285750" defTabSz="5127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Bid analysis has been completed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Contract </a:t>
            </a:r>
            <a:r>
              <a:rPr lang="en-US" dirty="0" smtClean="0"/>
              <a:t>S01CN03: </a:t>
            </a:r>
            <a:r>
              <a:rPr lang="en-US" dirty="0"/>
              <a:t>On-Call </a:t>
            </a:r>
            <a:r>
              <a:rPr lang="en-US" dirty="0" smtClean="0"/>
              <a:t>Construction Services, Track/ROW II, </a:t>
            </a:r>
            <a:r>
              <a:rPr lang="en-US" dirty="0" err="1"/>
              <a:t>Systemwide</a:t>
            </a:r>
            <a:endParaRPr lang="en-US" dirty="0"/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749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of the Fiscal and Management Control Board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2296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dirty="0" smtClean="0">
                <a:latin typeface="+mj-lt"/>
              </a:rPr>
              <a:t>Staff request that the Fiscal and Management Control Board authorize the MBTA General Manager and CEO, or his designee, to award and execute MBTA Construction Contract No. S01CN03: </a:t>
            </a:r>
            <a:r>
              <a:rPr lang="en-US" dirty="0">
                <a:latin typeface="+mj-lt"/>
              </a:rPr>
              <a:t>Track/ROW </a:t>
            </a:r>
            <a:r>
              <a:rPr lang="en-US" dirty="0" smtClean="0">
                <a:latin typeface="+mj-lt"/>
              </a:rPr>
              <a:t>II On-Call Construction Services, </a:t>
            </a:r>
            <a:r>
              <a:rPr lang="en-US" smtClean="0">
                <a:latin typeface="+mj-lt"/>
              </a:rPr>
              <a:t>Systemwide </a:t>
            </a:r>
            <a:r>
              <a:rPr lang="en-US" smtClean="0">
                <a:latin typeface="+mj-lt"/>
              </a:rPr>
              <a:t>with </a:t>
            </a:r>
            <a:r>
              <a:rPr lang="en-US" smtClean="0"/>
              <a:t>The </a:t>
            </a:r>
            <a:r>
              <a:rPr lang="en-US" dirty="0" smtClean="0"/>
              <a:t>Middlesex Corporation </a:t>
            </a:r>
            <a:r>
              <a:rPr lang="en-US" dirty="0" smtClean="0">
                <a:latin typeface="+mj-lt"/>
              </a:rPr>
              <a:t>for an amount not to exceed $28,734,366.</a:t>
            </a:r>
            <a:endParaRPr lang="en-US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Contract </a:t>
            </a:r>
            <a:r>
              <a:rPr lang="en-US" dirty="0" smtClean="0"/>
              <a:t>S01CN03: </a:t>
            </a:r>
            <a:r>
              <a:rPr lang="en-US" dirty="0"/>
              <a:t>On-Call </a:t>
            </a:r>
            <a:r>
              <a:rPr lang="en-US" dirty="0" smtClean="0"/>
              <a:t>Construction Services, Track/ROW II, </a:t>
            </a:r>
            <a:r>
              <a:rPr lang="en-US" dirty="0" err="1"/>
              <a:t>Systemwide</a:t>
            </a:r>
            <a:endParaRPr lang="en-US" dirty="0"/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25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Presentation3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AC445D1-1674-4DD1-BEBF-36D630AEEA81}">
  <we:reference id="wa104379279" version="2.0.0.0" store="en-US" storeType="OMEX"/>
  <we:alternateReferences>
    <we:reference id="WA104379279" version="2.0.0.0" store="WA104379279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B8B7B9EC50D84686AAAD4098783FD4" ma:contentTypeVersion="2" ma:contentTypeDescription="Create a new document." ma:contentTypeScope="" ma:versionID="a7a82a68beb88968fb935b4545f4b591">
  <xsd:schema xmlns:xsd="http://www.w3.org/2001/XMLSchema" xmlns:xs="http://www.w3.org/2001/XMLSchema" xmlns:p="http://schemas.microsoft.com/office/2006/metadata/properties" xmlns:ns2="abf27a4b-0855-4696-9a36-93e890b511e0" targetNamespace="http://schemas.microsoft.com/office/2006/metadata/properties" ma:root="true" ma:fieldsID="841d737819eae57712bdd14d7b172a8a" ns2:_="">
    <xsd:import namespace="abf27a4b-0855-4696-9a36-93e890b511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27a4b-0855-4696-9a36-93e890b51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19EA28-6D23-4013-811B-C8812B9303D1}"/>
</file>

<file path=customXml/itemProps2.xml><?xml version="1.0" encoding="utf-8"?>
<ds:datastoreItem xmlns:ds="http://schemas.openxmlformats.org/officeDocument/2006/customXml" ds:itemID="{45C213DF-2D19-4C07-899F-7088977E44CA}"/>
</file>

<file path=customXml/itemProps3.xml><?xml version="1.0" encoding="utf-8"?>
<ds:datastoreItem xmlns:ds="http://schemas.openxmlformats.org/officeDocument/2006/customXml" ds:itemID="{CC596373-F6FB-4194-A7F7-6B51B0252BE8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6300</TotalTime>
  <Words>258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Presentation3</vt:lpstr>
      <vt:lpstr>MBTA Construction Contract No. S01CN03: Track/ROW II On-Call Construction Services, Systemwide</vt:lpstr>
      <vt:lpstr>OVERVIEW</vt:lpstr>
      <vt:lpstr>Construction Scope</vt:lpstr>
      <vt:lpstr>Construction Advertisement and Bid</vt:lpstr>
      <vt:lpstr>Request of the Fiscal and Management Control Board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YTD Capital spending has been lower than expected due to delays in GLX and Other projects</dc:title>
  <dc:creator>srashin</dc:creator>
  <cp:lastModifiedBy>Larkin, Beth</cp:lastModifiedBy>
  <cp:revision>289</cp:revision>
  <cp:lastPrinted>2018-06-21T22:43:51Z</cp:lastPrinted>
  <dcterms:created xsi:type="dcterms:W3CDTF">2016-05-17T19:48:13Z</dcterms:created>
  <dcterms:modified xsi:type="dcterms:W3CDTF">2018-06-22T15:11:13Z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0x01010019B8B7B9EC50D84686AAAD4098783FD4</vt:lpwstr>
  </property>
</Properties>
</file>