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8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9.xml" ContentType="application/vnd.openxmlformats-officedocument.them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1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2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05" r:id="rId5"/>
    <p:sldMasterId id="2147483739" r:id="rId6"/>
    <p:sldMasterId id="2147483761" r:id="rId7"/>
    <p:sldMasterId id="2147483804" r:id="rId8"/>
    <p:sldMasterId id="2147483834" r:id="rId9"/>
    <p:sldMasterId id="2147483848" r:id="rId10"/>
    <p:sldMasterId id="2147483882" r:id="rId11"/>
    <p:sldMasterId id="2147483912" r:id="rId12"/>
    <p:sldMasterId id="2147483934" r:id="rId13"/>
    <p:sldMasterId id="2147483939" r:id="rId14"/>
    <p:sldMasterId id="2147483952" r:id="rId15"/>
    <p:sldMasterId id="2147483955" r:id="rId16"/>
    <p:sldMasterId id="2147483961" r:id="rId17"/>
  </p:sldMasterIdLst>
  <p:notesMasterIdLst>
    <p:notesMasterId r:id="rId22"/>
  </p:notesMasterIdLst>
  <p:handoutMasterIdLst>
    <p:handoutMasterId r:id="rId23"/>
  </p:handoutMasterIdLst>
  <p:sldIdLst>
    <p:sldId id="972" r:id="rId18"/>
    <p:sldId id="982" r:id="rId19"/>
    <p:sldId id="980" r:id="rId20"/>
    <p:sldId id="976" r:id="rId21"/>
  </p:sldIdLst>
  <p:sldSz cx="9144000" cy="5143500" type="screen16x9"/>
  <p:notesSz cx="7023100" cy="9309100"/>
  <p:defaultTextStyle>
    <a:defPPr>
      <a:defRPr lang="en-US"/>
    </a:defPPr>
    <a:lvl1pPr marL="0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B000206-3202-4363-B894-731988F17D0C}">
          <p14:sldIdLst>
            <p14:sldId id="972"/>
            <p14:sldId id="982"/>
            <p14:sldId id="980"/>
            <p14:sldId id="9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T" initials="DOT" lastIdx="1" clrIdx="0"/>
  <p:cmAuthor id="1" name="House" initials="H" lastIdx="1" clrIdx="1">
    <p:extLst/>
  </p:cmAuthor>
  <p:cmAuthor id="2" name="Beth Isler" initials="BI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BD1D6"/>
    <a:srgbClr val="DEECFF"/>
    <a:srgbClr val="005878"/>
    <a:srgbClr val="F4F4F4"/>
    <a:srgbClr val="BD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6325" autoAdjust="0"/>
  </p:normalViewPr>
  <p:slideViewPr>
    <p:cSldViewPr snapToGrid="0" snapToObjects="1">
      <p:cViewPr>
        <p:scale>
          <a:sx n="180" d="100"/>
          <a:sy n="180" d="100"/>
        </p:scale>
        <p:origin x="-72" y="390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5E98AFB4-DD19-4B7A-80D5-483C006766A7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29BF4715-A615-41C2-A85E-36C06511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5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36CF4146-8CAD-46C7-BA87-639F65429524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6" y="4421705"/>
            <a:ext cx="5619130" cy="4189651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AC32D818-339A-4CF7-A601-259A7A939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" Type="http://schemas.openxmlformats.org/officeDocument/2006/relationships/tags" Target="../tags/tag106.xml"/><Relationship Id="rId21" Type="http://schemas.openxmlformats.org/officeDocument/2006/relationships/image" Target="../media/image8.emf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" Type="http://schemas.openxmlformats.org/officeDocument/2006/relationships/tags" Target="../tags/tag123.xml"/><Relationship Id="rId21" Type="http://schemas.openxmlformats.org/officeDocument/2006/relationships/image" Target="../media/image8.emf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10" Type="http://schemas.openxmlformats.org/officeDocument/2006/relationships/tags" Target="../tags/tag130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3" Type="http://schemas.openxmlformats.org/officeDocument/2006/relationships/tags" Target="../tags/tag140.xml"/><Relationship Id="rId21" Type="http://schemas.openxmlformats.org/officeDocument/2006/relationships/image" Target="../media/image8.emf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10" Type="http://schemas.openxmlformats.org/officeDocument/2006/relationships/tags" Target="../tags/tag147.xml"/><Relationship Id="rId19" Type="http://schemas.openxmlformats.org/officeDocument/2006/relationships/slideMaster" Target="../slideMasters/slideMaster9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" Type="http://schemas.openxmlformats.org/officeDocument/2006/relationships/tags" Target="../tags/tag157.xml"/><Relationship Id="rId21" Type="http://schemas.openxmlformats.org/officeDocument/2006/relationships/image" Target="../media/image8.emf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19" Type="http://schemas.openxmlformats.org/officeDocument/2006/relationships/slideMaster" Target="../slideMasters/slideMaster9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8.e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Master" Target="../slideMasters/slideMaster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8.emf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Master" Target="../slideMasters/slideMaster3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image" Target="../media/image8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slideMaster" Target="../slideMasters/slideMaster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tags" Target="../tags/tag55.xml"/><Relationship Id="rId21" Type="http://schemas.openxmlformats.org/officeDocument/2006/relationships/image" Target="../media/image8.emf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19" Type="http://schemas.openxmlformats.org/officeDocument/2006/relationships/slideMaster" Target="../slideMasters/slideMaster5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21" Type="http://schemas.openxmlformats.org/officeDocument/2006/relationships/image" Target="../media/image8.emf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21" Type="http://schemas.openxmlformats.org/officeDocument/2006/relationships/image" Target="../media/image8.emf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94075"/>
            <a:ext cx="7772400" cy="124182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13" indent="0" algn="ctr">
              <a:buNone/>
              <a:defRPr sz="2000"/>
            </a:lvl2pPr>
            <a:lvl3pPr marL="914229" indent="0" algn="ctr">
              <a:buNone/>
              <a:defRPr sz="1800"/>
            </a:lvl3pPr>
            <a:lvl4pPr marL="1371343" indent="0" algn="ctr">
              <a:buNone/>
              <a:defRPr sz="1600"/>
            </a:lvl4pPr>
            <a:lvl5pPr marL="1828458" indent="0" algn="ctr">
              <a:buNone/>
              <a:defRPr sz="1600"/>
            </a:lvl5pPr>
            <a:lvl6pPr marL="2285572" indent="0" algn="ctr">
              <a:buNone/>
              <a:defRPr sz="1600"/>
            </a:lvl6pPr>
            <a:lvl7pPr marL="2742686" indent="0" algn="ctr">
              <a:buNone/>
              <a:defRPr sz="1600"/>
            </a:lvl7pPr>
            <a:lvl8pPr marL="3199801" indent="0" algn="ctr">
              <a:buNone/>
              <a:defRPr sz="1600"/>
            </a:lvl8pPr>
            <a:lvl9pPr marL="36569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5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7826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952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6/22/2018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2213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859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98018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285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634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014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104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142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0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2123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4180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6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26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0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27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23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29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697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5961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2656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6/22/2018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65150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49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5981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46613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61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83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4493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957788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7229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879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117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2406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6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010" y="114300"/>
            <a:ext cx="7454799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089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475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944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055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0803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829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444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1972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8697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8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122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2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6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80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405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994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858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2852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2117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6/22/2018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2768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71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4218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B891-1635-4B93-914C-230B613642F0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539D-457E-40EF-B562-8D954AD0BA86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191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0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55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63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4254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43184-6F7F-4565-B637-22CFFE6A30C2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6/22/2018</a:t>
            </a:fld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3765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6/22/2018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538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2" y="621793"/>
            <a:ext cx="9840243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6/22/2018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8875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6/22/2018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352874"/>
      </p:ext>
    </p:extLst>
  </p:cSld>
  <p:clrMapOvr>
    <a:masterClrMapping/>
  </p:clrMapOvr>
  <p:hf hd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6/22/2018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3186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72438583"/>
      </p:ext>
    </p:extLst>
  </p:cSld>
  <p:clrMapOvr>
    <a:masterClrMapping/>
  </p:clrMapOvr>
  <p:hf hd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485471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2289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06AE-AD4E-4014-A59B-A4A5B0DC3B1E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11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320-C3EA-46EB-BF96-1836E1C979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29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78004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47" y="533402"/>
            <a:ext cx="8299533" cy="3724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4322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6/22/2018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9241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81934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193458"/>
      </p:ext>
    </p:extLst>
  </p:cSld>
  <p:clrMapOvr>
    <a:masterClrMapping/>
  </p:clrMapOvr>
  <p:hf hd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6/22/2018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3963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6/22/2018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9981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98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347274"/>
      </p:ext>
    </p:extLst>
  </p:cSld>
  <p:clrMapOvr>
    <a:masterClrMapping/>
  </p:clrMapOvr>
  <p:hf hd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6/22/2018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187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45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868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77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84" y="564153"/>
            <a:ext cx="8912915" cy="4109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1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3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8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98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83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952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1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6/22/2018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9160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0900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018-2022 C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876" y="544173"/>
            <a:ext cx="3886200" cy="4129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5051" y="544173"/>
            <a:ext cx="4979505" cy="4129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2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9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679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990956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73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/>
              <a:pPr>
                <a:defRPr/>
              </a:pPr>
              <a:t>6/22/2018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77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/>
              <a:pPr>
                <a:defRPr/>
              </a:pPr>
              <a:t>6/22/2018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62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766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90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/>
              <a:t>6/22/2018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08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0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Team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827" y="727545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6052" y="4767267"/>
            <a:ext cx="460562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7FCBD675-CCB5-F148-8953-FBC584431A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109827" y="2881313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4699055" y="727545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5"/>
          </p:nvPr>
        </p:nvSpPr>
        <p:spPr>
          <a:xfrm>
            <a:off x="4699055" y="2881313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09538" y="554837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99055" y="554837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9827" y="2708604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699055" y="2708604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448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4038606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7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fld id="{603F03F5-39B4-4A53-8405-55E481442588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8600" y="4896613"/>
            <a:ext cx="1066800" cy="246888"/>
          </a:xfrm>
        </p:spPr>
        <p:txBody>
          <a:bodyPr/>
          <a:lstStyle>
            <a:lvl1pPr algn="ctr">
              <a:defRPr/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5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7A69-897B-43D4-A170-793C9603000F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57200" y="1028700"/>
            <a:ext cx="8229600" cy="30289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057650"/>
            <a:ext cx="8229600" cy="5715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79054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028702"/>
            <a:ext cx="5715000" cy="35772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28705"/>
            <a:ext cx="2139696" cy="35804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13" indent="0">
              <a:buNone/>
              <a:defRPr sz="1200"/>
            </a:lvl2pPr>
            <a:lvl3pPr marL="914229" indent="0">
              <a:buNone/>
              <a:defRPr sz="1000"/>
            </a:lvl3pPr>
            <a:lvl4pPr marL="1371343" indent="0">
              <a:buNone/>
              <a:defRPr sz="900"/>
            </a:lvl4pPr>
            <a:lvl5pPr marL="1828458" indent="0">
              <a:buNone/>
              <a:defRPr sz="900"/>
            </a:lvl5pPr>
            <a:lvl6pPr marL="2285572" indent="0">
              <a:buNone/>
              <a:defRPr sz="900"/>
            </a:lvl6pPr>
            <a:lvl7pPr marL="2742686" indent="0">
              <a:buNone/>
              <a:defRPr sz="900"/>
            </a:lvl7pPr>
            <a:lvl8pPr marL="3199801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0989-8FB9-4F8B-84F5-7169E12445A7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1028700"/>
            <a:ext cx="0" cy="36004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06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742950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Multiple Charts with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30A-DDF3-4AE3-8739-C30FB9BA44D1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371600"/>
            <a:ext cx="4343400" cy="29146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4953000" y="1371600"/>
            <a:ext cx="3657600" cy="13716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7"/>
          </p:nvPr>
        </p:nvSpPr>
        <p:spPr>
          <a:xfrm>
            <a:off x="4953000" y="2971800"/>
            <a:ext cx="3657600" cy="1371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0800000" flipV="1">
            <a:off x="4876800" y="1371600"/>
            <a:ext cx="0" cy="29146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3406166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Compare Charts-1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4DE-F95D-4416-82D9-B1CCC7B7F957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543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Compare Charts -2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800" b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90F7-23F0-4FF7-BAF5-9BF26D22B253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64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B5D0-CAEE-4B2C-AA1C-27506CB89BD7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25146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45720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66294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5146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6294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10675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39385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2A77-B41F-487D-BEE4-5E0A74233C8B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7"/>
          </p:nvPr>
        </p:nvSpPr>
        <p:spPr>
          <a:xfrm>
            <a:off x="457200" y="1257300"/>
            <a:ext cx="4114800" cy="10858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57200" y="2343150"/>
            <a:ext cx="8229600" cy="21717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1257300"/>
            <a:ext cx="3962400" cy="10858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Put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5592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790896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54B4-02C5-4089-8FE9-BDD3E2181213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543050"/>
            <a:ext cx="4114800" cy="32004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724400" y="1543050"/>
            <a:ext cx="3962400" cy="14287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9" name="Table Placeholder 6"/>
          <p:cNvSpPr>
            <a:spLocks noGrp="1"/>
          </p:cNvSpPr>
          <p:nvPr>
            <p:ph type="tbl" sz="quarter" idx="15"/>
          </p:nvPr>
        </p:nvSpPr>
        <p:spPr>
          <a:xfrm>
            <a:off x="4724400" y="3371850"/>
            <a:ext cx="3962400" cy="1371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00150"/>
            <a:ext cx="41148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2001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0289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12067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1C50-F8BC-4CD0-930F-628035F786CA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411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572000" y="1371600"/>
            <a:ext cx="4114800" cy="30861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917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833968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 baseline="0"/>
            </a:lvl1pPr>
          </a:lstStyle>
          <a:p>
            <a:r>
              <a:rPr lang="en-US" dirty="0"/>
              <a:t>Add YOUR SECTION HEADER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03916"/>
            <a:ext cx="7772400" cy="1582340"/>
          </a:xfrm>
        </p:spPr>
        <p:txBody>
          <a:bodyPr anchor="t">
            <a:normAutofit/>
          </a:bodyPr>
          <a:lstStyle>
            <a:lvl1pPr marL="0" indent="0"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/>
              <a:t> Part 1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Part 2</a:t>
            </a:r>
          </a:p>
          <a:p>
            <a:r>
              <a:rPr lang="en-US" dirty="0"/>
              <a:t>……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062A-E319-4027-90AC-ECF897A9A7E9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2605612"/>
            <a:ext cx="7772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2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ing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57356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/>
              <a:t>Ending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54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0E-7ED6-4F98-977C-3CCA6CF7528E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3371850"/>
            <a:ext cx="7620000" cy="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9E92-93ED-4428-B1BB-169CF89254F6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39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CCB4-C0EB-4F1A-AC98-57A25DA91713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1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CAF5B-DF2B-4031-AD55-ADD83564B9F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35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AB82-C902-43B7-830C-A0B1F6B949C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91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D788-9722-4FAB-B9F2-64D8076D38D8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71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5DAC9877-15DB-4A0C-A003-DF72C0C37841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9" y="176154"/>
            <a:ext cx="8794113" cy="22374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86"/>
          <p:cNvSpPr>
            <a:spLocks noGrp="1" noChangeArrowheads="1"/>
          </p:cNvSpPr>
          <p:nvPr>
            <p:ph idx="1"/>
          </p:nvPr>
        </p:nvSpPr>
        <p:spPr bwMode="auto">
          <a:xfrm>
            <a:off x="12198" y="5016841"/>
            <a:ext cx="4389768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Pre-Decisional – For Discussion Only –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117024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057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04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46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738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100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0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827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81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21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294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8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43" tIns="40970" rIns="81943" bIns="4097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168403" y="4683924"/>
            <a:ext cx="1006475" cy="273844"/>
          </a:xfrm>
          <a:prstGeom prst="rect">
            <a:avLst/>
          </a:prstGeom>
        </p:spPr>
        <p:txBody>
          <a:bodyPr lIns="91422" tIns="45711" rIns="91422" bIns="45711" rtlCol="0"/>
          <a:lstStyle>
            <a:lvl1pPr defTabSz="91326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62626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39D56-CF2D-48AC-B0A6-E5B6013DB6FB}" type="datetime1">
              <a:rPr lang="en-US"/>
              <a:pPr>
                <a:defRPr/>
              </a:pPr>
              <a:t>6/22/2018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5838" y="4683924"/>
            <a:ext cx="3268662" cy="273844"/>
          </a:xfrm>
          <a:prstGeom prst="rect">
            <a:avLst/>
          </a:prstGeom>
        </p:spPr>
        <p:txBody>
          <a:bodyPr lIns="91422" tIns="45711" rIns="91422" bIns="45711" rtlCol="0"/>
          <a:lstStyle>
            <a:lvl1pPr defTabSz="91326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62626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68971" y="4682736"/>
            <a:ext cx="1139825" cy="26789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/>
            </a:lvl1pPr>
          </a:lstStyle>
          <a:p>
            <a:pPr>
              <a:defRPr/>
            </a:pPr>
            <a:fld id="{7F125421-B14A-4738-9A3F-B335B3B78F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3933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1729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6/22/2018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86812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44296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395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66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205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1502949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6505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516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3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0223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5521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9718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050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A65E6C5E-EB96-49E9-952F-FF78FFA9C84B}" type="datetimeFigureOut">
              <a:rPr lang="en-US" smtClean="0"/>
              <a:t>6/22/2018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14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590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31364"/>
      </p:ext>
    </p:extLst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401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14034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044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2813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9207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72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38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4232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9999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2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82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6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4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149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4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14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3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6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image" Target="../media/image3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image" Target="../media/image7.jpeg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884" y="57273"/>
            <a:ext cx="6497707" cy="429193"/>
          </a:xfrm>
          <a:prstGeom prst="rect">
            <a:avLst/>
          </a:prstGeom>
        </p:spPr>
        <p:txBody>
          <a:bodyPr vert="horz" lIns="91422" tIns="45711" rIns="91422" bIns="45711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76" y="564151"/>
            <a:ext cx="7886700" cy="3263504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1465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61" y="4791117"/>
            <a:ext cx="1507386" cy="31403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" y="4976340"/>
            <a:ext cx="325694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fld id="{DAFD694C-1B1D-44B5-B79E-A4FFB8D14BE0}" type="slidenum">
              <a:rPr lang="en-US" sz="900" b="1" smtClean="0">
                <a:solidFill>
                  <a:schemeClr val="accent5"/>
                </a:solidFill>
              </a:rPr>
              <a:t>‹#›</a:t>
            </a:fld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737" r:id="rId5"/>
    <p:sldLayoutId id="2147483843" r:id="rId6"/>
    <p:sldLayoutId id="2147483844" r:id="rId7"/>
  </p:sldLayoutIdLst>
  <p:hf hdr="0" dt="0"/>
  <p:txStyles>
    <p:titleStyle>
      <a:lvl1pPr algn="l" defTabSz="914229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29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1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7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5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9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638800" y="4725597"/>
            <a:ext cx="922338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219209" y="4718454"/>
            <a:ext cx="1152525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BEDD9-61B6-4B82-ACD9-27F8DC04F135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6/22/2018</a:t>
            </a:fld>
            <a:endParaRPr lang="en-US" altLang="en-US" dirty="0"/>
          </a:p>
        </p:txBody>
      </p:sp>
      <p:sp>
        <p:nvSpPr>
          <p:cNvPr id="6149" name="Title Placeholder 5"/>
          <p:cNvSpPr>
            <a:spLocks noGrp="1"/>
          </p:cNvSpPr>
          <p:nvPr>
            <p:ph type="title"/>
          </p:nvPr>
        </p:nvSpPr>
        <p:spPr bwMode="auto">
          <a:xfrm>
            <a:off x="457200" y="551262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4743456"/>
            <a:ext cx="2895600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smtClean="0">
                <a:solidFill>
                  <a:srgbClr val="0E386C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defRPr>
            </a:lvl1pPr>
          </a:lstStyle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9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hf hdr="0"/>
  <p:txStyles>
    <p:titleStyle>
      <a:lvl1pPr algn="l" defTabSz="457113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  <a:lvl2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1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229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34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458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836" indent="-342836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80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6/22/2018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3265495" y="4726956"/>
            <a:ext cx="26130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366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290096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6/22/2018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3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3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81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32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4416037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96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6" r:id="rId16"/>
    <p:sldLayoutId id="2147483757" r:id="rId17"/>
    <p:sldLayoutId id="2147483758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90" r:id="rId25"/>
    <p:sldLayoutId id="2147483803" r:id="rId26"/>
    <p:sldLayoutId id="21474838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6613"/>
            <a:ext cx="1828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900" b="0">
                <a:solidFill>
                  <a:schemeClr val="accent4"/>
                </a:solidFill>
              </a:defRPr>
            </a:lvl1pPr>
          </a:lstStyle>
          <a:p>
            <a:fld id="{6EDAEFD3-8FAC-42C7-AA85-4A633B14C729}" type="datetime1">
              <a:rPr lang="en-US" smtClean="0">
                <a:solidFill>
                  <a:srgbClr val="4C5A6A"/>
                </a:solidFill>
              </a:rPr>
              <a:pPr/>
              <a:t>6/22/2018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4896613"/>
            <a:ext cx="1066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900" b="0">
                <a:solidFill>
                  <a:schemeClr val="accent4"/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39003" y="4888709"/>
            <a:ext cx="1376427" cy="197643"/>
            <a:chOff x="7345298" y="6518275"/>
            <a:chExt cx="1376427" cy="263525"/>
          </a:xfrm>
        </p:grpSpPr>
        <p:pic>
          <p:nvPicPr>
            <p:cNvPr id="12" name="Picture 2" descr="C:\Users\ynong\Desktop\pic sources\MassDOT_Logo_Color.png"/>
            <p:cNvPicPr>
              <a:picLocks noChangeAspect="1" noChangeArrowheads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3" name="Picture 3" descr="C:\Users\ynong\Desktop\pic sources\500px-MBTA_svg.png"/>
            <p:cNvPicPr>
              <a:picLocks noChangeAspect="1" noChangeArrowheads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601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p:hf hdr="0" ftr="0" dt="0"/>
  <p:txStyles>
    <p:titleStyle>
      <a:lvl1pPr algn="l" defTabSz="914229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46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384" indent="-182846" algn="l" defTabSz="914229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651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497" indent="-137134" algn="l" defTabSz="914229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343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189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035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880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7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30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6/22/2018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6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09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8" r:id="rId9"/>
    <p:sldLayoutId id="2147483859" r:id="rId10"/>
    <p:sldLayoutId id="2147483861" r:id="rId11"/>
    <p:sldLayoutId id="2147483862" r:id="rId12"/>
    <p:sldLayoutId id="2147483863" r:id="rId13"/>
    <p:sldLayoutId id="2147483864" r:id="rId14"/>
    <p:sldLayoutId id="2147483865" r:id="rId15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10" r:id="rId25"/>
    <p:sldLayoutId id="2147483911" r:id="rId26"/>
    <p:sldLayoutId id="21474839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6/22/2018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FMCB Calendar – Recurring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8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856196"/>
              </p:ext>
            </p:extLst>
          </p:nvPr>
        </p:nvGraphicFramePr>
        <p:xfrm>
          <a:off x="625784" y="886473"/>
          <a:ext cx="7858985" cy="366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1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195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3395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798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 &amp;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DGM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remarks</a:t>
                      </a: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schedule update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of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operations, performance, revenue, capital program updates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Preview of upcoming FMCB agenda item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update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on FMCB actions as per statute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2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Topics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 rail performance  update</a:t>
                      </a: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Red/Orange line program update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Bus service and planning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Safety 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Capital program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Ridership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GLX Update</a:t>
                      </a:r>
                    </a:p>
                    <a:p>
                      <a:pPr marL="118872" lvl="0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PTC update</a:t>
                      </a:r>
                      <a:endParaRPr lang="en-US" sz="1100" dirty="0"/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Commuter rail vision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LEAN Productivity 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AFC 2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Bus Performance Metrics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The RIDE/TNC pilot  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(3rd meeting of month) - 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June 25,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16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(1st meeting of month) - May 7,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16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–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June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16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April 30,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16</a:t>
                      </a:r>
                      <a:endParaRPr lang="en-US" dirty="0"/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June 11,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September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May 14,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August 13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May 21,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August 13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May 7,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August 13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Quarterly – June 11,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September TBD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April 30,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16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April 30,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16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June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September TBD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Quarterly – May 21,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August 13 </a:t>
                      </a:r>
                    </a:p>
                    <a:p>
                      <a:pPr marL="0" marR="0" lvl="0" indent="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noProof="0" dirty="0">
                          <a:solidFill>
                            <a:srgbClr val="0C0C0C"/>
                          </a:solidFill>
                          <a:latin typeface="Arial"/>
                          <a:cs typeface="+mn-cs"/>
                        </a:rPr>
                        <a:t>Quarterly –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 June 25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Continuous, as needed </a:t>
                      </a: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364886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9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911170"/>
              </p:ext>
            </p:extLst>
          </p:nvPr>
        </p:nvGraphicFramePr>
        <p:xfrm>
          <a:off x="536652" y="1051481"/>
          <a:ext cx="8189790" cy="248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07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3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64768">
                  <a:extLst>
                    <a:ext uri="{9D8B030D-6E8A-4147-A177-3AD203B41FA5}">
                      <a16:colId xmlns="" xmlns:a16="http://schemas.microsoft.com/office/drawing/2014/main" val="1262447235"/>
                    </a:ext>
                  </a:extLst>
                </a:gridCol>
              </a:tblGrid>
              <a:tr h="119307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Format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307">
                <a:tc rowSpan="10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July 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16 – JOINT 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(139)</a:t>
                      </a:r>
                      <a:endParaRPr lang="en-US" dirty="0"/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5-Year Pro Forma 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latinLnBrk="0" hangingPunct="1">
                        <a:buNone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latinLnBrk="0" hangingPunct="1">
                        <a:buNone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PTC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324421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Safety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3500219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Commuter Rail Vision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Update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6863762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Commuter Rail Performance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Monthly 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Update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245" indent="-127000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Commuter Rail Revenue Share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lvl="0" indent="-18288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Red/Orange Line Program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Monthly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Update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lvl="0" indent="-182880" algn="l" defTabSz="820334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Bus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Service and Planning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Monthly Update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lvl="0" indent="-182880" algn="l" defTabSz="820334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Contracts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 Needed 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31198008"/>
                  </a:ext>
                </a:extLst>
              </a:tr>
              <a:tr h="183248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Renewal of MBTA Debt Policy and Swap Policy (Joint) 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and Possible Action ?? </a:t>
                      </a: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40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9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53612"/>
              </p:ext>
            </p:extLst>
          </p:nvPr>
        </p:nvGraphicFramePr>
        <p:xfrm>
          <a:off x="665589" y="906107"/>
          <a:ext cx="7780719" cy="22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1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5462">
                  <a:extLst>
                    <a:ext uri="{9D8B030D-6E8A-4147-A177-3AD203B41FA5}">
                      <a16:colId xmlns="" xmlns:a16="http://schemas.microsoft.com/office/drawing/2014/main" val="1262447235"/>
                    </a:ext>
                  </a:extLst>
                </a:gridCol>
              </a:tblGrid>
              <a:tr h="119307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307">
                <a:tc rowSpan="9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August 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13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(140)</a:t>
                      </a: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Maintenance of  Performance Standards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latinLnBrk="0" hangingPunct="1">
                        <a:buNone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Capital Program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Quarterly Report 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324421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Ridership 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Quarterly Report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3500219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AFC 2.0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Quarterly Report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40725229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Financial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Quarterly Report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6863762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Commuter Rail Performance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Monthly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Red/Orange Line Program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Monthly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Bus Service and Planning</a:t>
                      </a: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Monthly Update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3119800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97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84361524"/>
              </p:ext>
            </p:extLst>
          </p:nvPr>
        </p:nvGraphicFramePr>
        <p:xfrm>
          <a:off x="461963" y="950913"/>
          <a:ext cx="8405653" cy="353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170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to 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chedule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79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Dwell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MBTA Resiliency Planning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Trespasser Strikes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Solar Canopies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Locomotive Overhaul Programs Update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Contract Oversight Discussion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MHS Emergency Access Tunnel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Bus Dropped Trips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Uniforms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Greenbush Line Service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Discussion of the operational implication of dwell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Working group update on activities and action plan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Includes: GLX, AFC 2, Bus, Keolis, … 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September 2018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FMCB Calendar – To Be Scheduled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3" y="114300"/>
            <a:ext cx="3119437" cy="171450"/>
          </a:xfrm>
        </p:spPr>
        <p:txBody>
          <a:bodyPr/>
          <a:lstStyle/>
          <a:p>
            <a:r>
              <a:rPr lang="en-US" dirty="0"/>
              <a:t>Fiscal &amp; Management Control Board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2176598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BTA Template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B9DD42A-02F8-104D-9910-D1A64A753B29}" vid="{45318140-5A3E-7B4C-A710-E7E511F82756}"/>
    </a:ext>
  </a:ext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3" id="{46C860BB-CEC2-4323-AF68-6C413613BB7E}" vid="{6C6AA7CE-4E8A-4B1B-B4AB-6716735CB656}"/>
    </a:ext>
  </a:extLst>
</a:theme>
</file>

<file path=ppt/theme/theme1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3" id="{46C860BB-CEC2-4323-AF68-6C413613BB7E}" vid="{6C6AA7CE-4E8A-4B1B-B4AB-6716735CB656}"/>
    </a:ext>
  </a:extLst>
</a:theme>
</file>

<file path=ppt/theme/theme14.xml><?xml version="1.0" encoding="utf-8"?>
<a:theme xmlns:a="http://schemas.openxmlformats.org/drawingml/2006/main" name="2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3" id="{46C860BB-CEC2-4323-AF68-6C413613BB7E}" vid="{6C6AA7CE-4E8A-4B1B-B4AB-6716735CB656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B9DD42A-02F8-104D-9910-D1A64A753B29}" vid="{45318140-5A3E-7B4C-A710-E7E511F82756}"/>
    </a:ext>
  </a:extLst>
</a:theme>
</file>

<file path=ppt/theme/theme4.xml><?xml version="1.0" encoding="utf-8"?>
<a:theme xmlns:a="http://schemas.openxmlformats.org/drawingml/2006/main" name="OPMI-2">
  <a:themeElements>
    <a:clrScheme name="opm-color">
      <a:dk1>
        <a:srgbClr val="292934"/>
      </a:dk1>
      <a:lt1>
        <a:srgbClr val="FFFFFF"/>
      </a:lt1>
      <a:dk2>
        <a:srgbClr val="000000"/>
      </a:dk2>
      <a:lt2>
        <a:srgbClr val="FFFFFF"/>
      </a:lt2>
      <a:accent1>
        <a:srgbClr val="21A899"/>
      </a:accent1>
      <a:accent2>
        <a:srgbClr val="FFD852"/>
      </a:accent2>
      <a:accent3>
        <a:srgbClr val="27304D"/>
      </a:accent3>
      <a:accent4>
        <a:srgbClr val="4C5A6A"/>
      </a:accent4>
      <a:accent5>
        <a:srgbClr val="8256A5"/>
      </a:accent5>
      <a:accent6>
        <a:srgbClr val="E46C0A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B9DD42A-02F8-104D-9910-D1A64A753B29}" vid="{45318140-5A3E-7B4C-A710-E7E511F8275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B9DD42A-02F8-104D-9910-D1A64A753B29}" vid="{45318140-5A3E-7B4C-A710-E7E511F82756}"/>
    </a:ext>
  </a:extLst>
</a:theme>
</file>

<file path=ppt/theme/theme8.xml><?xml version="1.0" encoding="utf-8"?>
<a:theme xmlns:a="http://schemas.openxmlformats.org/drawingml/2006/main" name="3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B9DD42A-02F8-104D-9910-D1A64A753B29}" vid="{45318140-5A3E-7B4C-A710-E7E511F82756}"/>
    </a:ext>
  </a:extLst>
</a:theme>
</file>

<file path=ppt/theme/theme9.xml><?xml version="1.0" encoding="utf-8"?>
<a:theme xmlns:a="http://schemas.openxmlformats.org/drawingml/2006/main" name="4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B9DD42A-02F8-104D-9910-D1A64A753B29}" vid="{45318140-5A3E-7B4C-A710-E7E511F8275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B8B7B9EC50D84686AAAD4098783FD4" ma:contentTypeVersion="2" ma:contentTypeDescription="Create a new document." ma:contentTypeScope="" ma:versionID="a7a82a68beb88968fb935b4545f4b591">
  <xsd:schema xmlns:xsd="http://www.w3.org/2001/XMLSchema" xmlns:xs="http://www.w3.org/2001/XMLSchema" xmlns:p="http://schemas.microsoft.com/office/2006/metadata/properties" xmlns:ns2="abf27a4b-0855-4696-9a36-93e890b511e0" targetNamespace="http://schemas.microsoft.com/office/2006/metadata/properties" ma:root="true" ma:fieldsID="841d737819eae57712bdd14d7b172a8a" ns2:_="">
    <xsd:import namespace="abf27a4b-0855-4696-9a36-93e890b511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27a4b-0855-4696-9a36-93e890b51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50DC64-09E1-40CC-8A5B-A8C18AA13BA5}"/>
</file>

<file path=customXml/itemProps2.xml><?xml version="1.0" encoding="utf-8"?>
<ds:datastoreItem xmlns:ds="http://schemas.openxmlformats.org/officeDocument/2006/customXml" ds:itemID="{50F1FC64-E47D-4612-8598-863A817D5AF1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fd09a25b-489b-4cad-b002-75f5c8fdb84e"/>
    <ds:schemaRef ds:uri="http://purl.org/dc/terms/"/>
    <ds:schemaRef ds:uri="d7135841-cb9c-4d73-9451-c90cc3f4fb8d"/>
  </ds:schemaRefs>
</ds:datastoreItem>
</file>

<file path=customXml/itemProps3.xml><?xml version="1.0" encoding="utf-8"?>
<ds:datastoreItem xmlns:ds="http://schemas.openxmlformats.org/officeDocument/2006/customXml" ds:itemID="{61C1FBE7-BD0D-4790-A89F-D2B28303EB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 Template</Template>
  <TotalTime>29724</TotalTime>
  <Words>320</Words>
  <Application>Microsoft Office PowerPoint</Application>
  <PresentationFormat>On-screen Show (16:9)</PresentationFormat>
  <Paragraphs>134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MBTA Template</vt:lpstr>
      <vt:lpstr>Presentation3</vt:lpstr>
      <vt:lpstr>MassDOT Blue Title White Content</vt:lpstr>
      <vt:lpstr>OPMI-2</vt:lpstr>
      <vt:lpstr>1_MassDOT Blue Title White Content</vt:lpstr>
      <vt:lpstr>Office Theme</vt:lpstr>
      <vt:lpstr>2_MassDOT Blue Title White Content</vt:lpstr>
      <vt:lpstr>3_MassDOT Blue Title White Content</vt:lpstr>
      <vt:lpstr>4_MassDOT Blue Title White Content</vt:lpstr>
      <vt:lpstr>2_Office Theme</vt:lpstr>
      <vt:lpstr>MBTA Black Line - Blue Title Template</vt:lpstr>
      <vt:lpstr>3_Office Theme</vt:lpstr>
      <vt:lpstr>1_MBTA Black Line - Blue Title Template</vt:lpstr>
      <vt:lpstr>2_MBTA Black Line - Blue Title Template</vt:lpstr>
      <vt:lpstr>think-cell Slide</vt:lpstr>
      <vt:lpstr>FMCB Calendar – Recurring Topics</vt:lpstr>
      <vt:lpstr>Future Agendas</vt:lpstr>
      <vt:lpstr>Future Agendas</vt:lpstr>
      <vt:lpstr>FMCB Calendar – To Be Scheduled</vt:lpstr>
    </vt:vector>
  </TitlesOfParts>
  <Company>MassDOT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highlights - Aeronautics</dc:title>
  <dc:creator>Trey Joseph Wadsworth</dc:creator>
  <cp:lastModifiedBy>DAS</cp:lastModifiedBy>
  <cp:revision>922</cp:revision>
  <cp:lastPrinted>2018-06-22T19:27:01Z</cp:lastPrinted>
  <dcterms:created xsi:type="dcterms:W3CDTF">2016-03-11T16:43:25Z</dcterms:created>
  <dcterms:modified xsi:type="dcterms:W3CDTF">2018-06-22T19:47:22Z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0x01010019B8B7B9EC50D84686AAAD4098783FD4</vt:lpwstr>
  </property>
</Properties>
</file>