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69" r:id="rId4"/>
    <p:sldId id="263" r:id="rId5"/>
    <p:sldId id="264" r:id="rId6"/>
    <p:sldId id="281" r:id="rId7"/>
    <p:sldId id="288" r:id="rId8"/>
    <p:sldId id="282" r:id="rId9"/>
    <p:sldId id="289" r:id="rId10"/>
    <p:sldId id="279" r:id="rId11"/>
    <p:sldId id="283" r:id="rId12"/>
    <p:sldId id="294" r:id="rId13"/>
    <p:sldId id="284" r:id="rId14"/>
    <p:sldId id="280" r:id="rId15"/>
    <p:sldId id="270" r:id="rId16"/>
    <p:sldId id="268" r:id="rId17"/>
    <p:sldId id="261" r:id="rId18"/>
    <p:sldId id="287" r:id="rId19"/>
    <p:sldId id="274" r:id="rId20"/>
    <p:sldId id="295" r:id="rId21"/>
    <p:sldId id="297" r:id="rId22"/>
    <p:sldId id="296" r:id="rId23"/>
    <p:sldId id="291" r:id="rId24"/>
    <p:sldId id="298" r:id="rId25"/>
    <p:sldId id="292" r:id="rId26"/>
    <p:sldId id="299" r:id="rId27"/>
    <p:sldId id="273" r:id="rId28"/>
    <p:sldId id="290" r:id="rId29"/>
    <p:sldId id="275" r:id="rId30"/>
    <p:sldId id="276" r:id="rId31"/>
    <p:sldId id="278" r:id="rId32"/>
    <p:sldId id="277" r:id="rId33"/>
    <p:sldId id="26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233BC-4974-47E1-94F9-ED417A5BB69F}" type="datetimeFigureOut">
              <a:rPr lang="en-US" smtClean="0"/>
              <a:t>6/14/2018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912E8-BE4D-44AE-A766-49FCFB9DCEE4}" type="slidenum">
              <a:rPr lang="en-US" smtClean="0"/>
              <a:t>‹#›</a:t>
            </a:fld>
            <a:endParaRPr lang="en-US"/>
          </a:p>
        </p:txBody>
      </p:sp>
    </p:spTree>
    <p:extLst>
      <p:ext uri="{BB962C8B-B14F-4D97-AF65-F5344CB8AC3E}">
        <p14:creationId xmlns:p14="http://schemas.microsoft.com/office/powerpoint/2010/main" val="230986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5917B-B1E6-49DD-A43B-9BC8793E28D8}" type="slidenum">
              <a:rPr lang="en-US" smtClean="0"/>
              <a:pPr/>
              <a:t>5</a:t>
            </a:fld>
            <a:endParaRPr lang="en-US" dirty="0"/>
          </a:p>
        </p:txBody>
      </p:sp>
    </p:spTree>
    <p:extLst>
      <p:ext uri="{BB962C8B-B14F-4D97-AF65-F5344CB8AC3E}">
        <p14:creationId xmlns:p14="http://schemas.microsoft.com/office/powerpoint/2010/main" val="100767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5917B-B1E6-49DD-A43B-9BC8793E28D8}" type="slidenum">
              <a:rPr lang="en-US" smtClean="0"/>
              <a:pPr/>
              <a:t>15</a:t>
            </a:fld>
            <a:endParaRPr lang="en-US"/>
          </a:p>
        </p:txBody>
      </p:sp>
    </p:spTree>
    <p:extLst>
      <p:ext uri="{BB962C8B-B14F-4D97-AF65-F5344CB8AC3E}">
        <p14:creationId xmlns:p14="http://schemas.microsoft.com/office/powerpoint/2010/main" val="3013303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95958"/>
            <a:ext cx="7772400" cy="1774295"/>
          </a:xfrm>
        </p:spPr>
        <p:txBody>
          <a:bodyPr anchor="b"/>
          <a:lstStyle>
            <a:lvl1pPr algn="l">
              <a:defRPr sz="60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698875"/>
            <a:ext cx="6858000" cy="1655762"/>
          </a:xfrm>
        </p:spPr>
        <p:txBody>
          <a:bodyPr/>
          <a:lstStyle>
            <a:lvl1pPr marL="0" indent="0" algn="l">
              <a:buNone/>
              <a:defRPr sz="240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3543300" y="6356355"/>
            <a:ext cx="2057400" cy="365125"/>
          </a:xfrm>
        </p:spPr>
        <p:txBody>
          <a:bodyPr/>
          <a:lstStyle>
            <a:lvl1pPr algn="ct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3488266"/>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5716800"/>
            <a:ext cx="1071880" cy="1071880"/>
          </a:xfrm>
          <a:prstGeom prst="rect">
            <a:avLst/>
          </a:prstGeom>
        </p:spPr>
      </p:pic>
    </p:spTree>
    <p:extLst>
      <p:ext uri="{BB962C8B-B14F-4D97-AF65-F5344CB8AC3E}">
        <p14:creationId xmlns:p14="http://schemas.microsoft.com/office/powerpoint/2010/main" val="30111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46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2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5"/>
          <p:cNvSpPr txBox="1">
            <a:spLocks/>
          </p:cNvSpPr>
          <p:nvPr userDrawn="1"/>
        </p:nvSpPr>
        <p:spPr>
          <a:xfrm>
            <a:off x="270933" y="6345775"/>
            <a:ext cx="29146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smtClean="0">
                <a:solidFill>
                  <a:prstClr val="black">
                    <a:tint val="75000"/>
                  </a:prstClr>
                </a:solidFill>
              </a:rPr>
              <a:t>Draft</a:t>
            </a:r>
            <a:r>
              <a:rPr lang="en-US" sz="1000" baseline="0" dirty="0" smtClean="0">
                <a:solidFill>
                  <a:prstClr val="black">
                    <a:tint val="75000"/>
                  </a:prstClr>
                </a:solidFill>
              </a:rPr>
              <a:t> for policy development and discussion only</a:t>
            </a:r>
            <a:endParaRPr lang="en-US" sz="1000" dirty="0">
              <a:solidFill>
                <a:prstClr val="black">
                  <a:tint val="75000"/>
                </a:prstClr>
              </a:solidFill>
            </a:endParaRPr>
          </a:p>
        </p:txBody>
      </p:sp>
      <p:cxnSp>
        <p:nvCxnSpPr>
          <p:cNvPr id="8" name="Straight Connector 7"/>
          <p:cNvCxnSpPr/>
          <p:nvPr userDrawn="1"/>
        </p:nvCxnSpPr>
        <p:spPr>
          <a:xfrm>
            <a:off x="0" y="1219199"/>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36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176461"/>
          </a:xfrm>
        </p:spPr>
        <p:txBody>
          <a:bodyPr anchor="b"/>
          <a:lstStyle>
            <a:lvl1pPr>
              <a:defRPr sz="60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081468"/>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623888" y="3979333"/>
            <a:ext cx="7886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5716800"/>
            <a:ext cx="1071880" cy="1071880"/>
          </a:xfrm>
          <a:prstGeom prst="rect">
            <a:avLst/>
          </a:prstGeom>
        </p:spPr>
      </p:pic>
    </p:spTree>
    <p:extLst>
      <p:ext uri="{BB962C8B-B14F-4D97-AF65-F5344CB8AC3E}">
        <p14:creationId xmlns:p14="http://schemas.microsoft.com/office/powerpoint/2010/main" val="160126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0" y="1219199"/>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51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09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5"/>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09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67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2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6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933" y="365130"/>
            <a:ext cx="8534399" cy="68474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0933" y="1354667"/>
            <a:ext cx="8534399" cy="482229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43300" y="6356354"/>
            <a:ext cx="2057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10F5424B-179B-452D-B37B-118040712C34}"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15350" y="6231150"/>
            <a:ext cx="557530" cy="557530"/>
          </a:xfrm>
          <a:prstGeom prst="rect">
            <a:avLst/>
          </a:prstGeom>
        </p:spPr>
      </p:pic>
      <p:sp>
        <p:nvSpPr>
          <p:cNvPr id="9" name="Rectangle 8"/>
          <p:cNvSpPr/>
          <p:nvPr userDrawn="1"/>
        </p:nvSpPr>
        <p:spPr>
          <a:xfrm>
            <a:off x="0" y="1"/>
            <a:ext cx="9144000" cy="296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Tree>
    <p:extLst>
      <p:ext uri="{BB962C8B-B14F-4D97-AF65-F5344CB8AC3E}">
        <p14:creationId xmlns:p14="http://schemas.microsoft.com/office/powerpoint/2010/main" val="184272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1495958"/>
            <a:ext cx="8628017" cy="1774295"/>
          </a:xfrm>
        </p:spPr>
        <p:txBody>
          <a:bodyPr>
            <a:normAutofit fontScale="90000"/>
          </a:bodyPr>
          <a:lstStyle/>
          <a:p>
            <a:r>
              <a:rPr lang="en-US" dirty="0" smtClean="0"/>
              <a:t>Parking Policy:</a:t>
            </a:r>
            <a:br>
              <a:rPr lang="en-US" dirty="0" smtClean="0"/>
            </a:br>
            <a:r>
              <a:rPr lang="en-US" dirty="0" smtClean="0"/>
              <a:t>Pricing and Implementation</a:t>
            </a:r>
            <a:endParaRPr lang="en-US" dirty="0"/>
          </a:p>
        </p:txBody>
      </p:sp>
      <p:sp>
        <p:nvSpPr>
          <p:cNvPr id="3" name="Subtitle 2"/>
          <p:cNvSpPr>
            <a:spLocks noGrp="1"/>
          </p:cNvSpPr>
          <p:nvPr>
            <p:ph type="subTitle" idx="1"/>
          </p:nvPr>
        </p:nvSpPr>
        <p:spPr/>
        <p:txBody>
          <a:bodyPr/>
          <a:lstStyle/>
          <a:p>
            <a:r>
              <a:rPr lang="en-US" dirty="0" smtClean="0"/>
              <a:t>June 18, 2018</a:t>
            </a:r>
          </a:p>
        </p:txBody>
      </p:sp>
    </p:spTree>
    <p:extLst>
      <p:ext uri="{BB962C8B-B14F-4D97-AF65-F5344CB8AC3E}">
        <p14:creationId xmlns:p14="http://schemas.microsoft.com/office/powerpoint/2010/main" val="288298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365130"/>
            <a:ext cx="9203993" cy="684741"/>
          </a:xfrm>
        </p:spPr>
        <p:txBody>
          <a:bodyPr>
            <a:normAutofit/>
          </a:bodyPr>
          <a:lstStyle/>
          <a:p>
            <a:r>
              <a:rPr lang="en-US" sz="2800" dirty="0" smtClean="0"/>
              <a:t>A Paradox: Too Little Demand, Too Much Demand</a:t>
            </a:r>
            <a:endParaRPr lang="en-US" sz="2800" dirty="0"/>
          </a:p>
        </p:txBody>
      </p:sp>
      <p:sp>
        <p:nvSpPr>
          <p:cNvPr id="3" name="Content Placeholder 2"/>
          <p:cNvSpPr>
            <a:spLocks noGrp="1"/>
          </p:cNvSpPr>
          <p:nvPr>
            <p:ph idx="1"/>
          </p:nvPr>
        </p:nvSpPr>
        <p:spPr>
          <a:xfrm>
            <a:off x="270933" y="1728683"/>
            <a:ext cx="4153021" cy="2120053"/>
          </a:xfrm>
          <a:ln>
            <a:solidFill>
              <a:schemeClr val="tx1"/>
            </a:solidFill>
          </a:ln>
        </p:spPr>
        <p:txBody>
          <a:bodyPr/>
          <a:lstStyle/>
          <a:p>
            <a:pPr marL="0" indent="0" algn="ctr">
              <a:buNone/>
            </a:pPr>
            <a:r>
              <a:rPr lang="en-US" b="1" dirty="0" smtClean="0"/>
              <a:t>At underused facilities: </a:t>
            </a:r>
            <a:r>
              <a:rPr lang="en-US" dirty="0" smtClean="0"/>
              <a:t>Thousands of parking spaces sit empty over the course of a typical weekday or weekend</a:t>
            </a:r>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10</a:t>
            </a:fld>
            <a:endParaRPr lang="en-US" dirty="0">
              <a:solidFill>
                <a:prstClr val="black">
                  <a:tint val="75000"/>
                </a:prstClr>
              </a:solidFill>
            </a:endParaRPr>
          </a:p>
        </p:txBody>
      </p:sp>
      <p:sp>
        <p:nvSpPr>
          <p:cNvPr id="8" name="Content Placeholder 2"/>
          <p:cNvSpPr txBox="1">
            <a:spLocks/>
          </p:cNvSpPr>
          <p:nvPr/>
        </p:nvSpPr>
        <p:spPr>
          <a:xfrm>
            <a:off x="4423954" y="1728683"/>
            <a:ext cx="4153021" cy="2120053"/>
          </a:xfrm>
          <a:prstGeom prst="rect">
            <a:avLst/>
          </a:prstGeom>
          <a:ln>
            <a:solidFill>
              <a:schemeClr val="tx1"/>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At overused facilities: </a:t>
            </a:r>
            <a:r>
              <a:rPr lang="en-US" dirty="0" smtClean="0"/>
              <a:t>Commuters have to arrive by 7:30 am (or earlier) to get a weekday parking spot</a:t>
            </a:r>
          </a:p>
        </p:txBody>
      </p:sp>
    </p:spTree>
    <p:extLst>
      <p:ext uri="{BB962C8B-B14F-4D97-AF65-F5344CB8AC3E}">
        <p14:creationId xmlns:p14="http://schemas.microsoft.com/office/powerpoint/2010/main" val="110308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UTILIZATION PATTERNS</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11</a:t>
            </a:fld>
            <a:endParaRPr lang="en-US" dirty="0">
              <a:solidFill>
                <a:prstClr val="black">
                  <a:tint val="75000"/>
                </a:prstClr>
              </a:solidFill>
            </a:endParaRPr>
          </a:p>
        </p:txBody>
      </p:sp>
      <p:sp>
        <p:nvSpPr>
          <p:cNvPr id="6" name="Content Placeholder 2"/>
          <p:cNvSpPr txBox="1">
            <a:spLocks/>
          </p:cNvSpPr>
          <p:nvPr/>
        </p:nvSpPr>
        <p:spPr>
          <a:xfrm>
            <a:off x="156972" y="252287"/>
            <a:ext cx="5443728" cy="111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tx1"/>
                </a:solidFill>
                <a:latin typeface="Arial" panose="020B0604020202020204" pitchFamily="34" charset="0"/>
                <a:cs typeface="Arial" panose="020B0604020202020204" pitchFamily="34" charset="0"/>
              </a:rPr>
              <a:t>Weekday Parking Occupancy</a:t>
            </a:r>
            <a:endParaRPr lang="en-US"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Current weekday occupancy</a:t>
            </a:r>
            <a:endParaRPr lang="en-US" dirty="0">
              <a:solidFill>
                <a:schemeClr val="bg1"/>
              </a:solidFill>
            </a:endParaRPr>
          </a:p>
        </p:txBody>
      </p:sp>
    </p:spTree>
    <p:extLst>
      <p:ext uri="{BB962C8B-B14F-4D97-AF65-F5344CB8AC3E}">
        <p14:creationId xmlns:p14="http://schemas.microsoft.com/office/powerpoint/2010/main" val="322550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63939"/>
          </a:xfr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12</a:t>
            </a:fld>
            <a:endParaRPr lang="en-US" dirty="0">
              <a:solidFill>
                <a:prstClr val="black">
                  <a:tint val="75000"/>
                </a:prstClr>
              </a:solidFill>
            </a:endParaRPr>
          </a:p>
        </p:txBody>
      </p:sp>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Current weekend occupancy</a:t>
            </a:r>
            <a:endParaRPr lang="en-US" dirty="0">
              <a:solidFill>
                <a:schemeClr val="bg1"/>
              </a:solidFill>
            </a:endParaRPr>
          </a:p>
        </p:txBody>
      </p:sp>
    </p:spTree>
    <p:extLst>
      <p:ext uri="{BB962C8B-B14F-4D97-AF65-F5344CB8AC3E}">
        <p14:creationId xmlns:p14="http://schemas.microsoft.com/office/powerpoint/2010/main" val="166679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365130"/>
            <a:ext cx="9203993" cy="684741"/>
          </a:xfrm>
        </p:spPr>
        <p:txBody>
          <a:bodyPr>
            <a:normAutofit/>
          </a:bodyPr>
          <a:lstStyle/>
          <a:p>
            <a:r>
              <a:rPr lang="en-US" sz="2800" dirty="0" smtClean="0"/>
              <a:t>A Paradox: Too Little Demand, Too Much Demand</a:t>
            </a:r>
            <a:endParaRPr lang="en-US" sz="2800" dirty="0"/>
          </a:p>
        </p:txBody>
      </p:sp>
      <p:sp>
        <p:nvSpPr>
          <p:cNvPr id="3" name="Content Placeholder 2"/>
          <p:cNvSpPr>
            <a:spLocks noGrp="1"/>
          </p:cNvSpPr>
          <p:nvPr>
            <p:ph idx="1"/>
          </p:nvPr>
        </p:nvSpPr>
        <p:spPr>
          <a:xfrm>
            <a:off x="270933" y="1728683"/>
            <a:ext cx="4153021" cy="2120053"/>
          </a:xfrm>
          <a:ln>
            <a:solidFill>
              <a:schemeClr val="tx1"/>
            </a:solidFill>
          </a:ln>
        </p:spPr>
        <p:txBody>
          <a:bodyPr/>
          <a:lstStyle/>
          <a:p>
            <a:pPr marL="0" indent="0" algn="ctr">
              <a:buNone/>
            </a:pPr>
            <a:r>
              <a:rPr lang="en-US" b="1" dirty="0" smtClean="0"/>
              <a:t>At underused facilities: </a:t>
            </a:r>
            <a:r>
              <a:rPr lang="en-US" dirty="0" smtClean="0"/>
              <a:t>Thousands of parking spaces sit empty over the course of a typical weekday or weekend</a:t>
            </a:r>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13</a:t>
            </a:fld>
            <a:endParaRPr lang="en-US" dirty="0">
              <a:solidFill>
                <a:prstClr val="black">
                  <a:tint val="75000"/>
                </a:prstClr>
              </a:solidFill>
            </a:endParaRPr>
          </a:p>
        </p:txBody>
      </p:sp>
      <p:sp>
        <p:nvSpPr>
          <p:cNvPr id="8" name="Content Placeholder 2"/>
          <p:cNvSpPr txBox="1">
            <a:spLocks/>
          </p:cNvSpPr>
          <p:nvPr/>
        </p:nvSpPr>
        <p:spPr>
          <a:xfrm>
            <a:off x="4423954" y="1728683"/>
            <a:ext cx="4153021" cy="2120053"/>
          </a:xfrm>
          <a:prstGeom prst="rect">
            <a:avLst/>
          </a:prstGeom>
          <a:ln>
            <a:solidFill>
              <a:schemeClr val="tx1"/>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At overused facilities: </a:t>
            </a:r>
            <a:r>
              <a:rPr lang="en-US" dirty="0" smtClean="0"/>
              <a:t>Commuters have to arrive by 7:30 am (or earlier) to get a weekday parking spot</a:t>
            </a:r>
          </a:p>
        </p:txBody>
      </p:sp>
    </p:spTree>
    <p:extLst>
      <p:ext uri="{BB962C8B-B14F-4D97-AF65-F5344CB8AC3E}">
        <p14:creationId xmlns:p14="http://schemas.microsoft.com/office/powerpoint/2010/main" val="295131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changing pricing, we can create more room for everyone</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14</a:t>
            </a:fld>
            <a:endParaRPr lang="en-US" dirty="0">
              <a:solidFill>
                <a:prstClr val="black">
                  <a:tint val="75000"/>
                </a:prstClr>
              </a:solidFill>
            </a:endParaRPr>
          </a:p>
        </p:txBody>
      </p:sp>
      <p:sp>
        <p:nvSpPr>
          <p:cNvPr id="5" name="Content Placeholder 2"/>
          <p:cNvSpPr txBox="1">
            <a:spLocks/>
          </p:cNvSpPr>
          <p:nvPr/>
        </p:nvSpPr>
        <p:spPr>
          <a:xfrm>
            <a:off x="270933" y="1728683"/>
            <a:ext cx="4153021" cy="2120053"/>
          </a:xfrm>
          <a:prstGeom prst="rect">
            <a:avLst/>
          </a:prstGeom>
          <a:ln>
            <a:solidFill>
              <a:schemeClr val="tx1"/>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At underused facilities: </a:t>
            </a:r>
            <a:r>
              <a:rPr lang="en-US" dirty="0" smtClean="0"/>
              <a:t>Thousands of parking spaces sit empty over the course of a typical weekday or weekend</a:t>
            </a:r>
          </a:p>
        </p:txBody>
      </p:sp>
      <p:sp>
        <p:nvSpPr>
          <p:cNvPr id="6" name="Content Placeholder 2"/>
          <p:cNvSpPr txBox="1">
            <a:spLocks/>
          </p:cNvSpPr>
          <p:nvPr/>
        </p:nvSpPr>
        <p:spPr>
          <a:xfrm>
            <a:off x="4423954" y="1728683"/>
            <a:ext cx="4153021" cy="2120053"/>
          </a:xfrm>
          <a:prstGeom prst="rect">
            <a:avLst/>
          </a:prstGeom>
          <a:ln>
            <a:solidFill>
              <a:schemeClr val="tx1"/>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At overused facilities: </a:t>
            </a:r>
            <a:r>
              <a:rPr lang="en-US" dirty="0" smtClean="0"/>
              <a:t>Commuters have to arrive by 7:30 am (or earlier) to get a weekday parking spot</a:t>
            </a:r>
          </a:p>
        </p:txBody>
      </p:sp>
      <p:sp>
        <p:nvSpPr>
          <p:cNvPr id="7" name="Content Placeholder 2"/>
          <p:cNvSpPr txBox="1">
            <a:spLocks/>
          </p:cNvSpPr>
          <p:nvPr/>
        </p:nvSpPr>
        <p:spPr>
          <a:xfrm>
            <a:off x="270933" y="3848736"/>
            <a:ext cx="4153021" cy="2120053"/>
          </a:xfrm>
          <a:prstGeom prst="rect">
            <a:avLst/>
          </a:prstGeom>
          <a:ln>
            <a:solidFill>
              <a:schemeClr val="tx1"/>
            </a:solidFill>
          </a:ln>
        </p:spPr>
        <p:txBody>
          <a:bodyPr vert="horz" lIns="91440" tIns="45720" rIns="91440" bIns="45720" rtlCol="0">
            <a:normAutofit fontScale="8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Reduce prices</a:t>
            </a:r>
            <a:r>
              <a:rPr lang="en-US" dirty="0" smtClean="0"/>
              <a:t> to encourage customers to use underused facilities</a:t>
            </a:r>
          </a:p>
          <a:p>
            <a:r>
              <a:rPr lang="en-US" dirty="0" smtClean="0"/>
              <a:t>Maximizes use of parking spaces, encourages ridership, reduces regional congestion</a:t>
            </a:r>
          </a:p>
        </p:txBody>
      </p:sp>
      <p:sp>
        <p:nvSpPr>
          <p:cNvPr id="8" name="Content Placeholder 2"/>
          <p:cNvSpPr txBox="1">
            <a:spLocks/>
          </p:cNvSpPr>
          <p:nvPr/>
        </p:nvSpPr>
        <p:spPr>
          <a:xfrm>
            <a:off x="4423954" y="3848736"/>
            <a:ext cx="4153021" cy="2120053"/>
          </a:xfrm>
          <a:prstGeom prst="rect">
            <a:avLst/>
          </a:prstGeom>
          <a:ln>
            <a:solidFill>
              <a:schemeClr val="tx1"/>
            </a:solidFill>
          </a:ln>
        </p:spPr>
        <p:txBody>
          <a:bodyPr vert="horz" lIns="91440" tIns="45720" rIns="91440" bIns="45720" rtlCol="0">
            <a:normAutofit fontScale="6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smtClean="0"/>
              <a:t>Increase prices moderately</a:t>
            </a:r>
            <a:r>
              <a:rPr lang="en-US" sz="3200" dirty="0" smtClean="0"/>
              <a:t> to encourage customers to shift to underused facilities</a:t>
            </a:r>
          </a:p>
          <a:p>
            <a:r>
              <a:rPr lang="en-US" sz="3200" dirty="0" smtClean="0"/>
              <a:t>Leads to better customer experience </a:t>
            </a:r>
          </a:p>
          <a:p>
            <a:pPr lvl="1"/>
            <a:r>
              <a:rPr lang="en-US" sz="2300" dirty="0"/>
              <a:t>M</a:t>
            </a:r>
            <a:r>
              <a:rPr lang="en-US" sz="2300" dirty="0" smtClean="0"/>
              <a:t>ore spots available at peak hours</a:t>
            </a:r>
          </a:p>
          <a:p>
            <a:pPr lvl="1"/>
            <a:r>
              <a:rPr lang="en-US" sz="2300" dirty="0" smtClean="0"/>
              <a:t>Less circling around the lot</a:t>
            </a:r>
          </a:p>
          <a:p>
            <a:pPr lvl="1"/>
            <a:r>
              <a:rPr lang="en-US" sz="2300" dirty="0" smtClean="0"/>
              <a:t>More revenue to invest in the system and provide amenities</a:t>
            </a:r>
          </a:p>
        </p:txBody>
      </p:sp>
    </p:spTree>
    <p:extLst>
      <p:ext uri="{BB962C8B-B14F-4D97-AF65-F5344CB8AC3E}">
        <p14:creationId xmlns:p14="http://schemas.microsoft.com/office/powerpoint/2010/main" val="311812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Goals</a:t>
            </a:r>
            <a:endParaRPr lang="en-US" dirty="0"/>
          </a:p>
        </p:txBody>
      </p:sp>
      <p:sp>
        <p:nvSpPr>
          <p:cNvPr id="3" name="Content Placeholder 2"/>
          <p:cNvSpPr>
            <a:spLocks noGrp="1"/>
          </p:cNvSpPr>
          <p:nvPr>
            <p:ph idx="1"/>
          </p:nvPr>
        </p:nvSpPr>
        <p:spPr>
          <a:xfrm>
            <a:off x="270933" y="1354666"/>
            <a:ext cx="8534399" cy="5001687"/>
          </a:xfrm>
        </p:spPr>
        <p:txBody>
          <a:bodyPr>
            <a:normAutofit fontScale="92500" lnSpcReduction="20000"/>
          </a:bodyPr>
          <a:lstStyle/>
          <a:p>
            <a:pPr marL="0" indent="0">
              <a:buNone/>
            </a:pPr>
            <a:r>
              <a:rPr lang="en-US" dirty="0" smtClean="0"/>
              <a:t>Following feedback from FMCB on March 26:</a:t>
            </a:r>
          </a:p>
          <a:p>
            <a:r>
              <a:rPr lang="en-US" b="1" dirty="0" smtClean="0"/>
              <a:t>Provide more predictable weekday commutes </a:t>
            </a:r>
            <a:r>
              <a:rPr lang="en-US" dirty="0" smtClean="0"/>
              <a:t>by adjusting parking prices across the whole MBTA system, taking into account full cost of commute and overall utilization</a:t>
            </a:r>
          </a:p>
          <a:p>
            <a:r>
              <a:rPr lang="en-US" b="1" dirty="0" smtClean="0"/>
              <a:t>Promote greater weekend and off-peak use</a:t>
            </a:r>
            <a:r>
              <a:rPr lang="en-US" dirty="0" smtClean="0"/>
              <a:t> of the system by establishing more varied rates and products (premium and event prices)</a:t>
            </a:r>
          </a:p>
          <a:p>
            <a:r>
              <a:rPr lang="en-US" b="1" dirty="0" smtClean="0"/>
              <a:t>Advance system goals</a:t>
            </a:r>
            <a:r>
              <a:rPr lang="en-US" dirty="0" smtClean="0"/>
              <a:t>:</a:t>
            </a:r>
          </a:p>
          <a:p>
            <a:pPr lvl="1"/>
            <a:r>
              <a:rPr lang="en-US" dirty="0"/>
              <a:t>D</a:t>
            </a:r>
            <a:r>
              <a:rPr lang="en-US" dirty="0" smtClean="0"/>
              <a:t>elivery to service</a:t>
            </a:r>
          </a:p>
          <a:p>
            <a:pPr lvl="1"/>
            <a:r>
              <a:rPr lang="en-US" dirty="0" smtClean="0"/>
              <a:t>Revenue generation</a:t>
            </a:r>
          </a:p>
          <a:p>
            <a:pPr lvl="1"/>
            <a:r>
              <a:rPr lang="en-US" dirty="0" smtClean="0"/>
              <a:t>Improved customer experience</a:t>
            </a:r>
          </a:p>
          <a:p>
            <a:r>
              <a:rPr lang="en-US" b="1" dirty="0" smtClean="0"/>
              <a:t>Closely monitor changes</a:t>
            </a:r>
            <a:r>
              <a:rPr lang="en-US" dirty="0" smtClean="0"/>
              <a:t>, transparently communicate, and collect feedback about any changes</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F5424B-179B-452D-B37B-118040712C3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051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Initial Policy Implementation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26281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and policy implementation</a:t>
            </a:r>
            <a:endParaRPr lang="en-US" dirty="0"/>
          </a:p>
        </p:txBody>
      </p:sp>
      <p:sp>
        <p:nvSpPr>
          <p:cNvPr id="3" name="Content Placeholder 2"/>
          <p:cNvSpPr>
            <a:spLocks noGrp="1"/>
          </p:cNvSpPr>
          <p:nvPr>
            <p:ph idx="1"/>
          </p:nvPr>
        </p:nvSpPr>
        <p:spPr/>
        <p:txBody>
          <a:bodyPr/>
          <a:lstStyle/>
          <a:p>
            <a:r>
              <a:rPr lang="en-US" dirty="0" smtClean="0"/>
              <a:t>In line with new parking policy, staff have developed balanced approaches that:</a:t>
            </a:r>
          </a:p>
          <a:p>
            <a:pPr lvl="1"/>
            <a:r>
              <a:rPr lang="en-US" dirty="0" smtClean="0"/>
              <a:t>Cut many prices</a:t>
            </a:r>
          </a:p>
          <a:p>
            <a:pPr lvl="1"/>
            <a:r>
              <a:rPr lang="en-US" dirty="0" smtClean="0"/>
              <a:t>Add new products</a:t>
            </a:r>
          </a:p>
          <a:p>
            <a:pPr lvl="1"/>
            <a:r>
              <a:rPr lang="en-US" dirty="0"/>
              <a:t>A</a:t>
            </a:r>
            <a:r>
              <a:rPr lang="en-US" dirty="0" smtClean="0"/>
              <a:t>im to improve the customer experience by:</a:t>
            </a:r>
          </a:p>
          <a:p>
            <a:pPr lvl="2"/>
            <a:r>
              <a:rPr lang="en-US" dirty="0"/>
              <a:t>E</a:t>
            </a:r>
            <a:r>
              <a:rPr lang="en-US" dirty="0" smtClean="0"/>
              <a:t>ncouraging use of parking facilities with more free space</a:t>
            </a:r>
          </a:p>
          <a:p>
            <a:pPr lvl="2"/>
            <a:r>
              <a:rPr lang="en-US" dirty="0"/>
              <a:t>F</a:t>
            </a:r>
            <a:r>
              <a:rPr lang="en-US" dirty="0" smtClean="0"/>
              <a:t>reeing up space at our busiest lots</a:t>
            </a:r>
          </a:p>
          <a:p>
            <a:pPr lvl="2"/>
            <a:r>
              <a:rPr lang="en-US" dirty="0" smtClean="0"/>
              <a:t>Growing revenues to invest back into the system</a:t>
            </a:r>
          </a:p>
          <a:p>
            <a:r>
              <a:rPr lang="en-US" dirty="0" smtClean="0"/>
              <a:t>Proposed implementation date: August 1, 2018</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39918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all options</a:t>
            </a:r>
            <a:endParaRPr lang="en-US" dirty="0"/>
          </a:p>
        </p:txBody>
      </p:sp>
      <p:sp>
        <p:nvSpPr>
          <p:cNvPr id="3" name="Content Placeholder 2"/>
          <p:cNvSpPr>
            <a:spLocks noGrp="1"/>
          </p:cNvSpPr>
          <p:nvPr>
            <p:ph idx="1"/>
          </p:nvPr>
        </p:nvSpPr>
        <p:spPr/>
        <p:txBody>
          <a:bodyPr/>
          <a:lstStyle/>
          <a:p>
            <a:r>
              <a:rPr lang="en-US" dirty="0" smtClean="0"/>
              <a:t>Weekdays</a:t>
            </a:r>
          </a:p>
          <a:p>
            <a:pPr lvl="1"/>
            <a:r>
              <a:rPr lang="en-US" dirty="0"/>
              <a:t>21 </a:t>
            </a:r>
            <a:r>
              <a:rPr lang="en-US" dirty="0" smtClean="0"/>
              <a:t>facilities see price decreases</a:t>
            </a:r>
          </a:p>
          <a:p>
            <a:pPr lvl="1"/>
            <a:r>
              <a:rPr lang="en-US" dirty="0" smtClean="0"/>
              <a:t>32 facilities see price increases</a:t>
            </a:r>
          </a:p>
          <a:p>
            <a:pPr lvl="1"/>
            <a:r>
              <a:rPr lang="en-US" dirty="0" smtClean="0"/>
              <a:t>46 facilities remain the same</a:t>
            </a:r>
          </a:p>
          <a:p>
            <a:r>
              <a:rPr lang="en-US" dirty="0" smtClean="0"/>
              <a:t>Weekends</a:t>
            </a:r>
          </a:p>
          <a:p>
            <a:pPr lvl="1"/>
            <a:r>
              <a:rPr lang="en-US" dirty="0" smtClean="0"/>
              <a:t>98 facilities see 50% price decreases</a:t>
            </a:r>
          </a:p>
          <a:p>
            <a:pPr lvl="1"/>
            <a:r>
              <a:rPr lang="en-US" dirty="0" smtClean="0"/>
              <a:t>1 facility remains the same</a:t>
            </a:r>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73715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Weekday pricing – 3 options based on updated parking pricing policy and goals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Option 1: </a:t>
            </a:r>
          </a:p>
          <a:p>
            <a:pPr lvl="1"/>
            <a:r>
              <a:rPr lang="en-US" dirty="0"/>
              <a:t>Prices decrease up to </a:t>
            </a:r>
            <a:r>
              <a:rPr lang="en-US" dirty="0" smtClean="0"/>
              <a:t>50%</a:t>
            </a:r>
            <a:r>
              <a:rPr lang="en-US" dirty="0" smtClean="0"/>
              <a:t>. </a:t>
            </a:r>
            <a:endParaRPr lang="en-US" dirty="0"/>
          </a:p>
          <a:p>
            <a:pPr lvl="1"/>
            <a:r>
              <a:rPr lang="en-US" dirty="0" smtClean="0"/>
              <a:t>Maximum </a:t>
            </a:r>
            <a:r>
              <a:rPr lang="en-US" dirty="0"/>
              <a:t>price is $10 per day (from $</a:t>
            </a:r>
            <a:r>
              <a:rPr lang="en-US" dirty="0" smtClean="0"/>
              <a:t>7)</a:t>
            </a:r>
          </a:p>
          <a:p>
            <a:pPr lvl="1"/>
            <a:r>
              <a:rPr lang="en-US" dirty="0" smtClean="0"/>
              <a:t>Commuter </a:t>
            </a:r>
            <a:r>
              <a:rPr lang="en-US" dirty="0"/>
              <a:t>rail lots increase maximum </a:t>
            </a:r>
            <a:r>
              <a:rPr lang="en-US" dirty="0" smtClean="0"/>
              <a:t>of $2 </a:t>
            </a:r>
            <a:r>
              <a:rPr lang="en-US" dirty="0"/>
              <a:t>per day from current price</a:t>
            </a:r>
            <a:r>
              <a:rPr lang="en-US" dirty="0" smtClean="0"/>
              <a:t>.</a:t>
            </a:r>
          </a:p>
          <a:p>
            <a:pPr marL="0" indent="0">
              <a:buNone/>
            </a:pPr>
            <a:r>
              <a:rPr lang="en-US" dirty="0" smtClean="0"/>
              <a:t>Option 2: </a:t>
            </a:r>
          </a:p>
          <a:p>
            <a:pPr lvl="1"/>
            <a:r>
              <a:rPr lang="en-US" dirty="0"/>
              <a:t>Prices decrease up to </a:t>
            </a:r>
            <a:r>
              <a:rPr lang="en-US" dirty="0" smtClean="0"/>
              <a:t>50%</a:t>
            </a:r>
            <a:r>
              <a:rPr lang="en-US" dirty="0" smtClean="0"/>
              <a:t>.</a:t>
            </a:r>
            <a:endParaRPr lang="en-US" dirty="0"/>
          </a:p>
          <a:p>
            <a:pPr lvl="1"/>
            <a:r>
              <a:rPr lang="en-US" dirty="0" smtClean="0"/>
              <a:t>Maximum </a:t>
            </a:r>
            <a:r>
              <a:rPr lang="en-US" dirty="0"/>
              <a:t>price is $9 per day (from $7</a:t>
            </a:r>
            <a:r>
              <a:rPr lang="en-US" dirty="0" smtClean="0"/>
              <a:t>)</a:t>
            </a:r>
          </a:p>
          <a:p>
            <a:pPr lvl="1"/>
            <a:r>
              <a:rPr lang="en-US" dirty="0" smtClean="0"/>
              <a:t>Commuter </a:t>
            </a:r>
            <a:r>
              <a:rPr lang="en-US" dirty="0"/>
              <a:t>rail lots increase maximum </a:t>
            </a:r>
            <a:r>
              <a:rPr lang="en-US" dirty="0" smtClean="0"/>
              <a:t>of $1 </a:t>
            </a:r>
            <a:r>
              <a:rPr lang="en-US" dirty="0"/>
              <a:t>per day from current price. </a:t>
            </a:r>
            <a:endParaRPr lang="en-US" dirty="0" smtClean="0"/>
          </a:p>
          <a:p>
            <a:pPr marL="0" indent="0">
              <a:buNone/>
            </a:pPr>
            <a:r>
              <a:rPr lang="en-US" dirty="0" smtClean="0"/>
              <a:t>Option 3: </a:t>
            </a:r>
          </a:p>
          <a:p>
            <a:pPr lvl="1"/>
            <a:r>
              <a:rPr lang="en-US" dirty="0"/>
              <a:t>Maximum price change of $</a:t>
            </a:r>
            <a:r>
              <a:rPr lang="en-US" dirty="0" smtClean="0"/>
              <a:t>1 decrease/increase at all facilities. </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3146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Parking policy developed based on feedback from March 26 and April 9 </a:t>
            </a:r>
            <a:r>
              <a:rPr lang="en-US" dirty="0"/>
              <a:t>FMCB </a:t>
            </a:r>
            <a:r>
              <a:rPr lang="en-US" dirty="0" smtClean="0"/>
              <a:t>meetings</a:t>
            </a:r>
          </a:p>
          <a:p>
            <a:r>
              <a:rPr lang="en-US" dirty="0" smtClean="0"/>
              <a:t>Policy outlines objectives of improving customer experience, reducing regional congestion, and improving efficiency of MBTA parking system</a:t>
            </a:r>
          </a:p>
          <a:p>
            <a:r>
              <a:rPr lang="en-US" dirty="0" smtClean="0"/>
              <a:t>Policy sets pricing methodology to incorporate demand, total trip cost, and ridership goals</a:t>
            </a:r>
          </a:p>
          <a:p>
            <a:pPr lvl="1"/>
            <a:r>
              <a:rPr lang="en-US" dirty="0" smtClean="0"/>
              <a:t>Includes “toolbox” of time-of-day, weekend, event, premium, and other approaches</a:t>
            </a:r>
          </a:p>
          <a:p>
            <a:pPr lvl="1"/>
            <a:r>
              <a:rPr lang="en-US" dirty="0"/>
              <a:t>Implementation will include robust and ongoing communications about changes and </a:t>
            </a:r>
            <a:r>
              <a:rPr lang="en-US" dirty="0" smtClean="0"/>
              <a:t>results</a:t>
            </a:r>
          </a:p>
          <a:p>
            <a:r>
              <a:rPr lang="en-US" dirty="0" smtClean="0"/>
              <a:t>Staff presents three pricing implementation options for FMCB review and decision</a:t>
            </a:r>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93045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20</a:t>
            </a:fld>
            <a:endParaRPr lang="en-US" dirty="0">
              <a:solidFill>
                <a:prstClr val="black">
                  <a:tint val="75000"/>
                </a:prstClr>
              </a:solidFill>
            </a:endParaRPr>
          </a:p>
        </p:txBody>
      </p:sp>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Current prices</a:t>
            </a:r>
            <a:endParaRPr lang="en-US" dirty="0">
              <a:solidFill>
                <a:schemeClr val="bg1"/>
              </a:solidFill>
            </a:endParaRPr>
          </a:p>
        </p:txBody>
      </p:sp>
    </p:spTree>
    <p:extLst>
      <p:ext uri="{BB962C8B-B14F-4D97-AF65-F5344CB8AC3E}">
        <p14:creationId xmlns:p14="http://schemas.microsoft.com/office/powerpoint/2010/main" val="97675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21</a:t>
            </a:fld>
            <a:endParaRPr lang="en-US" dirty="0">
              <a:solidFill>
                <a:prstClr val="black">
                  <a:tint val="75000"/>
                </a:prstClr>
              </a:solidFill>
            </a:endParaRPr>
          </a:p>
        </p:txBody>
      </p:sp>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Proposed weekend prices</a:t>
            </a:r>
            <a:endParaRPr lang="en-US" dirty="0">
              <a:solidFill>
                <a:schemeClr val="bg1"/>
              </a:solidFill>
            </a:endParaRPr>
          </a:p>
        </p:txBody>
      </p:sp>
    </p:spTree>
    <p:extLst>
      <p:ext uri="{BB962C8B-B14F-4D97-AF65-F5344CB8AC3E}">
        <p14:creationId xmlns:p14="http://schemas.microsoft.com/office/powerpoint/2010/main" val="16067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22</a:t>
            </a:fld>
            <a:endParaRPr lang="en-US" dirty="0">
              <a:solidFill>
                <a:prstClr val="black">
                  <a:tint val="75000"/>
                </a:prstClr>
              </a:solidFill>
            </a:endParaRPr>
          </a:p>
        </p:txBody>
      </p:sp>
      <p:sp>
        <p:nvSpPr>
          <p:cNvPr id="7" name="Title 1"/>
          <p:cNvSpPr txBox="1">
            <a:spLocks/>
          </p:cNvSpPr>
          <p:nvPr/>
        </p:nvSpPr>
        <p:spPr>
          <a:xfrm>
            <a:off x="6739951" y="348343"/>
            <a:ext cx="2234715" cy="1375954"/>
          </a:xfrm>
          <a:prstGeom prst="rect">
            <a:avLst/>
          </a:prstGeom>
        </p:spPr>
        <p:txBody>
          <a:bodyPr vert="horz" lIns="91440" tIns="45720" rIns="91440" bIns="45720" rtlCol="0" anchor="ctr">
            <a:normAutofit fontScale="775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Proposed weekday prices </a:t>
            </a:r>
            <a:br>
              <a:rPr lang="en-US" dirty="0" smtClean="0">
                <a:solidFill>
                  <a:schemeClr val="bg1"/>
                </a:solidFill>
              </a:rPr>
            </a:br>
            <a:r>
              <a:rPr lang="en-US" dirty="0" smtClean="0">
                <a:solidFill>
                  <a:schemeClr val="bg1"/>
                </a:solidFill>
              </a:rPr>
              <a:t>(option 2)</a:t>
            </a:r>
            <a:endParaRPr lang="en-US" dirty="0">
              <a:solidFill>
                <a:schemeClr val="bg1"/>
              </a:solidFill>
            </a:endParaRPr>
          </a:p>
        </p:txBody>
      </p:sp>
    </p:spTree>
    <p:extLst>
      <p:ext uri="{BB962C8B-B14F-4D97-AF65-F5344CB8AC3E}">
        <p14:creationId xmlns:p14="http://schemas.microsoft.com/office/powerpoint/2010/main" val="93735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23</a:t>
            </a:fld>
            <a:endParaRPr lang="en-US" dirty="0">
              <a:solidFill>
                <a:prstClr val="black">
                  <a:tint val="75000"/>
                </a:prstClr>
              </a:solidFill>
            </a:endParaRPr>
          </a:p>
        </p:txBody>
      </p:sp>
      <p:sp>
        <p:nvSpPr>
          <p:cNvPr id="7" name="Title 1"/>
          <p:cNvSpPr txBox="1">
            <a:spLocks/>
          </p:cNvSpPr>
          <p:nvPr/>
        </p:nvSpPr>
        <p:spPr>
          <a:xfrm>
            <a:off x="6739951" y="365129"/>
            <a:ext cx="2234715" cy="1298207"/>
          </a:xfrm>
          <a:prstGeom prst="rect">
            <a:avLst/>
          </a:prstGeom>
        </p:spPr>
        <p:txBody>
          <a:bodyPr vert="horz" lIns="91440" tIns="45720" rIns="91440" bIns="45720" rtlCol="0" anchor="ctr">
            <a:normAutofit fontScale="775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Proposed weekday prices (option 3)</a:t>
            </a:r>
            <a:endParaRPr lang="en-US" dirty="0">
              <a:solidFill>
                <a:schemeClr val="bg1"/>
              </a:solidFill>
            </a:endParaRPr>
          </a:p>
        </p:txBody>
      </p:sp>
    </p:spTree>
    <p:extLst>
      <p:ext uri="{BB962C8B-B14F-4D97-AF65-F5344CB8AC3E}">
        <p14:creationId xmlns:p14="http://schemas.microsoft.com/office/powerpoint/2010/main" val="1695460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UTILIZATION PATTERNS</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24</a:t>
            </a:fld>
            <a:endParaRPr lang="en-US" dirty="0">
              <a:solidFill>
                <a:prstClr val="black">
                  <a:tint val="75000"/>
                </a:prstClr>
              </a:solidFill>
            </a:endParaRPr>
          </a:p>
        </p:txBody>
      </p:sp>
      <p:sp>
        <p:nvSpPr>
          <p:cNvPr id="6" name="Content Placeholder 2"/>
          <p:cNvSpPr txBox="1">
            <a:spLocks/>
          </p:cNvSpPr>
          <p:nvPr/>
        </p:nvSpPr>
        <p:spPr>
          <a:xfrm>
            <a:off x="156972" y="252287"/>
            <a:ext cx="5443728" cy="111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tx1"/>
                </a:solidFill>
                <a:latin typeface="Arial" panose="020B0604020202020204" pitchFamily="34" charset="0"/>
                <a:cs typeface="Arial" panose="020B0604020202020204" pitchFamily="34" charset="0"/>
              </a:rPr>
              <a:t>Weekday Parking Occupancy</a:t>
            </a:r>
            <a:endParaRPr lang="en-US"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Current weekday occupancy</a:t>
            </a:r>
            <a:endParaRPr lang="en-US" dirty="0">
              <a:solidFill>
                <a:schemeClr val="bg1"/>
              </a:solidFill>
            </a:endParaRPr>
          </a:p>
        </p:txBody>
      </p:sp>
    </p:spTree>
    <p:extLst>
      <p:ext uri="{BB962C8B-B14F-4D97-AF65-F5344CB8AC3E}">
        <p14:creationId xmlns:p14="http://schemas.microsoft.com/office/powerpoint/2010/main" val="122218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25</a:t>
            </a:fld>
            <a:endParaRPr lang="en-US" dirty="0">
              <a:solidFill>
                <a:prstClr val="black">
                  <a:tint val="75000"/>
                </a:prstClr>
              </a:solidFill>
            </a:endParaRPr>
          </a:p>
        </p:txBody>
      </p:sp>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fontScale="625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Predicted weekday occupancy</a:t>
            </a:r>
          </a:p>
          <a:p>
            <a:pPr algn="r"/>
            <a:r>
              <a:rPr lang="en-US" dirty="0" smtClean="0">
                <a:solidFill>
                  <a:schemeClr val="bg1"/>
                </a:solidFill>
              </a:rPr>
              <a:t>(option 2)</a:t>
            </a:r>
            <a:endParaRPr lang="en-US" dirty="0">
              <a:solidFill>
                <a:schemeClr val="bg1"/>
              </a:solidFill>
            </a:endParaRPr>
          </a:p>
        </p:txBody>
      </p:sp>
    </p:spTree>
    <p:extLst>
      <p:ext uri="{BB962C8B-B14F-4D97-AF65-F5344CB8AC3E}">
        <p14:creationId xmlns:p14="http://schemas.microsoft.com/office/powerpoint/2010/main" val="218615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26</a:t>
            </a:fld>
            <a:endParaRPr lang="en-US" dirty="0">
              <a:solidFill>
                <a:prstClr val="black">
                  <a:tint val="75000"/>
                </a:prstClr>
              </a:solidFill>
            </a:endParaRPr>
          </a:p>
        </p:txBody>
      </p:sp>
      <p:sp>
        <p:nvSpPr>
          <p:cNvPr id="7" name="Title 1"/>
          <p:cNvSpPr txBox="1">
            <a:spLocks/>
          </p:cNvSpPr>
          <p:nvPr/>
        </p:nvSpPr>
        <p:spPr>
          <a:xfrm>
            <a:off x="6739951" y="365130"/>
            <a:ext cx="2234715" cy="1128390"/>
          </a:xfrm>
          <a:prstGeom prst="rect">
            <a:avLst/>
          </a:prstGeom>
        </p:spPr>
        <p:txBody>
          <a:bodyPr vert="horz" lIns="91440" tIns="45720" rIns="91440" bIns="45720" rtlCol="0" anchor="ctr">
            <a:normAutofit fontScale="62500" lnSpcReduction="20000"/>
          </a:bodyPr>
          <a:lstStyle>
            <a:lvl1pPr algn="l" defTabSz="914377"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pPr algn="r"/>
            <a:r>
              <a:rPr lang="en-US" dirty="0" smtClean="0">
                <a:solidFill>
                  <a:schemeClr val="bg1"/>
                </a:solidFill>
              </a:rPr>
              <a:t>Predicted weekday occupancy</a:t>
            </a:r>
          </a:p>
          <a:p>
            <a:pPr algn="r"/>
            <a:r>
              <a:rPr lang="en-US" dirty="0" smtClean="0">
                <a:solidFill>
                  <a:schemeClr val="bg1"/>
                </a:solidFill>
              </a:rPr>
              <a:t>(option 3)</a:t>
            </a:r>
            <a:endParaRPr lang="en-US" dirty="0">
              <a:solidFill>
                <a:schemeClr val="bg1"/>
              </a:solidFill>
            </a:endParaRPr>
          </a:p>
        </p:txBody>
      </p:sp>
    </p:spTree>
    <p:extLst>
      <p:ext uri="{BB962C8B-B14F-4D97-AF65-F5344CB8AC3E}">
        <p14:creationId xmlns:p14="http://schemas.microsoft.com/office/powerpoint/2010/main" val="182369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parking – still a great deal</a:t>
            </a:r>
            <a:endParaRPr lang="en-US" dirty="0"/>
          </a:p>
        </p:txBody>
      </p:sp>
      <p:sp>
        <p:nvSpPr>
          <p:cNvPr id="3" name="Content Placeholder 2"/>
          <p:cNvSpPr>
            <a:spLocks noGrp="1"/>
          </p:cNvSpPr>
          <p:nvPr>
            <p:ph idx="1"/>
          </p:nvPr>
        </p:nvSpPr>
        <p:spPr>
          <a:xfrm>
            <a:off x="270933" y="1354667"/>
            <a:ext cx="4527490" cy="4822296"/>
          </a:xfrm>
        </p:spPr>
        <p:txBody>
          <a:bodyPr>
            <a:normAutofit fontScale="85000" lnSpcReduction="20000"/>
          </a:bodyPr>
          <a:lstStyle/>
          <a:p>
            <a:r>
              <a:rPr lang="en-US" dirty="0" smtClean="0"/>
              <a:t>Charging different rates for special events (like sports and concerts) – as is done in garages (and some towns)</a:t>
            </a:r>
          </a:p>
          <a:p>
            <a:r>
              <a:rPr lang="en-US" dirty="0" smtClean="0"/>
              <a:t>Event rates ($2 </a:t>
            </a:r>
            <a:r>
              <a:rPr lang="en-US" dirty="0" smtClean="0"/>
              <a:t>above usual weekday rates</a:t>
            </a:r>
            <a:r>
              <a:rPr lang="en-US" dirty="0" smtClean="0"/>
              <a:t>) </a:t>
            </a:r>
            <a:r>
              <a:rPr lang="en-US" dirty="0" smtClean="0"/>
              <a:t>will start </a:t>
            </a:r>
            <a:r>
              <a:rPr lang="en-US" b="1" dirty="0" smtClean="0"/>
              <a:t>after</a:t>
            </a:r>
            <a:r>
              <a:rPr lang="en-US" dirty="0"/>
              <a:t> </a:t>
            </a:r>
            <a:r>
              <a:rPr lang="en-US" dirty="0" smtClean="0"/>
              <a:t>regular commuting hours – so regular commuters will not be affected</a:t>
            </a:r>
          </a:p>
          <a:p>
            <a:r>
              <a:rPr lang="en-US" dirty="0" smtClean="0"/>
              <a:t>Monthly parkers will not have to pay event prices</a:t>
            </a:r>
          </a:p>
          <a:p>
            <a:r>
              <a:rPr lang="en-US" dirty="0" smtClean="0"/>
              <a:t>All locations, times, and events will be posted in advance</a:t>
            </a:r>
          </a:p>
          <a:p>
            <a:r>
              <a:rPr lang="en-US" dirty="0" smtClean="0"/>
              <a:t>Monitor impact</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27</a:t>
            </a:fld>
            <a:endParaRPr lang="en-US" dirty="0">
              <a:solidFill>
                <a:prstClr val="black">
                  <a:tint val="75000"/>
                </a:prstClr>
              </a:solidFill>
            </a:endParaRPr>
          </a:p>
        </p:txBody>
      </p:sp>
      <p:pic>
        <p:nvPicPr>
          <p:cNvPr id="1026" name="Picture 2" descr="Photo of Government Center Garage - Boston, MA, United States. Government Center Parking rates 3/2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0700" y="3632380"/>
            <a:ext cx="2336981" cy="3115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okline increased its game-day parking meter fee along the Beacon Street median near St. Maryâs T stop to $22 for four h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719" y="1354667"/>
            <a:ext cx="3461929" cy="224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1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Premium </a:t>
            </a:r>
            <a:r>
              <a:rPr lang="en-US" dirty="0" smtClean="0"/>
              <a:t>parking</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28</a:t>
            </a:fld>
            <a:endParaRPr lang="en-US" dirty="0">
              <a:solidFill>
                <a:prstClr val="black">
                  <a:tint val="75000"/>
                </a:prstClr>
              </a:solidFill>
            </a:endParaRPr>
          </a:p>
        </p:txBody>
      </p:sp>
      <p:sp>
        <p:nvSpPr>
          <p:cNvPr id="6" name="Content Placeholder 2"/>
          <p:cNvSpPr txBox="1">
            <a:spLocks/>
          </p:cNvSpPr>
          <p:nvPr/>
        </p:nvSpPr>
        <p:spPr>
          <a:xfrm>
            <a:off x="4507183" y="1309381"/>
            <a:ext cx="3961433" cy="5117545"/>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Expanding our existing (limited) premium parking program across additional facilities</a:t>
            </a:r>
          </a:p>
          <a:p>
            <a:pPr lvl="1"/>
            <a:r>
              <a:rPr lang="en-US" dirty="0" smtClean="0"/>
              <a:t>Currently only at 3 facilities</a:t>
            </a:r>
          </a:p>
          <a:p>
            <a:r>
              <a:rPr lang="en-US" dirty="0"/>
              <a:t>Customers can pay a little more for more convenient parking spots at larger facilities</a:t>
            </a:r>
          </a:p>
          <a:p>
            <a:r>
              <a:rPr lang="en-US" dirty="0" smtClean="0"/>
              <a:t>Will explore guaranteed parking spots and other amenities</a:t>
            </a:r>
          </a:p>
          <a:p>
            <a:r>
              <a:rPr lang="en-US" dirty="0" smtClean="0"/>
              <a:t>90%+ of spaces will continue to be general access</a:t>
            </a:r>
            <a:endParaRPr lang="en-US" dirty="0"/>
          </a:p>
        </p:txBody>
      </p:sp>
      <p:sp>
        <p:nvSpPr>
          <p:cNvPr id="9" name="Rectangle 8"/>
          <p:cNvSpPr/>
          <p:nvPr/>
        </p:nvSpPr>
        <p:spPr>
          <a:xfrm>
            <a:off x="1031966" y="2666149"/>
            <a:ext cx="2695303" cy="1754326"/>
          </a:xfrm>
          <a:prstGeom prst="rect">
            <a:avLst/>
          </a:prstGeom>
          <a:solidFill>
            <a:schemeClr val="bg2"/>
          </a:solidFill>
        </p:spPr>
        <p:txBody>
          <a:bodyPr wrap="square">
            <a:spAutoFit/>
          </a:bodyPr>
          <a:lstStyle/>
          <a:p>
            <a:pPr lvl="0"/>
            <a:r>
              <a:rPr lang="en-US" dirty="0" smtClean="0">
                <a:solidFill>
                  <a:prstClr val="black"/>
                </a:solidFill>
                <a:latin typeface="Arial" panose="020B0604020202020204" pitchFamily="34" charset="0"/>
                <a:cs typeface="Arial" panose="020B0604020202020204" pitchFamily="34" charset="0"/>
              </a:rPr>
              <a:t>2017 </a:t>
            </a:r>
            <a:r>
              <a:rPr lang="en-US" dirty="0" err="1" smtClean="0">
                <a:solidFill>
                  <a:prstClr val="black"/>
                </a:solidFill>
                <a:latin typeface="Arial" panose="020B0604020202020204" pitchFamily="34" charset="0"/>
                <a:cs typeface="Arial" panose="020B0604020202020204" pitchFamily="34" charset="0"/>
              </a:rPr>
              <a:t>Keolis</a:t>
            </a:r>
            <a:r>
              <a:rPr lang="en-US" dirty="0" smtClean="0">
                <a:solidFill>
                  <a:prstClr val="black"/>
                </a:solidFill>
                <a:latin typeface="Arial" panose="020B0604020202020204" pitchFamily="34" charset="0"/>
                <a:cs typeface="Arial" panose="020B0604020202020204" pitchFamily="34" charset="0"/>
              </a:rPr>
              <a:t> Surveys </a:t>
            </a:r>
            <a:r>
              <a:rPr lang="en-US" dirty="0">
                <a:solidFill>
                  <a:prstClr val="black"/>
                </a:solidFill>
                <a:latin typeface="Arial" panose="020B0604020202020204" pitchFamily="34" charset="0"/>
                <a:cs typeface="Arial" panose="020B0604020202020204" pitchFamily="34" charset="0"/>
              </a:rPr>
              <a:t>demonstrated significant customer </a:t>
            </a:r>
            <a:r>
              <a:rPr lang="en-US" dirty="0" smtClean="0">
                <a:solidFill>
                  <a:prstClr val="black"/>
                </a:solidFill>
                <a:latin typeface="Arial" panose="020B0604020202020204" pitchFamily="34" charset="0"/>
                <a:cs typeface="Arial" panose="020B0604020202020204" pitchFamily="34" charset="0"/>
              </a:rPr>
              <a:t>interest, depending on line:</a:t>
            </a:r>
          </a:p>
          <a:p>
            <a:pPr marL="285750" lvl="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Between 4%-21% of parking customers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436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scofflaw, invoicing</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29</a:t>
            </a:fld>
            <a:endParaRPr lang="en-US" dirty="0">
              <a:solidFill>
                <a:prstClr val="black">
                  <a:tint val="75000"/>
                </a:prstClr>
              </a:solidFill>
            </a:endParaRPr>
          </a:p>
        </p:txBody>
      </p:sp>
      <p:sp>
        <p:nvSpPr>
          <p:cNvPr id="5" name="Content Placeholder 2"/>
          <p:cNvSpPr txBox="1">
            <a:spLocks/>
          </p:cNvSpPr>
          <p:nvPr/>
        </p:nvSpPr>
        <p:spPr>
          <a:xfrm>
            <a:off x="358019" y="1424336"/>
            <a:ext cx="4089694" cy="4822296"/>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t>Monthly Pricing</a:t>
            </a:r>
          </a:p>
          <a:p>
            <a:r>
              <a:rPr lang="en-US" dirty="0" smtClean="0"/>
              <a:t>At facilities with monthly parking, adjusting prices to a consistent multiple of daily pricing</a:t>
            </a:r>
          </a:p>
          <a:p>
            <a:r>
              <a:rPr lang="en-US" dirty="0" smtClean="0"/>
              <a:t>Fairer and clearer for our customers</a:t>
            </a:r>
          </a:p>
          <a:p>
            <a:pPr marL="0" indent="0">
              <a:buNone/>
            </a:pPr>
            <a:r>
              <a:rPr lang="en-US" u="sng" dirty="0" smtClean="0"/>
              <a:t>Scofflaw Enforcement</a:t>
            </a:r>
          </a:p>
          <a:p>
            <a:r>
              <a:rPr lang="en-US" dirty="0" smtClean="0"/>
              <a:t>Increasing enforcement for people with legitimate unpaid balances</a:t>
            </a:r>
          </a:p>
          <a:p>
            <a:r>
              <a:rPr lang="en-US" dirty="0" smtClean="0"/>
              <a:t>To eventually include booting and towing (after ample notifications)</a:t>
            </a:r>
          </a:p>
          <a:p>
            <a:endParaRPr lang="en-US" dirty="0"/>
          </a:p>
        </p:txBody>
      </p:sp>
      <p:sp>
        <p:nvSpPr>
          <p:cNvPr id="6" name="Content Placeholder 2"/>
          <p:cNvSpPr txBox="1">
            <a:spLocks/>
          </p:cNvSpPr>
          <p:nvPr/>
        </p:nvSpPr>
        <p:spPr>
          <a:xfrm>
            <a:off x="4447713" y="1424336"/>
            <a:ext cx="4089694" cy="3609303"/>
          </a:xfrm>
          <a:prstGeom prst="rect">
            <a:avLst/>
          </a:prstGeom>
        </p:spPr>
        <p:txBody>
          <a:bodyPr vert="horz" lIns="91440" tIns="45720" rIns="91440" bIns="45720" rtlCol="0">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t>Invoicing</a:t>
            </a:r>
          </a:p>
          <a:p>
            <a:r>
              <a:rPr lang="en-US" dirty="0" smtClean="0"/>
              <a:t>Change in invoicing price (from $0.50 to $1.00 per day) to reflect cost of providing service and to encourage </a:t>
            </a:r>
            <a:r>
              <a:rPr lang="en-US" dirty="0" err="1" smtClean="0"/>
              <a:t>PayByPhone</a:t>
            </a:r>
            <a:r>
              <a:rPr lang="en-US" dirty="0" smtClean="0"/>
              <a:t> usage</a:t>
            </a:r>
          </a:p>
          <a:p>
            <a:r>
              <a:rPr lang="en-US" dirty="0" smtClean="0"/>
              <a:t>Over 80% of customers at unattended facilities pay with </a:t>
            </a:r>
            <a:r>
              <a:rPr lang="en-US" dirty="0" err="1" smtClean="0"/>
              <a:t>PayByPhone</a:t>
            </a:r>
            <a:endParaRPr lang="en-US" dirty="0" smtClean="0"/>
          </a:p>
          <a:p>
            <a:endParaRPr lang="en-US" dirty="0"/>
          </a:p>
        </p:txBody>
      </p:sp>
    </p:spTree>
    <p:extLst>
      <p:ext uri="{BB962C8B-B14F-4D97-AF65-F5344CB8AC3E}">
        <p14:creationId xmlns:p14="http://schemas.microsoft.com/office/powerpoint/2010/main" val="127792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Parking Policy</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41135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Revenue Impacts in FY19</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30</a:t>
            </a:fld>
            <a:endParaRPr lang="en-US" dirty="0">
              <a:solidFill>
                <a:prstClr val="black">
                  <a:tint val="75000"/>
                </a:prstClr>
              </a:solidFill>
            </a:endParaRPr>
          </a:p>
        </p:txBody>
      </p:sp>
      <p:sp>
        <p:nvSpPr>
          <p:cNvPr id="13" name="Rectangle 12" descr="Enter Chart Description Here:&#10;&#10; End of Chart Description&#10;DO NOT ALTER TEXT BELOW THIS POINT! IF YOU DO YOUR CHART WILL NOT BE EDITABLE!&#10;mkkoexcel__C:\Users\emrowe\Desktop\Parking\Strategy\OPMI Optimization\Parking Pricing OPMI 2018.05.16 Presentation.xlsx~~zzMG_Chart1~~fdd94473-bf8a-40b7-a773-d5808eac5374~~636633773077553028~~~~False~~False~~Falsemkko__4HooU0THZk28POP9trq+pbTvvzd/gcV8t56cq85kb3NDTsUhojRA0EsgEHHMH7oYP1SYpn09ysXVivguJdhTvfyVMsBLTGvcX7WPTor/CmXaIDw8QZnT3KVLgIkmA4yG66JwEypn5lzF5ucBb12zbJgKWe5k2lobW5xMIAmT50aNKO3ahiyUhgA5eirEoXo0GsiwGpDhe60zSoNh/5wo7LlfJDSD96g7VUrnmcSriekO3N2dS6N8SO1ue5Ww8xFT2l3lF8U+Mxpz/TxrG6KBzh7Xa5AY5TOp8gvGj2AP2UByefWxPsrYPol2Ekjnx7c/HZvrPh3OykHEbvQZqHgNAEzSNS/Kn2iZSMnt6ctLMGQiMgdvOggHCG4rjDQdMLMCpmNIl9FQA2/PJ6TERQEMp8JLCfd7/mI4aLVLOaf1sI43trk1+7B1/CcXdyNw1MJEFpUZmeSupux74xYhHkS6aYrgAromHRPl2CJmGrRdN7dGBohHAABQpf3lIYtwWoLS+A1RLd5AWDJvMHoG6/jGbHX8KnKGgmNnTP7jz3cyKiRVpWq+teLDFPLjJkRr+KJnLG8U+ascs17/19+TQXwq8ohRwfsyds48ULtY01TAnxmRkQ1ZbUi9dlYg+Z2G916hJBfwCxJInkClp5x+34ZaMJNdcdvjPg9Ifol7iRjNPBrU3o3AjOnEPFnlL5JqriGQT03jc7GVsr0WYqoXqwNacNoM53WeXPSt1YkxI+4A4jnSmxteYGAodzTzVV9S8sLPmaAfg4Ex+TuxQiRih1t8wbi3nl/zjVfdPcBagonmUUeCwKE8hxd9Jbv1mu1M4wTGzftv5so42xyGXpgn5N0oYBhlri9gD9ghrV//8cE0ogVvNNcEYyLeUDAbDzbklWJ1Eqt0RQbdLXJrZ83iPXLb8SHVuaK+rtCdWkWoqgUx8w6lcjgKhYk9bBFvcmaptt8EnE4WDnAaJZ+tndo94emEXsgoMsEn4SDSmBZy1vhenqyIP/fqK9779CPok9/YOgQwGUgJmkJ7GCfOFrqjZ+9G1sashTMbIDVeA0m1HAqg8qB9gPYmw6XYp22oaLtzpca7hZoAwd3rvQ99n5tmAww7e2a94XwwdqhxHWioLs2MqpIm9jY0MgOQwCOZGqsfBWPlgV59Jfc7suX4UlCbt7eQ21GQdGMXR1EGSSVFFeDRzfyFyJ6s/+6IJyDgSh9UE9c+1tP/PyNC8Gkiap6IwelyEWZBef6Gqnc2tpY2oGK3N6x51rcQqJV1dWg8H5rYKQdrav5Wdqw0RFjqVOoM7dldvnf2gJJgIfOvxFnmgRNAmOYR56e0qOCYi2cxnUtjsAJgFEYzNsOBzvjs74bZtRvv6wdLJQLVTaZTZcwn/ozb1iWgfaTGJLgdIqUzJC8fahjrP2LNVKIoEr/QqIApAQFB2MrqWb6HqL5plrJ+HuN8FM/7ZhN3vu5hFtzj+dACmMQapddXWmh2qozZ6loL447dNxBI9VeacDS/H6VbhMk5e54lWAsUBIa92clepjzNI+OEk69l89fh28cUvhx367oOceomFpRM+D6hczV6kHtswF0xhPONUJlwdEtkODLzNeYldR34GHv5hpy0Dy9QOhTuPfU4JRHwBkwYb+FJsK9xyyotSkqvARPjgO7c3b0uF614Zd+v/hQmnq5zcfYhgUouQ5XtY+XqlOBqPfnW8TkG1WjLUClMNVZ1fpfuLNFDHL5RxNe1MLK650dIO0GaU+HVna0ePbMPpkmI6f2ZJ1c/CUsfR6QFemOzN0v39fL8ZRThdAu7RxYMYX33q15aGXaZZmfz3oZ7HpDvBk1YZez6Vnf2U+oCuckG/6bmjpXPWH4BYHbLYL0q6FROj1idjn3outiu6PV6mdg1x9HnEQfhE+ce0PJUAqTRXk5YOEIN2PYSjwyZIuAddS2FsxVol7X+SRz6S68emrpyoQIZJZBviKeUmC8Eq8P4jZqzCDteEtmdiSLGZzqI85CFxzp450hGLk1l50be+icyzU+HfWl7JzlxiaQPacoIl7tNnRVXq9DTuoHrdQb7gpOA66kJ8FZvdSbRo4fguPbObiOyeFQeMN0xyJB58OVn4JAZqRwbteUcz+6Xc0ZRdbPu+N+5NsYsApLvcd1sNx6Jw/k3MZqDZuRlKythIjGmbzuu5e/ryT6TKUmRmBOs8M8VEgO4T5JWLvp5baoNOn8qiEYO9GsHHsLMRfJ3mxt5wzibaCAj5V4f/lfQyLC0rVYb/+2i4caKmEtG9CycR1vg/LfzOlsf3u/qNVoxiOJdZXOWtHkQ6vtix0NefqugSAW6NE/jE+WDE+2jUK57lh+QHhArxpGxyBWOIB6kLG7INDWt92vB3+I3qO22rSsjII8v/jl73n/71VPSqTW31qQWOur+yW9efTheWzphoWm0kRUKty4tjTe9js078nkC4TgNfIsY3txyaHWPI++DM3ekNhcM7AF0o86F4tkPw9iLkn+2yCdZ0uKNyf+9oHcxpIv9rXpNplXoe9xQDqPyr7Q4ks+UkhU0GgDGy3u8fbIm5AORdiotxPSAj+LKwUQKW650U7lDCRnnB8zkQmTpzq8PynKRlIPOv2zt1B4DLrymu/ZwkLPSb9UgBh2yM9JQnbLNEIyV05m3IxfbNu+UFy3KGsXe6jiPrU2FzTRIfeifLLoet448AndSnHfxdVXaVhIRSKVFBDXeieXnXihYdGA8mvE1eyFo2EqOg8qKOKIdB2k74puFDOmnZr/Rw9ugRycNWqkSnMGAHtVBb+SVTWTV9n+xOiow8wH+Qc2JVvyJvXRjzTLm4+Mr27WMJdjALWn0XgODPwItEOrs/+BgoV4xOhLAXdpCywFJdBi/Pmg6CknAB9IC8DFAqbXn9QYaV6XerIQ8fDOs6f/aPzYBMwfMOfC/zLPqY/PACm5wXIYifUvnwLDHspqJZ46t+RGzzXgy8gyCNwy/dQ3zKGwtdqebt0plh7qtE1ZEssPsravWV0GX7vbgxRkfuu59bZgB+k2eVvTxv2FwL9o2dhn25jSt0asvnOG2ofuQabSZywT/BLm3ig9dkG2UfNSUdTEs48RXsl9B+UGxoZDFb8Xb4slcGQPf7X43Xa7cKpQ1UK5UEGNFXy6UFkEGVfgiZ6IukqzjrpX54iJHiygntvIvxdZgoz3NRFHA2ngLbb7+RV8CnU1/A4tqanRvxXUcVWBde2HbJ/+mcOB2mlAgoohbkONYHRJBlN7PGTkdhJK7ng8Dbyzyx7OJ32WYt4UIUD43FCWyk6p4b2FAX4gLFCyX8WJN13+BH7KDL35tC3H6wRbwg3JaYCnrJS7kTXs4mCpliFUXTVt2eydfnWJuoO8ZVNybQwuupOzv+nbz1AOGbIzMt/uKQCrcDrO9hNeMtYmL0ImGDqwOq2/tU8WykMoRnyOwDcF3M0BUn2Bz8dhOc3Ik2Kmlo/kX6O09o/RBoT1U3yqLtuNG9QPE3eOGx//kC3jfBxJQn+J8FHJmKvU9n51g+dGtFcA8NHOWdms8CHdWqmIs/FlMcDTbYQUa7Y1M3h0H1oi8ir5Bil5M99FpQPW5PrCDrQlhHkDxsByO2ppaZRu/Vt5m0i5VknsZHXBGYZ3wa7/UepAF91auHmjtf/OlA879uMfIFHHBC0FiwcFHpx/8spHJgBZZwIaF8h7hlabJS2WSmQJ/pvQLdWDwlv41ywcKZpiwn9X4i3YH7oPzbYP3cU/AEEXwlzzwyZvPBcLMDlY3Vrifmn+9z14ULEGfJ6U8yJf22Wb1pJNtAgx8B0tB1iXE+vTnhN+K2Um+1R6IOCZ8Ap9y2a2q/VQSv+mhdTPjEcVb3WhcnY59R3HM/c14ZYrTbAzKOYZ3nmDWQtLxz+hisppz0AfWasg+K/xExdecs74A1Hv9oY3PmPO2rnDF50QQK+ET9zZ9cOIWiPYq4KzKSfUpBw00HwVbYG9E0gC2PU4h9bQQshKt77GtnEu0OXniUTVyejKgdvZ2NJXC0q0WxwkqjHLjgPmmSkANASDf6+9F5L8+bM6t0ivdbff64MX04MTz2gjprPyTMEj3bOZBRhxLwyOuljbTu4CUo+JUWkvAHMG3Sp3grAziTS5grjckc6uZigSMRTdhYaY59jzWa88k+nXWFyyBwmKY4r+tl8W+SL99Q2BJ3SSkq2n7G/wy8JFMWE7m0NkMVL8RHT112AcKXB7zxJ+bcxcDPqPxNWwHbDcP0mY2vg5qdhYzjSdnhaOcZrVdMrbR4f0ZBAsU2kd34g98aYmcD1o7+XA7bjgri9BfTdTBdwxFhA1uS6x5dYPseKX1LAXyTiNz6HsSctDmaDZwGIlFBtGUAgYIUQoeRpIx76VOTbQUnYEUMOkdX9/1I+RLjg1Afgq/p41FVHX5vYVXKyuxPOQVhYLuTkuMqPv8SLBuM4zQqKbtzjp8YBtA3dWRT1FZgsnB/C/EA9VzNyXKZfTsmsi12lsXg+reRwm2uMQZh0zGdpJZoLZEgtr4l9t8URmmjoLqWw1JjD8NWqOjOblzUdkFRm2mYz5tZb6bfWNONEVcTEYI5KWXt2qZ0CW0pR7FFP4AkkIa12jLfaWZNLlxLsZI8hxhlbje6Ix5aCUgIPNohYNX3mgtPEuYK4912KASjv/oLKMDD6T+8tvwwdbJT67zLGkFKpqIoijpdAfZzPlP7L41ORIBxNJiHm15cC0ddzv/HeOMLjlpoWG0YbzG36agNPJD/ZSG2RT07wSlKexEQl9w8C0CuXYTQzfl1S4R5mcGC0Od4lMyU9MqnuOe+piT06qsnxYScNRsXQvuYPaxf2+GnABRaPvKwpTwhu8jhwziKNdBTZ5Qnvv6BkZEyxknJg8mYSrr+svOy0wUOwBJ9soGuWCPIoX2XyyArEetwVt4N3CuEjQkxGdFg5PFbH3L0UPW8/c3eENstO1NqB3J7pMTg3VV3ywk+IOITPF4zQBZW71A9lojz0Sm4NEWyATxTu8OXcXAAsu1li/D9qRlORDxZiYkEoZfBu/02iFN3m3yu4HQuc6c1EJ3f0fB8yczXBtQbueAbv/Ij6oCSD69OTNJiu9/FIBkQ2AxrRMQZvTzwiSnMrEFh7ZBuGCfpUhaTYUtsUbv1aOiHsYPghCco3ZZ2KbybOmiCY0+m2WyYy0oV3aTN8wyaVNiSnRiuoUKQAW7X1XvPlu9zHlIBpNnwJ+A/wbFJtgO2bbEf6hqf0BKyi1+11USsrynCOw/TXwe6+SvZhbomQ1dY3vwIMnNxkBPe//cw8zASGshGGHS02a8lH2U+PgyYeCpPvSNcrcmziwRjHl/gTHmXhof8FDLy/bpf3XusYzKGmWuhHLzlgw51ex5wkGSgPG1uX6rlRS6OdC4XR4fuCEEG9oYYomxFhlf3xaWtm0bN6ZHo7tFu14vz77yvwucuw4LCZ3YQjRX1Wp5VxqdVmQl00yyy1PgNNFR8bXPAeQWoYLyLMcdOfHA6ZU5xNSWJg5uJgWVV+sjl741NzbHabdz7B1fanXu5xHASR5sSdlO9n8sENidlL8eizUck2iAK6zE9JsBiREjKc07JxdSiN29Y4lp/gFjFaRf1sX3D2d4fjhfn/6MubeMQ11HG7SnpDZjd4OLa9jcWMrP9za/hMFGsQ5gdso+t8Laevs5J3l+6ilRKfKP+mAV2nDUTgT0SeIBoDBCf75oPQ2+DUoBEb18neUZZ1PsouN6u46WJ1qLFv7wObzDEt/80/tjcI38S5pcRFDRbvvc9ki5fKY1t3vKqx/QdBY1bBmXUnXDoaAi2LtJPDXa2gzZgiTEvYLx7FJBBPS5+9yk9EmXpEBsJVnJmH7f4s/mpd1435vORaXitXgRchQwxt23VfPyJkaGBqTGxSTHz9KqG8gqFdPzPsPeD5/59gTDLjd2lRvdSc5EhzzzO0Si7WB/WMz8sMZgkWGWdUrGJgFrd3wlSd9Ey3YywczKAvUTZZ+rGOtKnagDPW/YXU4PzrEa6VKHzywJaXCTOq/ZaWGfof2qb6qiV6DfHSy/L41tKqWmtbSny+P4ViqvMJbz64aAxP+mnd4Q3RIpkhMKVe1T37cMyT4GBt3qW3b/dX+ElbsQYzLVlwtWWLel5mC2dnpPyrpipfIecFXtPgksHpinwmClA2kRaAE0zpj9BbkY/MI9D7TFxHPR+VIRJwcvapc4BN61hdFxIGu8tO7mayUyM1dy2sfZWqcI0yjUOnEEYiBIKJ/Z6UUXub84B8pEblgEF1JXttl+hlOrRtuCTFeFITrYoirtaBNJD/7W7RfNkmV2Kjn7T3WuKMgfnP6TV4pdexoJKQDdwthmSdyq+ECCkDK4JfJPmFTcLtrb0LfozrxRqjNYywYiijvzKHrk7LOgcWJvTSeODEmG2aLRwZwGCS5aRkAo4935ozczWFiisGQC6mxG1D9jLVDV9Si5+fBDnbg2uPM15MclINePpn4mQ6aY5ZIFjkso8t0Ad0H8derZGKKVjx/5+O0eweX3Ywx+0Txw9/YhYWxid4QakBF2GY8B8XiHhhdMIpGAfD1/gN7O7vv9IF0VoxNUjZkrSRbXZddL/q9Sd49LCtdw8JKFATqF8uuFrA0SfXIo994Fnlq3tUuxJx8moa68rSqWR7iiw9ZKkyPX6ONZrne0ZDPyw9bHJYCuRfj87FcRg11zqpV+SW8XncsrHzdUzaQuotZNs0/d0MMYkOiJ5eJHK3FAYbZNodIctoUfD2Ie/u7/KuSXfH6regtsdfufcp5/TrIt2YC+sv5LHece2H3FO98Gm/CidVGQ5MJ820KDMiL+12GUIVsPn6MlOD3EQgxuMytQGvMDQloqcN70YRUStfdYLGl8/eTcubXJczwtxtDvmLAeXxGIjb5Ye/kcIWY8elN4gmTDV+WltB3i1e2oLJQblcUVqxUVIZC3v3TLID7kNP/QXJkYF359dkqSEmoEeyZyJ73cHy2j0xyAIXNdkAPnfRLMX4vkFyZWGTXbOik+p8sMyAbLoh2LKGqu2tLOD3pW6IQ/Ab3TOxMnmriT0KPh8D0W0uRQYhzjr9zKN3xArDIPm9A6sy1r6LruKMP1UqhgUfRmg9+4fKuvKRgwRKaVxeRCYn3RrDr6lSvqf+5MmPimxos0p3uGPY+KthnZdR7fzsXTqFW3VPCdThtV3ip36zBWyFULLkFYLtVtm397rNdNDNoXnSUpx2EHvp4o+NJC3dlBLUHgsVBM/0hoXuPtr41II32Lq3bpCTCFUFJQ5pc6srEwb9yem9ZwL6fUltvZZV6opBjJdxK/u3ZplyDr180CxiAcm2vBX9eZxeu13Kl8qX09Q0knGHHh+OvfZy8M08j+8d3BPoj1sV9xxo7vZPwYB5VlYnnI4UCWuk9MrREFonjcwv5NNjZG3sjKstHZjPqKu5GC82rn+mfm4FfaRGt/XJDdk5G/NBCWJItNOHiT3ODuWF134xE736FaivlE3V/CFwnW4GyDwbs1Og99W/y2ACfpk9Fny9xXKdF/3IrrF/ZwCVBbXyTQO+0xBrGWd8ssF3icE+bS9ESP8+B5H/IUe1MoY8voM1ieiYUcHW0BaA9eJv1OgrlCdC52x3M98IHieYz6vmyxIabtiEifUVNIeYH4NTSrr2wXqgE6ydJhS1I89HLi3x+rkxg54FjgZl2cGguLrHk0Ed1tINxn74P/ugyyo7GLmqhw37JZVCVKtaWz35UA7317wGprCzYZmivGqlDI6Uaml/srRFm+JnWQR/yJxlZ0Lt9R413WY9zcIg15oxouwWdzPDuYuSeZwsFXMjB/NkG98Gtx0XSyDERek6P+NdTVXaP5LXmDJRNxYyMo3qP4NkQ1eTI89a02XmzYmtif1ti2IXmfynXR/iBsfjtR5sr6yW5RzX9Yse+huS7fXKU/Y1Qv9C4J+iDf3l++k3IsEdw901SeLJcWg+NtDsMPIiqFksvxUYye9rLTRKX8gEEldkUuXIVBU3ctTaATcy/xnkMYoXkmBS3X9gikjxZ8Bq8Geo7PA7w5UTB6bMoklvU6j3LkWBpXGWLwayf9uvcom4jsf6cB2R6Qhq10jmPOD3aTZmC6bmvwcaXOZUdEJRJUeci5Tr3Z0eQT8cuA4xl5foRReEc5jZK3iXNQRtBkaTkLjKYBkL/3HfADcnPZL155avpmdQ/B9fLfQUSObGBy1RN2mqrIpcfcIvXlSpxWUpoGzz3RlHPDgXyJTvdEcv38YkntG0dDGcQUi42PMIrUNznqFy7WGuPTxp0qfIdZwuNopBtkWUQGjFg2IkDtr8HCiEyCTiZu0JEzoz2heDyUB3hQ2kyo8Z3hj9OXHzVzpC3vzaIp2pPFxQz4YaA2dk/5U6iXDRh2gL+MOihBgOtHZrehuVz41q/0fPeDb6eDHa6M8/SsAe3fYunDFwrza3GXHr6tbElZji/cLSnY1mA/dWjiaxFcaGKgffHi7jNtGO6w5AKViA0I+EeiLshVWbEAei7Cfn68/aUS+ag1YojA/lBvDjwVBw/q/10Pe4HysGP7yGycetXzgdJsA7OEJxYBhf9uerZJf58lScgaG1mkSuP/j3+B+fmXL9rMVNgBccXh28Tsbyn9FHfC1hZl8503rhB9kaOBwuKhw2EQD4/ctbvh6Fe8MdXuQiL0cTgneCnTl9eTvyiEsJi8fDFrcA9U+FhpX+eb/pN07SJ/eybMZiLDFO0WyCsjN5XM3waWClcDpW+M1B8SPXcekr0mjEMwbPH5/Ai9NggRKUbUE2iIXTTKi+ipPHa84vq36YFYh8HRDvu2Mka1ECEaI1QKIKGac6YY3PldY6wkcC0UwBXDJM395K/YRsFUiBCXKxo6L27RzaiEwlEq3PtfxBy4kDygHCRlvCS84kAHMPe4lfhnyUx+6NxSCZ6HFcUTfmrvfUmSZidlUGn87ZXaYCm+8VCeakc96T+TKrcuqUI3Tdb/TX3O3jVIQAzSmdXKNVwbxhiSPBA/sZmfNqQpNZwoBTtCHVtWScn+mbDwSER8xlU9GC4M24oPghizo2zrLsbvz9hmJ+xBzYUiWirbOjNw2P+JEgKbJ5mc8C77jFXhQymLnUTyePVwfBf5jnhwbhJ1W2lRRuO2Q01qx8QDx5IIya75dGsb4hpexdZcZFPcglhjSSZpTbQWqOt4hy8WB7JeZ/zuWtLQJECI6aTUM43oVl5hSVY50ukEV0e6y1ipx519wC5jL5G9IMqbBt6uaguNfi2thxMsxoKJfuWXRarP3tI69uS50I3/TU5QqyRL5i8Ha/K5uRxped6dMXzohTWpiGl59MkCDT5O+wDHg7+ihGS6IgA9hqDmEgO8ABsuuEklQ5kuOqBXXIRIhqR53+/PmBQz/Kc8Wv3+8T9DNebevJn3O1xOTiaf8oPGhwe3ptnms6YQ1WNgHF35n7gDYkTn0aev4FsTA2PyaEMMvIl1v5+xLU80Moi+SQuQI01Alh9dq1sBseoX3cZxpLCmnbWHJSen/2CHTxdIt8B0F1qbQIUBOikztpuFimX/rRr2k3kpPjpnocjbWW0ktjC0C5LLr0EuPpaMD1n0f65ty9KtMMyjaWEtW0UwZRQl/7kSTZdz2CrooEjSGs4eo7YpN2BJN+yqSmrdn/6S2yu0cRGcJrXhzrL0qTEihGllF4sGaSMkLTb59SKHYJ045TZhn5AaO4iRY6646wo773i3TJ2uWWfHm3sT8dGkWQ3CEnBv+6q8aRP//pksGaO11kvpQUVQS7y8zaQKOrW6LWMIFpaL5vpo/eAheJ8mVBkmmpJZwELVPN2NB82ejCcbeLWK9WtnVSmtMxrfNtuG1UYLi5Zb7j06wrrD5lnskY3sz7SzqWWkvBYWAHJKfK/DoO8T43F77vUGJMhXemvR1Yi9ncGe6mX2NTVsD3/vImNRv4HBp7ok1LQs10nv+IYjdbV7tsk/riJRZh6eKvMgcX9OROCPXssn8RhjN13Kac5/VBc/kzxJCcyTS5oNPDWyyMC5eC2pN64va+vUUFCN0XQKyumZTGJzMmnlXz6VJSp7WpC5Uuh9KZSphi9gkb2kBhWVT60/0b/XOFdo9u8UzYEio2Q9oibpc8Yfd6o/7OopepzSh2/X89ln4GpkdHAklHhcFhGv+TMKzJIeZWJZ40WrEHd/Er2cOGq6u0hPynu4GV3jw7lVYTWp5jec4uUgmgdsuH+8e/gQTluWwtGLPCEdOsXP2NJ4Brw0UbzF9EzceYsTU7tW6VDBh8zEh+9x2QohiPcSkUiL7vylJHbKLP2cK1LIcvIgVEGDAc7/wuTF8G0p3igbYdOSmyZ0Zg80td7DGs5mNEYtCbzKFQgZGp2shHvBNCkiHwinlhE0tE+/voBdOSv6QBaNvyNqPOxxsnxxvF08kbO0UejB3+ZIYS4SeM/7NYtI+PWDcErWNv3iPkHjYbwpeRjB9iclSo3R7Tl0Up/u5zmm0GS2sFAdyUBjN9gCk6af7PmFgfXy1Zf16JgiYmhoYX7q2QcU+82HBspxMiuyRVphCw06AsMyZQb7eGHFDnrI7713augG+snlZNS+sQjOTYGq9GSadMQx0Ct8Q7NqePXS8OD8/R3ZrNFhBDyHKxmigh4CNjdeA4DiPXvuF0wnxAA6qVlpNUkyCyzBr/i9EN45Qf0PnwD/0DLWRfmNFR/b3Mx2132aksmUSW8TOqfjN1KWaEVOWASGGJdKdD5YIYH+XF2kbfkHSQeiqvaqp/I7AVI4AKeKdFzJsvietcwCfwwGMTVRANF1WC7ynuKnD28i7wYSVgL8iNiN5vM2TQATBB1bm5OJvoSIovkXDy8Us25VTSAj0nUNJY5AD8IsstqrKyW80lumaZMA+uqWrjdajEFmfYVLnkXO95AHIvIc8FjWNE9EogfzG5fkwLv6SSBI59MtbXRH8cIaHJz+GSlrnhBCn5yDD3kQbwnL9qyEp6gzEQKGumIEO/V9eclOmEtj5kq5cXtU+ECgnlN+O/K5zyDiJocvHUhYqQehLxZZrpxqvkJKeuwTab7S4o0tzGIREKD9YgqKNISNXxwpuACC33jfNV/1L8qGv9MV35DFF4u6T2SZHyUUGWH7dYtEVAYcq0oeq075vKW6NTBbGCYVkdczTB5aCq0R2WXslLStAJptnVyI/t3N6XlMFFKBnkIpc7hz/EHiISZbRBoTQvvAq/QMvPAkfTsPi9aQD6V9zwrxTUTtSUnNDTxsDIw/V4tGt7CgUQMT0fccRKIwW1dFZFfFPXJ1x1V0LjH8ktmKjRbTkP4E16sTFuossWyg79SOgtNfNfYKnJs81iH9v+Cl2jQSjcp8T5cTYUHgzncqRarsv3XFKVbqio52aK1m6oI5SFuMCg2onMkPyoiUsdnXg3ROo1iERibAM1+KuEhMQI5Ot8JNONWu8PM1EaeufLqj7KEqdvJL3Sodu6hfJTU5U7GVP48YHARTdErKIz5Kxb00//58NWWlMC6HUIfyDWl4bGylnWQTW0unEdQNBdi2ohzdb9uPyxF7qceVbwNhlz8ompSK4bS3Ol2cg4H0d8LNWFwqnIgWy6pNIN2wueezcmziI35jmxDdn9FI3nemIwg8wPtoxJ1Zivn9BwVKke+JfFKLvVlFWW+j8dhLcl3JLD2kNQ0W/u8PDV7ygKvEFN3lgfrdyhvlu4uTCif7ZcO6I9tK7J/86ktMlj0b8Dd1xbAcd2TGiTHumadyEVs9B7NEUCBfjSPPo2UEfpL+f2m0dS8h4xxUkPHI7h272MYrRdvu8wQ7djkPOvBV3BzqJcElwMEDc8isquOiHu0adecdcl14Xii5l9JqIGZb4BcIqhxwm+NX7yGUxn5Xp0O1/VFXP6dhkdHDPlpn28pRLN7OTQW/UEeJruTqyMt7tzJRNdJd5rrh32MNMFjwcSPI/heTs/WjVEHsnhjG/J8dSJPOKxcYe+0arWK1kZEY/eQizxX5hegFjAbWtcoQW+Ui+ke3i1ZtAOe+CLf5sc4royLSTmFoJh7ilg60IREcW02pSnl08ZE2MrbYq2Qhi1fChvFcxC9CLbSHtRm3I9um70IDk9KNO3hQKNlUqfMqiqMEPzNCuUYVXfR++fnWLijycjMSh3TPcW9h6vM+tNUsn3a9O8alzwUMhDJ79EapknSO+YbWuLATOjMdnpipH0Movd+CncFc1dPvTLrKB5qxZmClxQ/1Y5gcsgOM5zqpW+Vc31K27FoOhky4XEvQQrkDDLgs5oVhOQehqreW0gJCzau38KmBtmrNSNVN4x3KIwZSNjPssQ3QPIuu66GwfNa8BU2/3COoTgZr7FGAPI5sOoefzBMa1l59TXrqCzls0bKMWwz/OlRPmTXGdCKQ/CHKieSQy7U7lZ9tQl7I5hYE0V5SF1qBTKcjbDbh188Pb6J1bYxVCc/Sd/AzV4pDk1/LVd18IjBpxA8MNhytIVVsDNRXnRaOlVRAuHLr1eHIG6mJFSHHf6WWtOrIDZfjdXSYH16gua1DFoeaYW3w+sEbRKynuWvA5pu4GeNj2pvarKnnIJ+ulIJjQEOZnF0NEnSqdVzIbRwVDmdWcKINq4Mz1Olq3arid/xVLYHh4O+0n09yNRe0QeQC6vkkKRrn7+Z65GuBPyFVfb6Bh2ABMTUT8SD1HqeAANxYY0leNAmNBuL/I28sa3xvBuGyDeeYNQTkdjUc8FI1nzgZjdpHQlflCOYzOxwhCV47JqID/czuoQqqnjaL28u8siCtwdCmo0s1K9zd2dTLb9TrxQboFaQbS4lewROnkI5VJYnCvYa96MI/0eh0ojD6kaHh4LnWBpR8qPHrvlcM+/r3D5semgdBexvQCpihM9KR8aiQFABz+cZArr3guhauh84O+9TIAg8s7he5NUrcnu7iM+vYx7Q4E9r/kDA1O2FiO3Mcye3WjfF27FoqdAULr/XmDwHty9RLv9v2gEaII/8BTwuMKFnp/+r2zpFPlMvhWzZ+WuhXtfKzSFp5uNmDag07JWHWwLT9LjfuTbKEotXcxuExQ9dFDQ+kQHFGPsp+7F7nIRoHtWMoYsGi04vulNGNG1oQzj7HYwYm8SA5K2dMnFAmj2PQ1TF1BLdDkuiFJZ5QBDU2j8IreEmEGrR8NgtARY4xOy1NbG8ZvdB+rptT21rFN29p99aS85IX7XeNSNoE62UDLpDP4/3QCweCNUu1Qq25db9mfKa9onv7CL3pZWtwgSz7Iaug1mj+q7xuQ7XD5oO3dWvuW9u3+HGcv5LxyWJjqC966Qp9ISCvazz5Mj6vakJKtXWmjb83tdaqEBgKv72TyXCDWWcchcdo/msTTV4/0wGgHkrGdQTGxzUfKYD2teEeZ0qKwisU9yRWkGPy4XJHpa9Dwd1w3oPMTx2CONXBtwYTCAHZ8wjxzlx8YajFJjA4aquzNMvvvSLrDFRxLATI3RNysmaSyxxN76hAEh0cqRlOjtD3pVTENXWNwL66jKSeRWN2Isa0amlBfUxZ3vd5X2xUDW2pMPOetWgh2jhVYh1ITowwBNbjvw7O6IiN5jd9JpJOQnxPFj3NoUBFR/X2do2nztl3OjQtrsrc480N+7aLrXlilaThLyPd5FsP8CFbcN1k0w+S4lD6TLuiWXEw0f2Uo3WGuGpf9UBoOWIA53ViOYedbpksgFoIuXgTDmuK1npfdiX1Py7jgVusQuP+FN4jp7ZaTbZLTOi7SepX6SunAeIwVDnXui/TbImjv64Ig6LDJKwaYz9gVItYZ5D6xlKVlBaMbLokNcLkyz6DS8hZA+xy7p+AkeKyYzrGCDea7hA3I8BfDtjv3UErrWC+6IPUO6khHm/EPuwZOt74gjSTju9AT71CRWyC4grUv9xc75OOdc5Kqm3ago0MBXZ+0mADJ5UvuVCh04nRkdcHJDJ87xIdCK9YkT66cIPwF52NIyVOFFrmWFcS6fjPNUZdv3tHdjU7JgX6uvoTfD5ra80vsD+qufppGi0HHYE2VUIzKhm3k3e+FWYeerjRgbYaV4xJs20A1w1ycnXdCbn4S0hXWBtd+bZ62UROvMnOrh7B/kpxhLrXTteOewXjRoNkGWfn+Y1WvS39cOAEe8GBdRJAHJVYhshNrGFCStwVa/Qik/EQPhTBKx9oga8Iz/AL3NwinCE2i2En0Iy6c/9uUTSm97qFIk+UBChoswWCGo1DDK25y/C0isTVsZcMTqm3tWkLHZxxqSjRLpGjTFdfyZlkJVisu/7sZmP0nECtGHrA5aImE7qROAV9hqTISfVsXETXts2R1fEZO5QpDZ3xYlLdHaPW61/dnyrsdmV9ujLTBmFlJ8ztCJ+40uBbtBEdJeD5M/ttlb4tEOG6/L3ygon+ovhJQYSu87cYVXPzqI+65447rv4GtkjyfxJLEDFSqcHzPzatgWRvhD9DAg85QEqvan5jYUMH2tvKLFE8MFDqR1NaeJNt7i4uMb6chpOMsyECIVrsemw+MkQ37aC/VYuzMg2rzDKy8i3pWOkdj4huXiHjwlgdCBNpwZgrTcZnCkAIg8Zoy0mMi5ZBJFToS3m98sGv7betMhp2jwMLu/fphDtBQaHLJchSufyIimteMKkbCGxBMVaNUDQ/PMHotyASUh94VnsCfqHnGjwh5i/06zuX7zjZss0QaB3Lbd4u+cAwh4D3QxFQGY+FR1AaVZlfn8i0h6EupcbrdRwfruKWRQ2+r0LU1o0E8IkJIRrLQGepm6+4ChuH54Xfb56yvNzsVZ/uFN46PXVohjABame/BF3CET45Cn4XG469EcNa8lEX+YRdbusdeaEosdTVlmEzRgGuruFA8C+GRTjhOupQv+ZPmxG+gc3DOZu5UFgmepy18U2mLoWuFisLCpxZ6+zrYcFr6h9gJPbny9bEb98MSmbMhGSF0juUqjap7c1CibH/F8NPWM/CC3pdyb70cvrJAEuYBGbX1URzO4uw+7Fkif1phC1hZeZQhIoa8OxJZs4YMM68phq2tCnSNF3A9Ero7R3mFnGjU/H+MOv9WkonCyw0KSTmfNMqW+AZB0AcgtFwITd7/rGs5E6re5fwMQjwf53uRGX5K6R4Q1UhYaoNO1Uu9fRCkOmZLJTmtCwB5qnqPP0nSydqsweQt1P+muEseItWCo/FCU/20WMhGw2Y98oR6CYJpmHlWdBwegnYvgxZFNLWbuIUtuwWLcDmwmteZzq+9yEycdZ+4S5nwnlUn1fNA/FoBJk6WblL1Oma3f0xEuPZjhP2HF6HbSV/uft27WmgdO7wopDSKO76cqC0AwYgUWIoAPfLBd0NeGJjej/g1NS9B/6xYrwBVnkfHFsg+/kDZcFlQFAqBWOtecGv0UnEtlsonNZW8+hjYiGZQiwhBq5fMp8KkoToyUWWXhj2JlzCTNZ3WlQA4Ev58dZCbwhx/j8K4L9XVNkRkQy5flKhGzB5Zrw0k/Jaxyp+0/AskYbgc9g5WW8wjVAmX7yFywm73wZXJFFcqSDlwD0x23nbroufEkOPuzJSIFRYnA1v+1Z2FTSdh9pFeWlipZSTTaIvApEvn5GDaV+nPQdtUELRZULj7NwZ7Ivg6WISkKVdkaHJBYTWw0NN3IY1xKeUkI/PLEQZysqE1QCATX1Tm0OzqnvDf4XcJJBlP8ceQ384whosDCsDcBXi3zCBGOeVT6NQCxabt7bkYyEt+DbLx6GCN7yBX2O2j7COSfRRXCESWzmxZTQtdXOdLSV4Hds8rk27WerGixo4KA/yE2dyMGgcn2oFu5a3AIn6Svtygka0huTZMzwnDnlBpzmAU0LBmLZylh37V4SMMj0kCg9SUzq/+ISMdqRE0CYSHxMsZKfap/PXfXAYzVYyH/SN9Vz7JR8tyyEjpL3dFVkrDCXMFf3LX+qoSpzdImrPPinb3h0hUogYSelo7ZqUvZHyUkHAOlQ093Da+LG1tqgj/HvZcWwcSVGuJWGoB8nkYFUmvmWFDL7kNTO7rtW3rcZZMblUvtAEIyFgN99TsmnyzwGh3qTp7jBytKg0krnMf0YLYyzgygC2CPKxPC8vOgUYl9D4yIZZOcLLO1bKRyylCjefzpEhkbnLdpwaW3BJI5yRsE2Sz+JAC+oywQ/frK+84jEQwxFIBmbzvEm808fWqO3IquGgSNE4A14gtkAPDZ82/aqCt6QTVvDa7YMw2+9BZjiQ578Mg44jrH0w+yMGXQxpq99nTZSKgrCQlvmoLU8vWNZ7U4UK90CqmUau6R1jjgljVbXdDGKkaCjILKXIeApqpuCG9+STchJ+NBkBUXKOEWvZwUwc019eeWQt0giiEDlxwFalUIqKDOVZJewSief7DmG4bZmv7CsPmaiayfehN6PsicWOG1Ao1NNMrglevBprL2vxU7trnNY2tIBezOOq5txUbrrYk2XLoXqV6lXPgoayiWCQA0T5tPJd1DO9nTCIoUyL3lpSNUEEdW5x/ygKadWoKFQobuKzTfFR5G+2DGNWh2s2LmnI0LDrVLATLUcnJj8E5YgYvT9UNJai6d4kT/K0g4L34Wp84VEk5jFnEuyn4iBw0EmkPWLFrMTxZitdozQ/JHGrBDYIh/QTMvjcaA46VvobQxAFtAcQYqwTsAW78fODD2N3sGYIF/Ls/vu8xm9vhknqEa3yjf5krq0TN4Y2gC7RjHBJw6qMzSBKl1WODishLaBui/WDtvUQt5+EcmIQZUVSnqQbuQAi5NicGcvjS05J2zbDJRhxyzPdrOLF1LC/+C8ZVjCkCMTKPeMxp3QznwfvoNe5pAe92xpkmwlWGPAQwip3pN7ETExVlgePOj3DLGQa2UqxebS7ka6KqttKYCKcxfwxf1OoK7FcCZs2Z+MxF8HDB1IqBi7nLrJCRsoPeRK+PVuQLL9WwnrdKgna8E6vLZITp+GFjYLT+sWYc71P4xhKQz4xnjrSheu0Xs2nHVCqQ56dNCrj+vZovEamTbfs+h+sRRLkJ74lR4CpZ3khzFYv0JbdPJMXZ7QvD0pP/wVYCG9VkEXTI0sLMtLzwBm9O3rB8yC5hd86ES40ASLZeSwE2Kjn9G/J8w25sM2DcNWsaE3IFrbuLVB8E/snrdsvD5UNiaSFiLJakNtPnNNup4PmTjMSIqYBI+IdInFzoQUaVArY+LBVKv4JKc7jhZIqGK+RMsPYKxzlYzVRPg95gb7ycVTEZP7ZKcj7S+LjAUinZsjtjJ3Qi0neX4cXGNPRe3oFI6HlZNlt7wDqNpnIJnNvSSg1jYrfDqESe3Fp4HsFXeh/VTqzOyOjuwleJhmK9B5vmBgJMdf+f4Ajpt1QvWcNEmId6QBa4Ou60tsF4pJwKmiQEr7jCNbGX7PUacoyW4x8fciPYFNvfsWRY3xEvl2fhvoR537B6SfL1eZh3qfQT1JtgOkeAQ8VESreyI89Cu0x2wqEwqPTdjUZnZoOaHRFQDLSr/vMTUMSmmiV7sb8aPXq9kXVyriXsodtN68yTbTj/3wMKisHPCI/B8naS+V1pQs2E1cg6gPYSjwRkcU5yV0xPAim9AWtB+cW8SWlTONzvTWlitiLf9UdO2gDuQRbvK3hHo2sDRwYzjrvyecqQIcv6p1VA26vXRmIZgpOGplxrwyi14IoMziEF83Q75nbOmkMncjb3u9Rb0fUq1/l5i9CtluYGTVwAiHV1nrLJ/C/QJgr8StV8z7+FgXALFRFTqA0+fVb4Uy8tq5DtFfAKITbJd0n6RUW3ah4YXmlywn5C2zIArc7VsI0uFx/21xWiDEGX41ojSecWSWIFbRhrpKJ/UX1kAzQ/LDKP3rb4u1fdrRdNtylxXQCh7TYESoqr/Fk3RCwkkUaoIL7IWNdqZ7SBanqY3YWHbXk2n/WuS68t+Jrh8PqmUbAOJ4zDfL9jWc6qhyPa190BxN5K7fbtAjJwi2uMLqM4exUVg0dcVNLoRS+3Her+erM5p/6ziOSGyCHbn/fFASiBIUqXvt1XomWDbnT0dBCbSKS2fAdvLsmTQ9Ci5jnDzNl4jSPlYjIYSkLji2Bg7EgQm6FLKWjmqyol3u+xjnLJeI4Sg6tu8oO74rTRsDqqpXcMFJcFS3LFmh5fhO8RhKe4YhlcRlcOAwxfW2i+qJjbLKZYHvXEXxmyal1in5odWI3Az9A2BJeqN56tesBEbTI6Vh5TDV1mfMf20KwGS+1o9QnuriBssaGxm0YOv6lNfMD6I4LVzS9bD5QFN8um3t7tumPfkHmQBJX9Vfs3kv6Kb0cKw+aXECB8Z3dJ72Sk1obVKXun2Q3GvcChw8NgsrZrbfUekjut9BKATNVXPJ82aMUnf/HqZvGGT6vN5PV3v8zCu2FSl1kjmMMzsYdaoYZeyMhq0CxA/tuLyW/sHZ7HQ9YEzNCc+RxyJEGdEqqA91XdWp3PyVZCwQLkkamzd3cF6F//j5VfOWe0XVrOPdY0nbnZ1c37QiM70OnLnrcHt0f7lEHY9OEbv9XrJC/FNl9JQFV8yo1Kg4eixvQoXCcBqaD+Am3hKZxbXAvmHIuSbzgv1xkpZxJ4OVRhS7GY74wBWqGUv1eqObnGQFPzlu4+gYZUCg1TZmlFo/DMYRND9ZodtgHPJwW7e7j9OM0k87dEGANozL0nhlp/a8KWbi1/yG5ExDNk1ygqwrCJG1rvYJH5B6dG7k/Bros0xz2KdKSg9ObRipVnXr3DW36ok++JVYoQyH59xCP6eogATW8Li5JusY1/qEvKIZHd9aU6vtz6Ul30oD9XAUdrYUcqCP09LiBUJujtD0vShLqrwf63bB75tgDYWDmrQyB5Fp9u5YqREWIdmVm45qNOMnW+BKPS0QxdyifkgzlzxgH7w7Ezg6JTDamI2E6tu8et0F2bOEOEAlxYfPqD0wfkCTsla/4HyeMB9XO7jwBJmL2tSV4Xq7i8Ze5j4TVEZhyc/tMdgqhISPdqG9VQpfIYvTDQ38+9fNdZj1ZurNHfsf/FzNJjIQOBFmiJauP863maBQCVUAxM5FTqbWS02qJCuric524Xe5X5opEemYODO7Ahu71bE2SZR3om675pRUmC0JNxxD80xYOKa7gEpqiQN9qlUqAnkzu0ufwHXsCEfoAbY7IDvARMSdw/3vbtjdDxlv0WZq1lKWRdcATL2RTCc7Hu1NSydazEIGnrnRlr85LhZXz7fqM+d2/SF4tIlMmub/EKUhn+rFIUPhGnTYRy/Q45QDCA2dGcSB61O0WeUhyCx8ANU0z06xHfsQfZYoojpGOi/bUaapKg4tuhqRLznytKHfNrNGMbLmMdZC5ATaDPgODRwU6jSZzKOJ2R81AI/JDwmqteF4bwaArn6/V+OZl2Rrcwy8FAbqQvmj5r5kigYnOGp6XrnXLg+GyhBhCXuLHmqxk9RrEHzAQunAPZQN9itStZs8JvNjAaSEHyrtVIkdmRGvCztFzZcsC5le81bECI+7F4AqgtlXxROMFDGq5rTc/f+DbxUNmfRNDbfjsVztimjpG0dzzmSR5xZjBAwg9j1LYdjcsZcrcszNDA8+XdB/vDoQNVnmFF8VYPHlb/u0u9e6N8LscSOmRWADIu3Bz2X9lkmkxBmrSg/CD0DDXtSgsoUepcq0Dv0e5ygyQ0bjbg1b/Uqhwaz/3V7zBnE9TO5WHhGybPbQyaX0d21A4zKP8FtOc2q3Oqe0q13omAqLciXbOg3llQOYNIIDCKPPXkvx8cvAdv8gbiCWwJ/2BdPlCtFD9OdtNC4whORxaYRc7pPRyNt0hIbU4cLY7uSUvnTJZqtNxCo1nIkuOTA4uIu+j8ccYtR8se5dVJuyh8LHAoVJWqOuJ9PqjDCqLczrvnwKhEacbKuVs8RJ3ALYWeZUJa8sYAjMCwgzS0JnNaHuhVlNch+ysceMJjHw+UCcDQiwzVIWffmoGjh0gyCWvS2k1EndgC+FsaKaDTetGKoScGVzFZw8FQPOKc4Mz1U9uNlCp89kgqGNXPWVW42s7bTp1Q3i8PRO6DRT04bqZyt4M5ADO21dz3rYf1/L7VTFlylX1TXMb1o0/V1J8fldcAtgEAAUq3U1M7VZcbqYBh8fUKeFrblVp4C6+2aoCVN7TnT43CI5td7hZJWFmToME85WqaHjQn+NwtvKM6fSz7k8YC/wtaUBax1YBt0luF9xK0t8HMdvRDGRXINme0oiV0H5CjCJDgUW+Gnz4HyXPllI07EJgQ0wgXcm/EJr+0VUm827bBJiDQ6AKg9CDGX1EvkZyDiqpPnCGwt43IkxxDktldt6cVtjOrL5gU0tcaYKRD+cqKpUHbbgA+ZNHZ9l4wd7dimzp+VsIDQzDATXtCnK375TLLXvlKrUKwuSsQXkMx5IQJo0d20GJ6GMA3bc5d5rFgifgIZ5Nu1IrLnzp06OAWlbyf2CKC92xRd7ddLELJpYZtKRelEAmTsqys7tQUGy0SN5of793OyQ6wb+gzkc+bRpB9vBPn9gvGMilkn0FOcOYG0OZSbDz/yc3XBf5cKNcX9pRuroSJmNSguChAUjBNXuAs34NxP4oMQU6BKu1qMsIDWza7/7qpvM2R6x6TrLZAtTtD3lWpk0UkpjtEgyAC9Lb9Eymk0rAlzFNkSf9zby6kwMFZS9vJN6kbNVq13nWqQo/tnmLSAENydAlGt0OFTz97gQ/mnp5F07UbytvFkabIW+kMrBz4Z0DJFV5U/GmmibzFWo6u0UI3R83bkq1kFmD6qIZQ23z04zBE60brK6PFyvI8W4XCnbPYdluy5oWDD1emNmsAxsvO4sobgN95mG/dLkRX5MYIzqndj4CUDq6AS1XULriXNhFDtwHEuouNz1HdlBw8c5zumU8z7VeLSnml0HDAFGztL3UqkdgN9uO8qSDNCLFdXI3pLrqdOrtOSjkP6MQRlLyn4md7d2HzzZD9b/Uuq8rtGqOZvfTS9FhEjlryOvZ/y5PJLb7xnXgP72yggLAtsUR2oSt0GxozBUh3x7DCuavkcdoowxlh4ULIbhF2+U6OKTT7Krq3l/cCIQ3XeRQIUN+fXVVEuTLHtBqseNqv3THKpTphbJGWKc9fmNFLMVgcjEIANK+fntqu2Kvlwc/o9v5pZcU9tO9Lizd2DRRPRkSuW9XB77I+IqNpr63hZNLwuAW1AmzsA1AWkklP2MXJTGnGS8bi8o0sBMTcUWNt8JwC7to24C0NaK2AtP8UYEJQUUpf/bc3FyloURC/RW6qtcLu6nx95TPoXnfuv8DwYHIRuGxrWi0j0/3YwVi3CHUHY1pBMb3XRtYDNlloyMdY16pCLFT5CfkvMRoSm65KBQsHfb2nvRhQlxt49fjNI5gtIN67uUhmHg3bVGAMWvGmtG9wDUOsRlFTTXpLmdSMABwmWHd+ZdQXyFBeIzAM6PspwTWb9K09ruwp5a3CuRfggxOAlg7Cuypnp0DrSE9zYX+MDVSfggXSkJWaOroRbALtyC1Zqq3YEexsP9xu8uViGEmKv/HOmBF0sxK/d3148Gz35gF1qzinRR9HSkIo3qeTeBKSu3hd+ygGXDQpHGZMP8JraYgJlKgTPkL8+H7WSxdMf9cnqmQnE4oe9gCub4qfhDhHwBLFUQzfapqJU82UZ53/5vVm7TzEeI9NnP4MB8VVUHNUmXr8pP8FBF8tzeAaO0T5/wlpuTnFV2l9MzBtBZgIiYJL7u3wPIIgSYcPkfBzs6SWNHIN8xrpRCi5sb9bIXLD2zghX0a54iVhKCCJMwnc6j08eY3PfLlkoLGHtOiIWEiqdnX00VPYKGxjGm/8zgeNmGfuvZ6oEkMYix7HIoejwyvecuJcX1UFZ3KiRYdBTYYw50NNyt2Uo5Z13yNdy/Lv4Wh59lultgDBUYyK1Va66CQovCEwpt+MykJTaaHgCrrgvnG7J+i1+AttV8Kzj0N1guuNG6znpItsg9dzSH5tlFmxqilL7vrrEbgP2gHHL8Kp02X/4sPa8zM5ziKPyehjmsCL99m1AjQoCHMY+jSyf928uPlRQxO2CF7UHMPz7D3cvT4trMPtadDFfROiPiCXzTxPvfyR3pFJJBZFV6lGT7W69nT8SLeerA3+dPCv3/D8lYfALIa+hfkPpFjqJOkzCfZIUABDcEjjMR3VQxN+xTsdxOgxVTh1EsGcCYZIVudaMII/5Vj/WpUuog/x/m7ZS2AcGRMBOmwHZ1pu2gLdHoPTKPtHSab6keVCxUkg2PL3Oc4RCZcGftEVjTtJaDSaYgo8j0ooloedFUCoOqbhGQSvsWBvZlgVGlZjvGc9YDEY4r/bU5rsvdEhOmPWcDYxhlocK/gBJXfa1R4xuoW5UKJGmxektIxMCkKqgKT6bcisr7dtAskTA7qIiOHLymtjSTxnJmPLgiEX9zRRH8GS0QMltmJC6VZnqPZCzoCpC9l9e7jmEWo9c0gxLO8CkCkw0vUO3nB8HxM/yLtX7El1rKDYsPuwHKjgrE8d81rpd+5pOqMHdyfGpL5n/edlzlw9XhR7WvmEs/EmkBDryhRmNIwyICALUq8g/NN0uX/MxOF+wcb4o3QHavdhMcKndu8dStuzVEBywkeKgrLHslunqcbnpCniVw6NOzWtRRrY5H3rSbZ87nqADp1mSwt8scM/6tdMEqN8tkl5pBub4yjFn8NXPnoOq4ThSKYEzEXSuDzedrtA4E+qcLWS29JhJJ6hZChxA5o4LU0+Q4yT2vGN5JXRDWW3kKxqgggZzoiFVosHad6ve0yEfBhRcjaXRhUKLY2F0zHsuDvKsy7S+FbX/F3evPEL6BeP4gS94PJrOyWOe/dLRGa4ajS01JvHKcbIOh8f0fvrlcq8JxD7WPDD4mp4QCmJuotRH23Jzx3RADL/C8fOtcQbw2lC5vJs0t0o6VFBx8CTdxXvy9GohOgXF+CRo2PFrmCv6ZX2TtLU+AMdsanFq0/uhg27mj5DiUNru8WLG7y3t/OxU/0yddN7erri98Clc2/B7/f7elbVszPe5xG+583TIpFLILGCocEyyuKnuezREyteba+p91tjBbGNoxLWPTyIG2+3NYIUnUEpKatRfk1Ccc5RA+E5cCxaACQwoIMp0n2BfGOrMtnbGRTwxlBXgWvBOHIlPa9C2T8ggyt4kUtJnSNOGDabUzOe+g6SJLYyNbtCKpfgaBvDh2zWS4ihT1eRXsdk2HivLYtGAWU5py6sE8NIdA8QiSrwAzzmRNt5xGNArNvcHuuazjf3BtNWYdNIvuVz1ma6yGiVSjTRTk3mchxUokzan1AiMe+pjgyPIEis2F6ec7ZF7LVuiMDwfk2YvE2WkXhzSGU5/PrTP1ecsch8vVqxIhpaONozOGANNFHRz2yVUj4feKsjKIZeKynrjOWl+oXQCR1kDTi+8iU/Uea6WGP+BJFTdWuJ59snXRbReWlV5Ki9JpJzF/p76eT0u74gJvWEpD9mu3HlIOwuZhSeK4gpiDY6MmuXytYqzZv0gFdawGoVeOloA5hig0isUke2ryTwRdz1l3IvyZXHcC5h7CvLc+CwdToK9KIuIvwHrp/5eyaoA0+z1aNHRUJf5xy+U1Ig5ybyncDIRKF1rSSg48hIu2mFn1Hu4xtTyh4nWnbl3GJCYdLZhWOotU2f5/s5Ml2Ug2tOW1ssuvqgFB9v1/59TSQNDEQq/9EyTga8uZPs6e3n6s7ZI6oUyuzmNIpB/SCIBUDjVE+qpxIOzDpvwy2HHQCsRyl6IAdXQbiI+ThMYzcSiw24Qeh0KWJCMMynNrmhIQoEqeiLmS9ZmzI+OpYYb5GOwJRJXQVrllycDHMDuNWuWCqgpEancHwnh8xICgpaXWi6gpbh4kVRmZSb4Vlh7vVrCzM3GDyRiZtmbRSUldFILki+VpKiavv2H4zY3TGn4pT5xBxK6QMVig1nHzydwSrwlJ1cp70alta0Ny5f5wIyGCusx56M/E51n/w5kZNoXmLwNKQpo+1g5j6uine6sW1gmpFGIwIkb1ubS2lShNVwy7BKjxbm/ShnaAV1uAt+gSUQlJTtKVCSLQxbkMZXvXRggUiJ1ORkfhNqNgt+RBo+gT3fRK0a5ULdWCKa1g08EHXSHOZh1UxmyhQ3E2bFp5grSmpJQBgkBQ9PcmV9Ewl9dHujhW1SRjVQt3kFesuhfulT4FB23EIXMSe3+3pj5wcoterE0pvvfuYVh+YfJBBeEdJqj3no4VUC7eqh+m6PyI1HvUn6LDc1QKLHaIkwRnzY0ac9xrnzwzAivJdF2xLLaTKv4G0W9U1yEaoP73SdQ0fzg9NE0WkNoXCddkx7zphtxgZeSBAQrXjGaqqVrLrFc5GoKhuPU/yvoYxQBm5STBUWQhjJEBcUUW21DEkMPLkbaolzP9m9lawEFeli8pjsHHoTRIw1On6RBXj7+xvjqF2MyDxf/n0CG42Q3aTN9xEo69/9w17I3hYu5tvMgXaOQRDiMdTXcVtqwzZ5Uuo090tS1QiaLWAX3N+WklLjLu4MkuSjVjJ7CB3xZkYLh5jPcw6FWJjfjz2psejmaWgxm3hQjLiU+wD05T2F2ENe8DSNgEwG0B+VdCyurnLb9vsgzE2ivP3js6oDHCTzw0zy15qjdWcyTa4DbVirSR+so3Dtr+LNIrvsW8euatHlr6cH23JlfmSHnb1DOvISf8A7lY6h+u/KU759Zo38n6bTWIygu4i8g/MMnKTpDIs/+GP5JkEHkMPq8EJuPv+8C6Ky2/HZm7r06IEpQIHi3PkFB41cA5lm4VRWgDdqycYVvE4h910MLKgI05Pc0P9ptlV9vRwTwJti0nQ5Yhfbi6VV3ixty0Rozz8iO+Uwl248sSiKFjZG4ofkDlzEetex0djoUOP5eV5RAdo/YeNNfp6T+wcoTg1gUTgRdJ0Z/NtFfDR2nZa4ZHx7YqcSwNj6/wdxQbE+siajRec8xpEQl/awZ3XMbBz6OJVuJQ1rDAs6WAgGLc4tn93jXcBaz3UJkNz0gYD3eNoOa10OS9IcvEmFV061mo9fHksVL1DabCs1aHxHf0xBR8GlBUAeYdMbqbALLHHDjAL1cAwJ2Bsh1hNMbU20Bd/LfPLfjYtmFCdR1lsxED0zK1EuP4L6E4EnyQX61P92TqUEzFw/0aKSfq56LcoP8zvHD8ZotfU2nMNL4VbeirXWGoLXt97ZlgwVY9IMEqSuXPut6lf6tysVE38pBnzLxBSnDeIvkNxA7H9OCsfQ4iWKQZPjx6yT4CfgJuaVsQvzqSf7N7tLLsUvhUq5MZoq3LHEEtX9qBwsMoB0ypxS41ghY+cX1ovdOt9PfFdJzdnTVkjNMPxIujOSvbQtk4R9/+7Mwjlw3w0im0uool6VeQxF/T1ie9jQO8fs7CkNMwEqBnBNRb2NPwDdDJPVNR58Pdi8WTYtJbT3oTW2Ycy//eJKCctFon8mF6FD751OlGkBAXj2N2/X47ByWsBGbBe3mdX45sl319mQRSVOXf3TUnEwh9runqecJIxgHN02waem1uuo4/dCUXdS2m08jqh58feIMka+F4yqmZ2XQp7yJuY+1UY+6WHi/VL3G+Npj5kpsmgIi/DrAZ+g2Sux/r26PD419V3r2MNNUJMEyKQIh8ZgFRhzfxITD8cvLf6SGKxtgQvzKqlJ+ffDt9Nl9ZXDCTD8W6E/uIgk5akPrfchEpwIDp0tNKdt/30PSRLbAO1xpwjCFLWlf2Vzaud4OtXbO0CYQGRqksLvDdkoFgiYjMWfSId4L6AfjGMZabYtRKJLV0S/aEyWChl7GPcY/bgA+65pv6yp6I3oXANiEs80woDC4+stQxZauKclNz1oTq4YPWQ1UpGFdOI6SkNJqirs25BRjdMl0ipIGk1BwYys+WdgD863LqCJDWmDAPJ9utEku0rSYcM69iUIsc8poiaJ/cz0HeVzyNUcf1mIqNMgMMuyjYQ6iAu3shmmV3Dp53SgOQdoi0moY8LjCsI0dpz2qGN8onygS7PqBoCeYTP44qY0I3CgFAGGQ1FCLmrPnx4tAJkJJBBRPl5TnVfYoNDTuPrtXst78VjzLrZ0l9irZe8/GjcRR8AybRUBbmRpSxKTcbfKX/0Dm73FPYpByxqfkPM+46AifYvR/q3itR6Ej6+uENl0RiGPzkFxdDQPBkvEwQ+tq0HkU+h6mXGDkhq16dAV+zpMp7TxOGASJjE0eJZhNkbKkRtBS9GS15X6ZeKXpNKz7WV+NUfyU3sPicJgEZ4g8V59GzLl9/w+Bl/DCm3Tlh+iDUK2W4l14k4Xu6UZpuZsVyZTpWpiXCpPhNZTkZV95MjCJQC3X18rf6cbozUQRX5j5BKpRPqG/LA2A0O3oI6fcR/iKVNRcPU4vdr5HUOjDfkAG6MdTBF9bXvVTm0aX8BoELlRhfjFVwPV7bew0ueG2qsUXPmdnQTiPtqWwa/fm9YxpswkbgOTyV2mhfy1lN36yzHgBbXfM7vu4WZytFAvw5vWIv/2UH5d75xAe1DOD8TB/6QRH+utqsqW830zkLvJXzcuifxoiGPITI1ru7CjEnZmVs+XWq0erZ9Vkti+BMv2wTxojfsHl7sKmelgk7d4LV7nyA6PIqEcJvEkwTsCEDPygQ7LWhRYxkd0lY8VLohFOWReeARaIVhEyeNNNIDk7PMx945lR5ZruQMsghDZKI13ICHXBDUZwVUS1z8u4WHLhMsdwqgCt5dG29fs7leOf3HUWRPUxzTUy84k9roXAfzOiNlxDF3mRDi4caYklP8IaNvaXU2MskirYAvGBbwPofxP5rztETyaLtX8d8gLSf53XBsj174kncqwBYyQV8wnkV+mrVgdjnRcWGPLq1kQObd0u9lqBIiEl6xcB36Bf/Rej0hAnWa9+gQ7m40IN/VWsGeFe+3ZopeJ2shEUeYmSz00xWOacrEXzzeTkwNPWAWn7kK8m9GgpITgAIG47Pju9Y7obgCDc/ejEU0YvYwU9CHJ/inC3QtqtDSC3HAiE4Zg5ZS5Ij1B/wp7uuRo9HJYFc41d6hkthnCCjNcyatf1DNg5CeQljreUPhSrYJWVjeYhlZXkRwGkuimQp1XnPrTHNX6lVsInw2cPNx1QoWgwr1ps+8/MJf+l2yeSl4jiA0QFbCoKPUnyqEeS9YAbcinboBBIK6E7xWrbElxsa1vdSYRCVTqc+BONb4GKC+aLuPgeK8H197fdj7PRPqD9sMm9Dz1jRs3XD06qlzYkJQsOYHEqvTrEDZIeFOrnSAri7Txsq4z9dEBjB/5NyQP0cIgDC9Svyv4764N7/IKOR+/Xbx/OPI5w0kN+KRechF3B0kYe+pNbVjtkZX6BH7GpoyAIx/OJy7TKcGV+0pOUdj/SAJj6R84tJGYSn4obvC2EIdiU8gcCdEWFgPE/RAOHBCwvGEmCFpxycVPC2RyoZFq1/Enhj1Z7K/8WYIDewNb9yMRKri8/Evu2R+SF4V6irPO4mSjqXU1ShhREgXJJZl47+NR+lNrOivZuMSk78B3z+PVgxe3aJKsv5in4wXG8wk+UarB3HK5dBwl4CPx0gk47mJKdVjp0s6gpXEk6CYIemcx/V8OC9k6oRIozkm+I835nybVvGucSWd5Zel9ceAaXCpjQXWeGT4IdaWlGe+PKiCmDjBTnrVRDRvyNdsBs6vRr1eTF7OG88XQbA3AWOnrudk4NJNjklvHymra+KIHmcnYt3zWybkQSENIffESR7uGv0Iwv+52m6SwAWUDHv9ExLEvJF+oT6nmXkbSGhCe5nzmWm2vwtLTvixPsc6WB15XgtXZ5FkfE3h6HTDd+3fQ6sQDTQlff29GNenxIrA4cb06AdF5ftnWK65phQq/1J2yJCfqCMdN6XsGGKeHDQBoj2IpeVUrH5OYVw+LglSArd9Wa4IRtkCjlY0RpAlzv3vt6qiX7lrZ4KWNVDvFRQwFxbcIoBf70xFzYvR3VN32Dpv/sF5TQby/RrRdahH9ShB5oDhgrzLwNvijliMUQGO9JeTh+wHGQUvUCRdD3got5I/TtFm2DLzpK6snspx8hp5e/o5g3YfId6RXrJ1x7YaDMZhs0oIpAz/fA6DyeKWjctltJSKTw55TDmNCYLuxSH6o7zDFibUEXJHc06JK13qRIWCHgb1EJMm9HwaZosX9A+OO5zz5oDVpwh/Vt1J93o6vAcqNsZ9J9JaRxPW9qi2hqSbrzs3vTWiSOLFHec+7Xqezrb1Yr1cBuYB+WDLdNNxuupg+GhE4ZwBAKiD3+mZAriBsgo78mmLLjbjBqxmNELOZHNnqZiRuun70jpq79Fk9SwYqr9aZXVdUE7SSMvu8+1Ilg4UzqZpVY0a+03zIZTBPGZdNOlk2TKQPEFKZmqpvMzIPRf44OMLf3PSX2RxG+KJCKdVgpZHwc09x6bbLA6h3f4D9PLMkUCFL+6X1cWWEx7XFT7BYy3l4ooWE4X3wMoi/ekUYBcYKvsWrTzevqO7LGE87/Fh0J6f9ETkG3L2WBUUTWluC1VoRNb5pZ/77muOH+5niUa2aEY1/rTRQBlWzFTW+ynUk93rAn81IjthUxCtPzLwz1KE/pRwDkePoaUdZP1pAtTKpNpEQXjaKR5F7slI2SrvVU8LB0DVtesO414wNNBbp1+IW3qkD13xNyHr/4YMMuxXUSxBFeKhmdpI7n+3bduN/64A+MH0QQu1GKedQAWK6Qjtd2sG6flOkTuY9RnofTsO2E7xDIUIPh70SKc/kxsc7JW4FQxplpsKErwQgOc0Fj2avfoaBrGarNplJObPqJ5zoMZjPqH4qHsdffpSM7JT49aDrqryS1+TErnbr5cAtc0YWnv4OcPBhfYYTdikPCIyBIdX60uNg6cLOHzS4Q5QsN8mq6DOIn8BhOJOTdr7aBQldF2fLQdDhXKtqaKPbz0sVkrbrc9Q/hiiehq3pBhbYQXWHYGdjubJr2TYXZf20TJ9eZM4DVSHjMrZfL+FvMR0+47tUL+xEix+C9kR9vnsoAGCyW3s22T13w95QMyEaglFfQNf98/1P1lB44U1C9avJG2d6Ql/TzE0+0H5LFZBAg3wibtoeSnOQmVaIo6QBAjDazL0Y3JwHpmFSjBoLXiAdV4I1zfkrnDyNMnO/3G5F0xkMbeUi2yE5VcMFyjao6SXZYhybRsQExcCEts7j73OpPWV4/AKi2ft9JTJUvPN8nuNtcDFeR2e17yjh21kJSmkQb7ea1zUIRfLKUpYOktFOGs8+kGCsNUkweoxQI/3rmK2fzm5LM3jLgvsyz82PT3kj0cCKu9zI9uZItV4q7aFstCjgr1bcNltrUgLlv1VO4ayo4l7V6QcbE7t/g8S6ZBRJtvSdV2NEo1GHBSaEZCu7q2eZInUWRYsg+xtaml84OVv+S8jtTG1odwT/AlZrfIGBgOTeATOf0YvciDcaJaRIAbwsbRIiIzggUTxrRIIZDO8ulx7YFuCChy5g0D0e9govemIhRLdl0KfoX6vnyswsqCIAjqA5p2wVjud8PjCmghHe1Wp/aKdt3Jf+3LNWAQRxxORGPW9kRJ6Q85r5cbkdmgECsvMqATzK+XiAvWS/yh7gYIqgEc0vBVDLDGO7Gp0Pgu+FA9tb7kudAncQ+kML3PYEJ/fi0KE0wcZH0EQdrOHj5/MjTNBQ3uiW/tll0H+399JmhN8V6yFM7TnTRUT5W5G0Rr11CzPYwzD1mE32UZS1UN+FGFrKu2M3LUfIVq/ACaUGY4lybeFaGwCVVcvFTEYcPv8UfHjyrZVj57F4pssxRM6T9RX1XHAftD9aYhe2NnrypD4mBKGBNNOhkUev0uOxmloT2LRr5mw/2+CgbBWP166N7Mcd/9lgyultUO2Co09q4zUm9xE8QTt63WtQ/kIExXWgIcEHwbe+/k2j4VUZUcTY04+3hBtexuUpq3SGuMKgb9+i0v3pCpvbkSfYwZ04eqpfQljfXtIinm4D7ACss7Yh8kTYwTJGyQsmJBqag72pqnapX/cdMHVFD8vWlbgfQYqp29Imrb+C36/1ndi74/FpSk6isX/SQXbygvyIyziMxcHUEHL5PCLcGXL9VarsSF5iCuhk82ccFdTxsaN6q4X4M00i94BZGXB8OjlzWvvAirKheT85EHJ+c/cwhAAsaB4dNiqsjn8V4IMDDkfrqIadL9PWdp3L0jPLL6yxCrsTbiV2ndb5da44dC+VQa54jQrUTXMEImFEILg3nRh0Vm5XFx/sUD1LtdybZ8AFhoRND3BEcNVhaHpXuCbPmUXdQopaKqa2WWMFNAxWTqXnbBg3MKMgrK8A2f6m1gMKn5FqjqSt3fXj047LsHhaAOuyNqDobjEfs4wWbhPOfKMY8/XaCqmSi7ctRj63Q6VEBkXAacmWxuy8Sx7qKDlwmY1p9k4ZptQLj7zOZADw1PbCzRG0XlEIxvBHiMARwi5wrr3mJ4jvQvDVjcVDvqrlKYLlyK4LQj7KxGQ0KtdbKL+BctP9rJNxhXF8xRA6kguUKj2ZMUA17lD4s3xV0FVBcfL1hqESQdftNKN5bvbBde2+IhxEua+rtZgLwN6iO8OCyHbVdiDPt0ejg9/0jimkvwjJh7VtyaDCi5GYueB4lwd/xY0P7GgFpLuLZ2L0f6z4MsDxChQKvb5THD2W1/zbo0wHoxP+VDjJv3cQ9qfZEuc1azJ8MVwOtnJXffG4RTF94rXL4USXkiNgDcU9IMauOxAYtSxtqeBA7/36oOYF6GTf4DtveTpXJao3shfv/gZ+lVLf2AhYaCe746N2dlKNn7E3BDSvZf8d3LsCQvzipS7Bu3RV/K7a/z+nFz6BN1yfO8ygC3q1fwsrAcPoDhQhnonw8LudQTGdZmwRcD6PG35Fcpz94fO1zSURDGgkETeAbCO7cXxsOpdONC/597yNaudC54tw7++UqmIY8NIOih0NYZyjqn23I3a4U3goXLPOauqKKseVshcFWxSosAK3BjcIHLdNmME06mOI/Iq8gB5KGRyGKCtIKbw4cdSlKn4pcY0J2acUj0jR0io/LDjsI6t9na/pQZ4pv9aohlplEN50JQ5c2w1ylpyQk5QJMeqBfeZqnqE906joKQ8w2KlBCvbC2AHHqge8yyD2bYrGMXyALrUrz7juJyduQR2NtBBLDI9DPJVXyZgD3nac5QifWiIpkAh1KyVcfzhq/AXP/TpWq/As5vwG2LkDu9Bkyom9isfMZvq6r+8Z8SG93pj7GHALHFLg5WsAbMx3FJImaTm8l6qUiNFaOinN6vKg2K+ox+zS4GjKj18+nUJtGVODgIb0M844aeLMDZQEi5Bv080fOPvenWl+LRpFJ8vjBPANT6KYgbf82TfavVOWi+6mt9Amfal/6Hr1ih8ljuuPKtLoGwjihW0m2jcNkAwJGQUU9VMFrglg35wm47sPI29a1hc1Aj4YszIQvzt6GefO/eJZIs6lbnBWgoUT4mbIAuZ1HTBKuY9qdiJLP99TEh3qSxISJOGf5A7nRLPWvIPd9QpEkyIKlUwx8Z3Us6nzlwWxvKEPUyI8dTj4iZZbrxoErl42sujub/F8ZYnOJi/gEFxcLAQxju5w+Ad7bZeYyP2lONHNv5FDFOVleoGZkqg9uHPiPXdNVlyTIBSLvMHntb9zReMyeYQHPwPmUn2eJe0HmBkZXsZsE2IA7iHSAla1ijHI/cemc2Ip8gvYbpSHXNqJ8PqDAIT+C3TBgaGoYDvU3xjEVjBeeWj6Wcpodd6kNpYU1SfthhjCp8+qjxidUzcDb/GUEhQh6Z98lq1XGhpPysSeDExF5dg7gYhDLfpgLt6PAHpgs/dFhtorkJOzs97v++fxeuQU6+rc4r0eCshiR3Km9nbmBN7cwe+9FtdtWql7DR3+x2knvXmFKkRIKY/LqtkFOoHMGE5AGzEQIHjvC5RY0MDtOSu2OIP96OsoWt2NuHwHL0GDcexRpxYry1+ndTDbTIgITxTS+zwz2T3ydd4p8eUC3mi0KdSIHZs0UykZOvOQ5CaZwi7npj9qlK6SP5wVdsuL6AIt5K0pdygSTOtJxDDqPBiR0QoneMoZVf3S/hQeMYbaHG3MtS3nuffwbhaGpdMdxFs6qfJ9vK9/OCsQz7F2IYgNYUUXzBOzaZufUCbn8CJzRwbocY6cx1Wvv2RZNxJ6JeuerhjwmxtYQFUdIWTMIAhMhfsVM/A/JX5MULqzANGekiMwMPQJiNRnepJ8EPMnomFBaAuABHjGXUD4fQ6I9AA/4w3RAhnZGcwoa+yfOqH3Zsxo4BkN5sMVXYOCjyjUE29bioYWOVu1iahScFIFUgsNLlqOAirnfCZ2koM/Gqst8q8KC2i8Srs6fXk/sYSBkyASvm7sKaGZ/MAUliY1vFQrrzHE1frQelV9wj3OERVti1QnI+/eoLJSkBZvbKlJ0Zy8G4vp+ZTW+ruS1dgupGxDFAZI9zfhxQbvzmaDIPA21j2CCOIUzv2h50XZhE1LECMiCbigPtutPpOVr1Z872zFTrIP4ScllAzB5Svr37mXS+VkubW2dPkU7y1VnqgO6u4UzLbYWhtuIz9L2jglN2/ubFJcav4JCF+0WB4eUAe7yvz+k2j+m0xY1eHzmTj3gIuHCNlttC0mviQHe0Q1Tp6SZf/upVjeVojUQyWJKSgGgzHbwrNUhdBVarw4z8incmzN+LQV2GJhxzlAnsaoX/ebi9V+Px4sudOs3t+KST80JAUl9S9I4ReyMVlAK/Vc3shOO8DysfaPY3KOevw4PSJrl/0Cr+neHYFhjFPBzNXDlgjR8Ws5GZ0SZd0bthtsCiJcDZxc8JDgdySGvZf4NSz/l+vavx7wRqq5/9h+tm9FcGrzNm1TugD4WzMQ05XYMn4N/qiT/7IQO7FGa74WYXLhNGudQdCbUj30oMm7ZRvrt4X15xQlWGrNuM61/isJ4GZTzBhNDlVHAJzdLlfoJ/m8qqCAUsnpZLL6du8dPwGW8P/l5cGRrg4KZJ7U91RhTlVCWJx0CRKzHNzKNGUceyCo50qlCt8kJvvB/G0GW6tueVZQPbmcTQUaqfqsxh9iEPhvI6r4U+AJmIBAqIZwqND6Wij5eX6NpIiFjCv5bu72Cbh0MWKlblszeuNafVhZTVTBVdcJj9QcuaU4sNXsAcfzz0MpxWchjz9o80NvKDHjjuZf1etczwlCNmAA48cUCKFmmOPXdCTcZzjpCtt4pk8LjR7EjoeXJAtOaJBR913h5/8kYk4fa/K+Opzghul0tZAew1t3Ut5ehHjqtct79MfGtS4XaViSzV8Y+SkZ5lCjuOHuI1bT/YGpMfdmLdbY7stfLke9gOU3q47y8mnFJo8gBJxrcSvaB/XHU7j6PcE52NGau6V+NXBtEQQUvph3HWnha36pAPMFh+vDIjKFxJJ8dKkaGza3ZqRa9lbcFKIHwwovWGgXLHWxCa+nLZu5yDxWH5Qji1dmw54uEN9gJuOyhT8O21L5SfEFy07mnkLsPR0KZKinuMuRr2wEu5LmJIGqccv4oNpAeBdjsAjn7tLqLnaUTbxatwIXbwD+6a57m+0hCbZHGablSatLJ36mwzPDE4x/RyGj18vABi/qPE0UndqgJj7AvJjbMo2p7Qt/JHLxj0jYL0/okt9xZixpamJLyXzW+tXkIxedpR6jZX4CCx/o5e9e7xqsb9dd1WEVXjZWYEgslKaBiaD+cSrgrCGPdJ2bnbyR3kJT6GzOVn3u+Otple4iL9+SOClKR94f/qR2vJcX8i653Fp7jJa1y+5jURGtql4OoLxRckcm2KqST/raguya2Mvn23G7dexy28i3wK2jpqWKkzVm+vzgMmnCFntctL1Ta4jMvyXzEax3ugq8hqx1bgpMs/s3rDvQozpUQ93mj16LAeDUNnCauBUT0MPgPfq2tX3wOV/PHCjoQZhu7kvtCEyRZysfYKuB3oxegJw3x2SKp/6H0JXs6zv+pttLSmq8GNPSV7738LP+w6Vs0oA9FIT3OyrYLhb3WCqOR5jXiQhLr9FBnr40eEtjHGzr/sStDZt3LtuuFtwFI/N9xJvB9yTSj5i7fd3pbzoWlwAvEjyDloRZ01yat/c4OmSq1cPuwhftykLFurpz89oqggk9RRzU61OS0o1iacSpYDQJkJocQ70DSkc8qGB5S4wIpU4DsBhfHcg36eqE7GwjjFD6aKnE+342s6KHaSrCkqmcuH6jURiH+4OiH6pwdvQYzJU52rZtiOUXj/Qx4n4TpcpoV4tWtq2yhQsG6K0oFZZZe4olFRMGysPileuqhmSTJS7DasKDgPEdMqKdJupmS3CGgLmwJPgxrg07u7yXZaCP+wybNxC8kFoZl25BS9nwgJ6GeS2yLIL0YztKZW297qzOaBTIFypuQX/ypkOINCYOVqxBIUd/BGV/olP9dN5v8y0KflvRoh2UJRn7x05fpaVPX033IrlPn4u/OROYsN4pmRd4FFdpaRV087oH6t+MNzTUaKqV2Bi9wPiQR8DVrqEvfNDWwrOFq9H/71Qs1eM2AJ7M3DKzBqT8ntfZQhd2zNiCwrEqIPumUj0NmgUOBDN80UkGI1c1Q+cGePWj9NMoFce3yXT5DUTH4k5yO5vfFTjAvd6WUREf0+1ATgOnH6/jVUBacyX9OxvtTwRCTVFDGk7qCeboAIok63YQgkRumEO5Sqv2UDm75d7P0i9Gm2gn71AbTjUt/ONVJYAqbnCAPFd2HfGU+YmI/OvWyoQxo5i3fWyG3v4tWc/mAj43I2mmIeIMVPItnDEUrkcSlXw/Ht380vlOUcPdWDHu4zQk31CHbaaqcrMW/IGpbTAO5pNS2f1M8/TDshawfV10H6VQzYIgGO2nb6eWKHL2ly0MWyMI1ovR3iEI9cHmflf1jVRXThux+2hqgdBymoXwoOUzmBj6HcAD1lNlW9Ki/yQXfsBDS0wMyw9wSF9tbHJUwTRWdNC6nVSIvspcsoe1BZIsPTVwSFhj1E/byMIUje21U2tNgLTHt0iM5jXJOjhiw1YnGPHHehYfPRAP+nYLMq1XsOFWdjBZuOsGB9OaB3dPyEKW9bmkcdHIMyeccrqMAP+pEzVlsgipulQZ356XPSWY94dygwPNEaScGZReaS9UxBypCioybTBMA9Lr0QlvGhdG/zs3gyk5E2W4IkkrhazBReRwiAhpcwnzJ4KlgfXN80cs+6GOiQHk96f+2olslFhPw7nHBjoNZbIOzP8UfF8Kg1SPn/qmO5hfdMNJ+/JcoOWy6wLHfIQrIH5RIBR8tAzmYLGYdt2vQidIu2rJ9TKxUllp11ooRdO9Sl67+NjAxUIkMh9jjXtEWg6WHNG459cm+uS4veqXOnwfGlv4iqLPZ7bOCR1LHU6invQ9/gYumVr96XJZYDk0WGoY4Bgh94UH2CrodWK+6+wMsJlnZ4UCUfAE7HgPRAs88fJCimhuOY0xvNW5pv3nbKJi7r+J7Mom59IHr2BMwY0bPdFRVdZ/Fa1dAFKSw2DXf1/6j/Y83+4Z/azkAIhWZQ/RqMS2MVbt30SwBOhUJPaA4FBXUuBy8zJ9Qwh5Us2hmkpoLQPC3RL3gDq4fyCvJe+llnSxGcrLhlt5479rKBRD4Idpfwd+2nJ3qvvF1aiNhmnmnznYwagv154ju0oLx5+9E6i3lfmR5hfBqyKmdQuFUzQ/0+QfC+ERHU53R5dFxJyuZsg1WRyrLyGEk8FTY0KX8G9PSpPo8QbDeUsuMzGBL/p0kynNu8LB4ELdSlI/8W8/Ftn5cN0Z8dUUCz43O65VoHuhlYw0dqhKWgM0S8yAkOWETyIEyKLWnTYVmpCLnzUSN8edB7gY0fkvFefrz8Kc034SzC8hCRVT2Yo465uZDZKxDeb46OomCSBWoy/89mrX8T2SvBiRGHfbL4LtchVXpFvcrW+3hRX19dmL4YieFATLc0DrTxwPABTQ5ul4ZArChEiiaKdTa3h6VpYSHoYayFqoZINmh+B4KUZxNg7S7G3Ru57INJpFtr7oLWjtaSMLlwR3Kkp4djEK47etHYZJuKo4vAtfA/9O9MKUWK9Chgrj7k4Y+BNfqwZIuILH4tZzOFbvUHd2uQ9x+Z2uc8pt4KurZFJCobGeXdvNGv5uFSGAAn3LcQyBBxoG1ziGybOv/l8fs8Vzi/7yWIhGTvihASWGNJaY7advo70TUhFqpPmzrPESPEiUYlsHlkjxEK8ffc51RhUpOWzcF3pTw36S05UiodjIqx6rtxafHf3nQLezWr7GI/s1zsvYNAdB/wp7Yu9K7BH8fYJzJyFPQyva/rLA6MNz/cDLrNsXi3Scxvc5oxWp6WUMXuz4XXf56naJDGo1oLA/dYhP9H/10OHTVf+FGPBnFqEaB+2/Ue38C4ss845rKw3X6htubQz84tVooxvmDiP/WU3peZLp7NhJMZ1pjW3faeFx1LwlGeNAhBAt+FkkNconAdVEPam2F3AWNJBwS4vfrinocTOMHhBk+eWLagc7jCWuvgKB9KAD9F6uY4AYbLbcO0rlDmqHvxTBUU6QGyU+yv4wJQbmWsRLeKshvwePdJL4kqNZc0q+xDHixYYjjSDRkQxlasuGObitE8SckMccQshVRY4jF7VFAfPVzFG4FM6rF92eL9OxHPshyvsTUvKFCzM4ieXWAzrBYtgNj6qL4OPaMvLwGs2YktLwZT0sKriKTpRkNhOuMikjy3rOhY+hvWWAmtAA94F2AKVPkG8ocUyAZntpSow14uQcCwJz8X/Ix92Nq3mFwMnbMCIlwsuDurafmI6UBtJxtZV83mW9phsf8ydDf95tzhZct15gFjoO+FR5FL9nfejn6THi5/QQUb1X+RQ2RIOhPWhfX8bWrsdbHmABPEWK+27CtTd4AJY3CplAdW1Q1/QOZvSRoOwR6aWhPDL0JZO+rYT2dM6SLhYQvtaU/RtqF15gr5WAiXQ/FJQvpnE/hqROR7aDi550RAOvRqUns/+hbBdHS1plkoHxMni5+sWPku1dA6kizrGMYNaV6Zqlfu4eMP9IKCn4vhWBhHoJsFWDMQnNTPZmGfkr2sERdS84cf0WMoDhmzui1AlfVuApwBSiX85TJi14Pj74S4bcKQ1f9w9fBeYi0MVNhZxorXDivF8Q1ZOyel/5jHXdLDlb5gbE2EDHQlpGGzTC/ysv+vup2jvKieCBxcG5Q0zlCem5BSnCo29lVL835D7eLayhREzE6rykVYea1R5xCf84HMJKQLUBw0K9R8BYpLdMYgIqZO0V4TenPMKE4eFn7JEs28T17AzZacon+IeDnYqKHArP7SEVCuAC6Iu6I5WiH+sew==" title="Mekko Graphics Chart"/>
          <p:cNvSpPr>
            <a:spLocks noChangeAspect="1"/>
          </p:cNvSpPr>
          <p:nvPr>
            <p:custDataLst>
              <p:tags r:id="rId1"/>
            </p:custDataLst>
          </p:nvPr>
        </p:nvSpPr>
        <p:spPr>
          <a:xfrm>
            <a:off x="1109708" y="1285797"/>
            <a:ext cx="6446175" cy="4834631"/>
          </a:xfrm>
          <a:prstGeom prst="rect">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988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between options</a:t>
            </a:r>
            <a:endParaRPr lang="en-US" dirty="0"/>
          </a:p>
        </p:txBody>
      </p:sp>
      <p:sp>
        <p:nvSpPr>
          <p:cNvPr id="3" name="Content Placeholder 2"/>
          <p:cNvSpPr>
            <a:spLocks noGrp="1"/>
          </p:cNvSpPr>
          <p:nvPr>
            <p:ph idx="1"/>
          </p:nvPr>
        </p:nvSpPr>
        <p:spPr/>
        <p:txBody>
          <a:bodyPr/>
          <a:lstStyle/>
          <a:p>
            <a:r>
              <a:rPr lang="en-US" dirty="0" smtClean="0"/>
              <a:t>More revenue vs less revenue </a:t>
            </a:r>
            <a:endParaRPr lang="en-US" dirty="0" smtClean="0"/>
          </a:p>
          <a:p>
            <a:pPr lvl="1"/>
            <a:r>
              <a:rPr lang="en-US" dirty="0" smtClean="0"/>
              <a:t>Revenue funds MBTA-wide priorities (and helps us pay for parking improvements, too)</a:t>
            </a:r>
            <a:endParaRPr lang="en-US" dirty="0" smtClean="0"/>
          </a:p>
          <a:p>
            <a:r>
              <a:rPr lang="en-US" dirty="0" smtClean="0"/>
              <a:t>Bigger price changes will likely </a:t>
            </a:r>
            <a:r>
              <a:rPr lang="en-US" dirty="0" smtClean="0"/>
              <a:t>lead:</a:t>
            </a:r>
          </a:p>
          <a:p>
            <a:pPr lvl="1"/>
            <a:r>
              <a:rPr lang="en-US" dirty="0" smtClean="0"/>
              <a:t>Bigger </a:t>
            </a:r>
            <a:r>
              <a:rPr lang="en-US" dirty="0" smtClean="0"/>
              <a:t>ability to influence parking </a:t>
            </a:r>
            <a:r>
              <a:rPr lang="en-US" dirty="0" smtClean="0"/>
              <a:t>patterns</a:t>
            </a:r>
          </a:p>
          <a:p>
            <a:pPr lvl="1"/>
            <a:r>
              <a:rPr lang="en-US" dirty="0" smtClean="0"/>
              <a:t>More </a:t>
            </a:r>
            <a:r>
              <a:rPr lang="en-US" dirty="0" smtClean="0"/>
              <a:t>predictable </a:t>
            </a:r>
            <a:r>
              <a:rPr lang="en-US" dirty="0" smtClean="0"/>
              <a:t>parking for customers</a:t>
            </a:r>
          </a:p>
          <a:p>
            <a:pPr lvl="1"/>
            <a:r>
              <a:rPr lang="en-US" dirty="0" smtClean="0"/>
              <a:t>Easier to gauge impact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88796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Indicative Pricing</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823872093"/>
              </p:ext>
            </p:extLst>
          </p:nvPr>
        </p:nvGraphicFramePr>
        <p:xfrm>
          <a:off x="4823728" y="1262264"/>
          <a:ext cx="3209329" cy="5218676"/>
        </p:xfrm>
        <a:graphic>
          <a:graphicData uri="http://schemas.openxmlformats.org/drawingml/2006/table">
            <a:tbl>
              <a:tblPr/>
              <a:tblGrid>
                <a:gridCol w="1267285">
                  <a:extLst>
                    <a:ext uri="{9D8B030D-6E8A-4147-A177-3AD203B41FA5}">
                      <a16:colId xmlns:a16="http://schemas.microsoft.com/office/drawing/2014/main" val="3727720476"/>
                    </a:ext>
                  </a:extLst>
                </a:gridCol>
                <a:gridCol w="347357">
                  <a:extLst>
                    <a:ext uri="{9D8B030D-6E8A-4147-A177-3AD203B41FA5}">
                      <a16:colId xmlns:a16="http://schemas.microsoft.com/office/drawing/2014/main" val="2939670720"/>
                    </a:ext>
                  </a:extLst>
                </a:gridCol>
                <a:gridCol w="299990">
                  <a:extLst>
                    <a:ext uri="{9D8B030D-6E8A-4147-A177-3AD203B41FA5}">
                      <a16:colId xmlns:a16="http://schemas.microsoft.com/office/drawing/2014/main" val="2176256771"/>
                    </a:ext>
                  </a:extLst>
                </a:gridCol>
                <a:gridCol w="252623">
                  <a:extLst>
                    <a:ext uri="{9D8B030D-6E8A-4147-A177-3AD203B41FA5}">
                      <a16:colId xmlns:a16="http://schemas.microsoft.com/office/drawing/2014/main" val="4026115963"/>
                    </a:ext>
                  </a:extLst>
                </a:gridCol>
                <a:gridCol w="268414">
                  <a:extLst>
                    <a:ext uri="{9D8B030D-6E8A-4147-A177-3AD203B41FA5}">
                      <a16:colId xmlns:a16="http://schemas.microsoft.com/office/drawing/2014/main" val="2907515434"/>
                    </a:ext>
                  </a:extLst>
                </a:gridCol>
                <a:gridCol w="252623">
                  <a:extLst>
                    <a:ext uri="{9D8B030D-6E8A-4147-A177-3AD203B41FA5}">
                      <a16:colId xmlns:a16="http://schemas.microsoft.com/office/drawing/2014/main" val="521832234"/>
                    </a:ext>
                  </a:extLst>
                </a:gridCol>
                <a:gridCol w="268414">
                  <a:extLst>
                    <a:ext uri="{9D8B030D-6E8A-4147-A177-3AD203B41FA5}">
                      <a16:colId xmlns:a16="http://schemas.microsoft.com/office/drawing/2014/main" val="2260777075"/>
                    </a:ext>
                  </a:extLst>
                </a:gridCol>
                <a:gridCol w="252623">
                  <a:extLst>
                    <a:ext uri="{9D8B030D-6E8A-4147-A177-3AD203B41FA5}">
                      <a16:colId xmlns:a16="http://schemas.microsoft.com/office/drawing/2014/main" val="2710141134"/>
                    </a:ext>
                  </a:extLst>
                </a:gridCol>
              </a:tblGrid>
              <a:tr h="100635">
                <a:tc>
                  <a:txBody>
                    <a:bodyPr/>
                    <a:lstStyle/>
                    <a:p>
                      <a:pPr algn="l" fontAlgn="b"/>
                      <a:endParaRPr lang="en-US" sz="600" b="0" i="0" u="none" strike="noStrike" dirty="0">
                        <a:solidFill>
                          <a:srgbClr val="000000"/>
                        </a:solidFill>
                        <a:effectLst/>
                        <a:latin typeface="Calibri" panose="020F0502020204030204" pitchFamily="34" charset="0"/>
                      </a:endParaRPr>
                    </a:p>
                  </a:txBody>
                  <a:tcPr marL="4026" marR="4026" marT="402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600" b="1" i="0" u="none" strike="noStrike" dirty="0">
                          <a:solidFill>
                            <a:srgbClr val="000000"/>
                          </a:solidFill>
                          <a:effectLst/>
                          <a:latin typeface="Arial" panose="020B0604020202020204" pitchFamily="34" charset="0"/>
                        </a:rPr>
                        <a:t>OPTION 1</a:t>
                      </a:r>
                    </a:p>
                  </a:txBody>
                  <a:tcPr marL="4026" marR="4026" marT="40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solidFill>
                            <a:srgbClr val="000000"/>
                          </a:solidFill>
                          <a:effectLst/>
                          <a:latin typeface="Arial" panose="020B0604020202020204" pitchFamily="34" charset="0"/>
                        </a:rPr>
                        <a:t>OPTION 2</a:t>
                      </a:r>
                    </a:p>
                  </a:txBody>
                  <a:tcPr marL="4026" marR="4026" marT="40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solidFill>
                            <a:srgbClr val="000000"/>
                          </a:solidFill>
                          <a:effectLst/>
                          <a:latin typeface="Arial" panose="020B0604020202020204" pitchFamily="34" charset="0"/>
                        </a:rPr>
                        <a:t>OPTION 3</a:t>
                      </a:r>
                    </a:p>
                  </a:txBody>
                  <a:tcPr marL="4026" marR="4026" marT="4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0078541"/>
                  </a:ext>
                </a:extLst>
              </a:tr>
              <a:tr h="185167">
                <a:tc>
                  <a:txBody>
                    <a:bodyPr/>
                    <a:lstStyle/>
                    <a:p>
                      <a:pPr algn="ctr" fontAlgn="ctr"/>
                      <a:r>
                        <a:rPr lang="en-US" sz="600" b="1" i="0" u="none" strike="noStrike" dirty="0">
                          <a:solidFill>
                            <a:srgbClr val="FFFFFF"/>
                          </a:solidFill>
                          <a:effectLst/>
                          <a:latin typeface="Arial" panose="020B0604020202020204" pitchFamily="34" charset="0"/>
                        </a:rPr>
                        <a:t>Station</a:t>
                      </a:r>
                    </a:p>
                  </a:txBody>
                  <a:tcPr marL="4026" marR="4026" marT="4026"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Current Price</a:t>
                      </a:r>
                    </a:p>
                  </a:txBody>
                  <a:tcPr marL="4026" marR="4026" marT="4026"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Mon - Fri</a:t>
                      </a:r>
                    </a:p>
                  </a:txBody>
                  <a:tcPr marL="4026" marR="4026" marT="402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Sat - Sun</a:t>
                      </a:r>
                    </a:p>
                  </a:txBody>
                  <a:tcPr marL="4026" marR="4026" marT="402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Mon - Fri</a:t>
                      </a:r>
                    </a:p>
                  </a:txBody>
                  <a:tcPr marL="4026" marR="4026" marT="402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Sat - Sun</a:t>
                      </a:r>
                    </a:p>
                  </a:txBody>
                  <a:tcPr marL="4026" marR="4026" marT="402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Mon - Fri</a:t>
                      </a:r>
                    </a:p>
                  </a:txBody>
                  <a:tcPr marL="4026" marR="4026" marT="402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dirty="0">
                          <a:solidFill>
                            <a:srgbClr val="FFFFFF"/>
                          </a:solidFill>
                          <a:effectLst/>
                          <a:latin typeface="Arial" panose="020B0604020202020204" pitchFamily="34" charset="0"/>
                        </a:rPr>
                        <a:t>Sat - Sun</a:t>
                      </a:r>
                    </a:p>
                  </a:txBody>
                  <a:tcPr marL="4026" marR="4026" marT="402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1881647941"/>
                  </a:ext>
                </a:extLst>
              </a:tr>
              <a:tr h="96610">
                <a:tc>
                  <a:txBody>
                    <a:bodyPr/>
                    <a:lstStyle/>
                    <a:p>
                      <a:pPr algn="l" fontAlgn="b"/>
                      <a:r>
                        <a:rPr lang="en-US" sz="600" b="0" i="0" u="none" strike="noStrike" dirty="0">
                          <a:solidFill>
                            <a:srgbClr val="000000"/>
                          </a:solidFill>
                          <a:effectLst/>
                          <a:latin typeface="Arial" panose="020B0604020202020204" pitchFamily="34" charset="0"/>
                        </a:rPr>
                        <a:t>Montserrat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dirty="0">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dirty="0">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dirty="0">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913004278"/>
                  </a:ext>
                </a:extLst>
              </a:tr>
              <a:tr h="96610">
                <a:tc>
                  <a:txBody>
                    <a:bodyPr/>
                    <a:lstStyle/>
                    <a:p>
                      <a:pPr algn="l" fontAlgn="b"/>
                      <a:r>
                        <a:rPr lang="en-US" sz="600" b="0" i="0" u="none" strike="noStrike" dirty="0" err="1">
                          <a:solidFill>
                            <a:srgbClr val="000000"/>
                          </a:solidFill>
                          <a:effectLst/>
                          <a:latin typeface="Arial" panose="020B0604020202020204" pitchFamily="34" charset="0"/>
                        </a:rPr>
                        <a:t>Nantasket</a:t>
                      </a:r>
                      <a:r>
                        <a:rPr lang="en-US" sz="600" b="0" i="0" u="none" strike="noStrike" dirty="0">
                          <a:solidFill>
                            <a:srgbClr val="000000"/>
                          </a:solidFill>
                          <a:effectLst/>
                          <a:latin typeface="Arial" panose="020B0604020202020204" pitchFamily="34" charset="0"/>
                        </a:rPr>
                        <a:t> Junction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57806905"/>
                  </a:ext>
                </a:extLst>
              </a:tr>
              <a:tr h="96610">
                <a:tc>
                  <a:txBody>
                    <a:bodyPr/>
                    <a:lstStyle/>
                    <a:p>
                      <a:pPr algn="l" fontAlgn="b"/>
                      <a:r>
                        <a:rPr lang="en-US" sz="600" b="0" i="0" u="none" strike="noStrike">
                          <a:solidFill>
                            <a:srgbClr val="000000"/>
                          </a:solidFill>
                          <a:effectLst/>
                          <a:latin typeface="Arial" panose="020B0604020202020204" pitchFamily="34" charset="0"/>
                        </a:rPr>
                        <a:t>Needham Heights</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755007746"/>
                  </a:ext>
                </a:extLst>
              </a:tr>
              <a:tr h="96610">
                <a:tc>
                  <a:txBody>
                    <a:bodyPr/>
                    <a:lstStyle/>
                    <a:p>
                      <a:pPr algn="l" fontAlgn="b"/>
                      <a:r>
                        <a:rPr lang="en-US" sz="600" b="0" i="0" u="none" strike="noStrike">
                          <a:solidFill>
                            <a:srgbClr val="000000"/>
                          </a:solidFill>
                          <a:effectLst/>
                          <a:latin typeface="Arial" panose="020B0604020202020204" pitchFamily="34" charset="0"/>
                        </a:rPr>
                        <a:t>Needham Junction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507863237"/>
                  </a:ext>
                </a:extLst>
              </a:tr>
              <a:tr h="96610">
                <a:tc>
                  <a:txBody>
                    <a:bodyPr/>
                    <a:lstStyle/>
                    <a:p>
                      <a:pPr algn="l" fontAlgn="b"/>
                      <a:r>
                        <a:rPr lang="en-US" sz="600" b="0" i="0" u="none" strike="noStrike">
                          <a:solidFill>
                            <a:srgbClr val="000000"/>
                          </a:solidFill>
                          <a:effectLst/>
                          <a:latin typeface="Arial" panose="020B0604020202020204" pitchFamily="34" charset="0"/>
                        </a:rPr>
                        <a:t>Newburyport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890300187"/>
                  </a:ext>
                </a:extLst>
              </a:tr>
              <a:tr h="96610">
                <a:tc>
                  <a:txBody>
                    <a:bodyPr/>
                    <a:lstStyle/>
                    <a:p>
                      <a:pPr algn="l" fontAlgn="b"/>
                      <a:r>
                        <a:rPr lang="en-US" sz="600" b="0" i="0" u="none" strike="noStrike">
                          <a:solidFill>
                            <a:srgbClr val="000000"/>
                          </a:solidFill>
                          <a:effectLst/>
                          <a:latin typeface="Arial" panose="020B0604020202020204" pitchFamily="34" charset="0"/>
                        </a:rPr>
                        <a:t>Norfolk</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724667573"/>
                  </a:ext>
                </a:extLst>
              </a:tr>
              <a:tr h="96610">
                <a:tc>
                  <a:txBody>
                    <a:bodyPr/>
                    <a:lstStyle/>
                    <a:p>
                      <a:pPr algn="l" fontAlgn="b"/>
                      <a:r>
                        <a:rPr lang="en-US" sz="600" b="0" i="0" u="none" strike="noStrike">
                          <a:solidFill>
                            <a:srgbClr val="000000"/>
                          </a:solidFill>
                          <a:effectLst/>
                          <a:latin typeface="Arial" panose="020B0604020202020204" pitchFamily="34" charset="0"/>
                        </a:rPr>
                        <a:t>North Beverly</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52848891"/>
                  </a:ext>
                </a:extLst>
              </a:tr>
              <a:tr h="96610">
                <a:tc>
                  <a:txBody>
                    <a:bodyPr/>
                    <a:lstStyle/>
                    <a:p>
                      <a:pPr algn="l" fontAlgn="b"/>
                      <a:r>
                        <a:rPr lang="en-US" sz="600" b="0" i="0" u="none" strike="noStrike">
                          <a:solidFill>
                            <a:srgbClr val="000000"/>
                          </a:solidFill>
                          <a:effectLst/>
                          <a:latin typeface="Arial" panose="020B0604020202020204" pitchFamily="34" charset="0"/>
                        </a:rPr>
                        <a:t>North Quincy Hancock St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379388589"/>
                  </a:ext>
                </a:extLst>
              </a:tr>
              <a:tr h="96610">
                <a:tc>
                  <a:txBody>
                    <a:bodyPr/>
                    <a:lstStyle/>
                    <a:p>
                      <a:pPr algn="l" fontAlgn="b"/>
                      <a:r>
                        <a:rPr lang="en-US" sz="600" b="0" i="0" u="none" strike="noStrike">
                          <a:solidFill>
                            <a:srgbClr val="000000"/>
                          </a:solidFill>
                          <a:effectLst/>
                          <a:latin typeface="Arial" panose="020B0604020202020204" pitchFamily="34" charset="0"/>
                        </a:rPr>
                        <a:t>North Quincy Newport Ave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814238025"/>
                  </a:ext>
                </a:extLst>
              </a:tr>
              <a:tr h="96610">
                <a:tc>
                  <a:txBody>
                    <a:bodyPr/>
                    <a:lstStyle/>
                    <a:p>
                      <a:pPr algn="l" fontAlgn="b"/>
                      <a:r>
                        <a:rPr lang="en-US" sz="600" b="0" i="0" u="none" strike="noStrike">
                          <a:solidFill>
                            <a:srgbClr val="000000"/>
                          </a:solidFill>
                          <a:effectLst/>
                          <a:latin typeface="Arial" panose="020B0604020202020204" pitchFamily="34" charset="0"/>
                        </a:rPr>
                        <a:t>North Scituate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01515080"/>
                  </a:ext>
                </a:extLst>
              </a:tr>
              <a:tr h="96610">
                <a:tc>
                  <a:txBody>
                    <a:bodyPr/>
                    <a:lstStyle/>
                    <a:p>
                      <a:pPr algn="l" fontAlgn="b"/>
                      <a:r>
                        <a:rPr lang="en-US" sz="600" b="0" i="0" u="none" strike="noStrike">
                          <a:solidFill>
                            <a:srgbClr val="000000"/>
                          </a:solidFill>
                          <a:effectLst/>
                          <a:latin typeface="Arial" panose="020B0604020202020204" pitchFamily="34" charset="0"/>
                        </a:rPr>
                        <a:t>Norwood Central</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171897233"/>
                  </a:ext>
                </a:extLst>
              </a:tr>
              <a:tr h="96610">
                <a:tc>
                  <a:txBody>
                    <a:bodyPr/>
                    <a:lstStyle/>
                    <a:p>
                      <a:pPr algn="l" fontAlgn="b"/>
                      <a:r>
                        <a:rPr lang="en-US" sz="600" b="0" i="0" u="none" strike="noStrike">
                          <a:solidFill>
                            <a:srgbClr val="000000"/>
                          </a:solidFill>
                          <a:effectLst/>
                          <a:latin typeface="Arial" panose="020B0604020202020204" pitchFamily="34" charset="0"/>
                        </a:rPr>
                        <a:t>Norwood Depot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222151224"/>
                  </a:ext>
                </a:extLst>
              </a:tr>
              <a:tr h="96610">
                <a:tc>
                  <a:txBody>
                    <a:bodyPr/>
                    <a:lstStyle/>
                    <a:p>
                      <a:pPr algn="l" fontAlgn="b"/>
                      <a:r>
                        <a:rPr lang="en-US" sz="600" b="0" i="0" u="none" strike="noStrike">
                          <a:solidFill>
                            <a:srgbClr val="000000"/>
                          </a:solidFill>
                          <a:effectLst/>
                          <a:latin typeface="Arial" panose="020B0604020202020204" pitchFamily="34" charset="0"/>
                        </a:rPr>
                        <a:t>Oak Grove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568716417"/>
                  </a:ext>
                </a:extLst>
              </a:tr>
              <a:tr h="96610">
                <a:tc>
                  <a:txBody>
                    <a:bodyPr/>
                    <a:lstStyle/>
                    <a:p>
                      <a:pPr algn="l" fontAlgn="b"/>
                      <a:r>
                        <a:rPr lang="en-US" sz="600" b="0" i="0" u="none" strike="noStrike">
                          <a:solidFill>
                            <a:srgbClr val="000000"/>
                          </a:solidFill>
                          <a:effectLst/>
                          <a:latin typeface="Arial" panose="020B0604020202020204" pitchFamily="34" charset="0"/>
                        </a:rPr>
                        <a:t>Orient Heights</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141580990"/>
                  </a:ext>
                </a:extLst>
              </a:tr>
              <a:tr h="96610">
                <a:tc>
                  <a:txBody>
                    <a:bodyPr/>
                    <a:lstStyle/>
                    <a:p>
                      <a:pPr algn="l" fontAlgn="b"/>
                      <a:r>
                        <a:rPr lang="en-US" sz="600" b="0" i="0" u="none" strike="noStrike">
                          <a:solidFill>
                            <a:srgbClr val="000000"/>
                          </a:solidFill>
                          <a:effectLst/>
                          <a:latin typeface="Arial" panose="020B0604020202020204" pitchFamily="34" charset="0"/>
                        </a:rPr>
                        <a:t>Plymouth</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384480071"/>
                  </a:ext>
                </a:extLst>
              </a:tr>
              <a:tr h="96610">
                <a:tc>
                  <a:txBody>
                    <a:bodyPr/>
                    <a:lstStyle/>
                    <a:p>
                      <a:pPr algn="l" fontAlgn="b"/>
                      <a:r>
                        <a:rPr lang="en-US" sz="600" b="0" i="0" u="none" strike="noStrike">
                          <a:solidFill>
                            <a:srgbClr val="000000"/>
                          </a:solidFill>
                          <a:effectLst/>
                          <a:latin typeface="Arial" panose="020B0604020202020204" pitchFamily="34" charset="0"/>
                        </a:rPr>
                        <a:t>Quincy Adams</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$8.00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537819610"/>
                  </a:ext>
                </a:extLst>
              </a:tr>
              <a:tr h="96610">
                <a:tc>
                  <a:txBody>
                    <a:bodyPr/>
                    <a:lstStyle/>
                    <a:p>
                      <a:pPr algn="l" fontAlgn="b"/>
                      <a:r>
                        <a:rPr lang="en-US" sz="600" b="0" i="0" u="none" strike="noStrike">
                          <a:solidFill>
                            <a:srgbClr val="000000"/>
                          </a:solidFill>
                          <a:effectLst/>
                          <a:latin typeface="Arial" panose="020B0604020202020204" pitchFamily="34" charset="0"/>
                        </a:rPr>
                        <a:t>Reading</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693895821"/>
                  </a:ext>
                </a:extLst>
              </a:tr>
              <a:tr h="96610">
                <a:tc>
                  <a:txBody>
                    <a:bodyPr/>
                    <a:lstStyle/>
                    <a:p>
                      <a:pPr algn="l" fontAlgn="b"/>
                      <a:r>
                        <a:rPr lang="en-US" sz="600" b="0" i="0" u="none" strike="noStrike">
                          <a:solidFill>
                            <a:srgbClr val="000000"/>
                          </a:solidFill>
                          <a:effectLst/>
                          <a:latin typeface="Arial" panose="020B0604020202020204" pitchFamily="34" charset="0"/>
                        </a:rPr>
                        <a:t>Readville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709188007"/>
                  </a:ext>
                </a:extLst>
              </a:tr>
              <a:tr h="96610">
                <a:tc>
                  <a:txBody>
                    <a:bodyPr/>
                    <a:lstStyle/>
                    <a:p>
                      <a:pPr algn="l" fontAlgn="b"/>
                      <a:r>
                        <a:rPr lang="en-US" sz="600" b="0" i="0" u="none" strike="noStrike">
                          <a:solidFill>
                            <a:srgbClr val="000000"/>
                          </a:solidFill>
                          <a:effectLst/>
                          <a:latin typeface="Arial" panose="020B0604020202020204" pitchFamily="34" charset="0"/>
                        </a:rPr>
                        <a:t>Riverside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956648389"/>
                  </a:ext>
                </a:extLst>
              </a:tr>
              <a:tr h="96610">
                <a:tc>
                  <a:txBody>
                    <a:bodyPr/>
                    <a:lstStyle/>
                    <a:p>
                      <a:pPr algn="l" fontAlgn="b"/>
                      <a:r>
                        <a:rPr lang="en-US" sz="600" b="0" i="0" u="none" strike="noStrike">
                          <a:solidFill>
                            <a:srgbClr val="000000"/>
                          </a:solidFill>
                          <a:effectLst/>
                          <a:latin typeface="Arial" panose="020B0604020202020204" pitchFamily="34" charset="0"/>
                        </a:rPr>
                        <a:t>Roslindale Village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540799559"/>
                  </a:ext>
                </a:extLst>
              </a:tr>
              <a:tr h="96610">
                <a:tc>
                  <a:txBody>
                    <a:bodyPr/>
                    <a:lstStyle/>
                    <a:p>
                      <a:pPr algn="l" fontAlgn="b"/>
                      <a:r>
                        <a:rPr lang="en-US" sz="600" b="0" i="0" u="none" strike="noStrike">
                          <a:solidFill>
                            <a:srgbClr val="000000"/>
                          </a:solidFill>
                          <a:effectLst/>
                          <a:latin typeface="Arial" panose="020B0604020202020204" pitchFamily="34" charset="0"/>
                        </a:rPr>
                        <a:t>Route 128</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46119883"/>
                  </a:ext>
                </a:extLst>
              </a:tr>
              <a:tr h="96610">
                <a:tc>
                  <a:txBody>
                    <a:bodyPr/>
                    <a:lstStyle/>
                    <a:p>
                      <a:pPr algn="l" fontAlgn="b"/>
                      <a:r>
                        <a:rPr lang="en-US" sz="600" b="0" i="0" u="none" strike="noStrike">
                          <a:solidFill>
                            <a:srgbClr val="000000"/>
                          </a:solidFill>
                          <a:effectLst/>
                          <a:latin typeface="Arial" panose="020B0604020202020204" pitchFamily="34" charset="0"/>
                        </a:rPr>
                        <a:t>Rowley</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653449036"/>
                  </a:ext>
                </a:extLst>
              </a:tr>
              <a:tr h="96610">
                <a:tc>
                  <a:txBody>
                    <a:bodyPr/>
                    <a:lstStyle/>
                    <a:p>
                      <a:pPr algn="l" fontAlgn="b"/>
                      <a:r>
                        <a:rPr lang="en-US" sz="600" b="0" i="0" u="none" strike="noStrike">
                          <a:solidFill>
                            <a:srgbClr val="000000"/>
                          </a:solidFill>
                          <a:effectLst/>
                          <a:latin typeface="Arial" panose="020B0604020202020204" pitchFamily="34" charset="0"/>
                        </a:rPr>
                        <a:t>Salem*</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80056155"/>
                  </a:ext>
                </a:extLst>
              </a:tr>
              <a:tr h="96610">
                <a:tc>
                  <a:txBody>
                    <a:bodyPr/>
                    <a:lstStyle/>
                    <a:p>
                      <a:pPr algn="l" fontAlgn="b"/>
                      <a:r>
                        <a:rPr lang="en-US" sz="600" b="0" i="0" u="none" strike="noStrike">
                          <a:solidFill>
                            <a:srgbClr val="000000"/>
                          </a:solidFill>
                          <a:effectLst/>
                          <a:latin typeface="Arial" panose="020B0604020202020204" pitchFamily="34" charset="0"/>
                        </a:rPr>
                        <a:t>Savin Hill</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796173639"/>
                  </a:ext>
                </a:extLst>
              </a:tr>
              <a:tr h="96610">
                <a:tc>
                  <a:txBody>
                    <a:bodyPr/>
                    <a:lstStyle/>
                    <a:p>
                      <a:pPr algn="l" fontAlgn="b"/>
                      <a:r>
                        <a:rPr lang="en-US" sz="600" b="0" i="0" u="none" strike="noStrike">
                          <a:solidFill>
                            <a:srgbClr val="000000"/>
                          </a:solidFill>
                          <a:effectLst/>
                          <a:latin typeface="Arial" panose="020B0604020202020204" pitchFamily="34" charset="0"/>
                        </a:rPr>
                        <a:t>South Attleboro</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783805723"/>
                  </a:ext>
                </a:extLst>
              </a:tr>
              <a:tr h="96610">
                <a:tc>
                  <a:txBody>
                    <a:bodyPr/>
                    <a:lstStyle/>
                    <a:p>
                      <a:pPr algn="l" fontAlgn="b"/>
                      <a:r>
                        <a:rPr lang="en-US" sz="600" b="0" i="0" u="none" strike="noStrike">
                          <a:solidFill>
                            <a:srgbClr val="000000"/>
                          </a:solidFill>
                          <a:effectLst/>
                          <a:latin typeface="Arial" panose="020B0604020202020204" pitchFamily="34" charset="0"/>
                        </a:rPr>
                        <a:t>South Weymouth</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818429132"/>
                  </a:ext>
                </a:extLst>
              </a:tr>
              <a:tr h="96610">
                <a:tc>
                  <a:txBody>
                    <a:bodyPr/>
                    <a:lstStyle/>
                    <a:p>
                      <a:pPr algn="l" fontAlgn="b"/>
                      <a:r>
                        <a:rPr lang="en-US" sz="600" b="0" i="0" u="none" strike="noStrike">
                          <a:solidFill>
                            <a:srgbClr val="000000"/>
                          </a:solidFill>
                          <a:effectLst/>
                          <a:latin typeface="Arial" panose="020B0604020202020204" pitchFamily="34" charset="0"/>
                        </a:rPr>
                        <a:t>Southborough</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15634776"/>
                  </a:ext>
                </a:extLst>
              </a:tr>
              <a:tr h="96610">
                <a:tc>
                  <a:txBody>
                    <a:bodyPr/>
                    <a:lstStyle/>
                    <a:p>
                      <a:pPr algn="l" fontAlgn="b"/>
                      <a:r>
                        <a:rPr lang="en-US" sz="600" b="0" i="0" u="none" strike="noStrike">
                          <a:solidFill>
                            <a:srgbClr val="000000"/>
                          </a:solidFill>
                          <a:effectLst/>
                          <a:latin typeface="Arial" panose="020B0604020202020204" pitchFamily="34" charset="0"/>
                        </a:rPr>
                        <a:t>Stoughton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91307704"/>
                  </a:ext>
                </a:extLst>
              </a:tr>
              <a:tr h="96610">
                <a:tc>
                  <a:txBody>
                    <a:bodyPr/>
                    <a:lstStyle/>
                    <a:p>
                      <a:pPr algn="l" fontAlgn="b"/>
                      <a:r>
                        <a:rPr lang="en-US" sz="600" b="0" i="0" u="none" strike="noStrike">
                          <a:solidFill>
                            <a:srgbClr val="000000"/>
                          </a:solidFill>
                          <a:effectLst/>
                          <a:latin typeface="Arial" panose="020B0604020202020204" pitchFamily="34" charset="0"/>
                        </a:rPr>
                        <a:t>Suffolk Downs</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794652105"/>
                  </a:ext>
                </a:extLst>
              </a:tr>
              <a:tr h="96610">
                <a:tc>
                  <a:txBody>
                    <a:bodyPr/>
                    <a:lstStyle/>
                    <a:p>
                      <a:pPr algn="l" fontAlgn="b"/>
                      <a:r>
                        <a:rPr lang="en-US" sz="600" b="0" i="0" u="none" strike="noStrike">
                          <a:solidFill>
                            <a:srgbClr val="000000"/>
                          </a:solidFill>
                          <a:effectLst/>
                          <a:latin typeface="Arial" panose="020B0604020202020204" pitchFamily="34" charset="0"/>
                        </a:rPr>
                        <a:t>Sullivan Square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4688361"/>
                  </a:ext>
                </a:extLst>
              </a:tr>
              <a:tr h="96610">
                <a:tc>
                  <a:txBody>
                    <a:bodyPr/>
                    <a:lstStyle/>
                    <a:p>
                      <a:pPr algn="l" fontAlgn="b"/>
                      <a:r>
                        <a:rPr lang="en-US" sz="600" b="0" i="0" u="none" strike="noStrike">
                          <a:solidFill>
                            <a:srgbClr val="000000"/>
                          </a:solidFill>
                          <a:effectLst/>
                          <a:latin typeface="Arial" panose="020B0604020202020204" pitchFamily="34" charset="0"/>
                        </a:rPr>
                        <a:t>Swampscott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094792247"/>
                  </a:ext>
                </a:extLst>
              </a:tr>
              <a:tr h="96610">
                <a:tc>
                  <a:txBody>
                    <a:bodyPr/>
                    <a:lstStyle/>
                    <a:p>
                      <a:pPr algn="l" fontAlgn="b"/>
                      <a:r>
                        <a:rPr lang="en-US" sz="600" b="0" i="0" u="none" strike="noStrike">
                          <a:solidFill>
                            <a:srgbClr val="000000"/>
                          </a:solidFill>
                          <a:effectLst/>
                          <a:latin typeface="Arial" panose="020B0604020202020204" pitchFamily="34" charset="0"/>
                        </a:rPr>
                        <a:t>Waban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425119672"/>
                  </a:ext>
                </a:extLst>
              </a:tr>
              <a:tr h="96610">
                <a:tc>
                  <a:txBody>
                    <a:bodyPr/>
                    <a:lstStyle/>
                    <a:p>
                      <a:pPr algn="l" fontAlgn="b"/>
                      <a:r>
                        <a:rPr lang="en-US" sz="600" b="0" i="0" u="none" strike="noStrike">
                          <a:solidFill>
                            <a:srgbClr val="000000"/>
                          </a:solidFill>
                          <a:effectLst/>
                          <a:latin typeface="Arial" panose="020B0604020202020204" pitchFamily="34" charset="0"/>
                        </a:rPr>
                        <a:t>Wakefield</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897919614"/>
                  </a:ext>
                </a:extLst>
              </a:tr>
              <a:tr h="96610">
                <a:tc>
                  <a:txBody>
                    <a:bodyPr/>
                    <a:lstStyle/>
                    <a:p>
                      <a:pPr algn="l" fontAlgn="b"/>
                      <a:r>
                        <a:rPr lang="en-US" sz="600" b="0" i="0" u="none" strike="noStrike">
                          <a:solidFill>
                            <a:srgbClr val="000000"/>
                          </a:solidFill>
                          <a:effectLst/>
                          <a:latin typeface="Arial" panose="020B0604020202020204" pitchFamily="34" charset="0"/>
                        </a:rPr>
                        <a:t>Walpole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645712956"/>
                  </a:ext>
                </a:extLst>
              </a:tr>
              <a:tr h="96610">
                <a:tc>
                  <a:txBody>
                    <a:bodyPr/>
                    <a:lstStyle/>
                    <a:p>
                      <a:pPr algn="l" fontAlgn="b"/>
                      <a:r>
                        <a:rPr lang="en-US" sz="600" b="0" i="0" u="none" strike="noStrike">
                          <a:solidFill>
                            <a:srgbClr val="000000"/>
                          </a:solidFill>
                          <a:effectLst/>
                          <a:latin typeface="Arial" panose="020B0604020202020204" pitchFamily="34" charset="0"/>
                        </a:rPr>
                        <a:t>Watertown Yard</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577694287"/>
                  </a:ext>
                </a:extLst>
              </a:tr>
              <a:tr h="96610">
                <a:tc>
                  <a:txBody>
                    <a:bodyPr/>
                    <a:lstStyle/>
                    <a:p>
                      <a:pPr algn="l" fontAlgn="b"/>
                      <a:r>
                        <a:rPr lang="en-US" sz="600" b="0" i="0" u="none" strike="noStrike">
                          <a:solidFill>
                            <a:srgbClr val="000000"/>
                          </a:solidFill>
                          <a:effectLst/>
                          <a:latin typeface="Arial" panose="020B0604020202020204" pitchFamily="34" charset="0"/>
                        </a:rPr>
                        <a:t>Wellington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353498771"/>
                  </a:ext>
                </a:extLst>
              </a:tr>
              <a:tr h="96610">
                <a:tc>
                  <a:txBody>
                    <a:bodyPr/>
                    <a:lstStyle/>
                    <a:p>
                      <a:pPr algn="l" fontAlgn="b"/>
                      <a:r>
                        <a:rPr lang="en-US" sz="600" b="0" i="0" u="none" strike="noStrike">
                          <a:solidFill>
                            <a:srgbClr val="000000"/>
                          </a:solidFill>
                          <a:effectLst/>
                          <a:latin typeface="Arial" panose="020B0604020202020204" pitchFamily="34" charset="0"/>
                        </a:rPr>
                        <a:t>West Gloucester</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198341149"/>
                  </a:ext>
                </a:extLst>
              </a:tr>
              <a:tr h="96610">
                <a:tc>
                  <a:txBody>
                    <a:bodyPr/>
                    <a:lstStyle/>
                    <a:p>
                      <a:pPr algn="l" fontAlgn="b"/>
                      <a:r>
                        <a:rPr lang="en-US" sz="600" b="0" i="0" u="none" strike="noStrike">
                          <a:solidFill>
                            <a:srgbClr val="000000"/>
                          </a:solidFill>
                          <a:effectLst/>
                          <a:latin typeface="Arial" panose="020B0604020202020204" pitchFamily="34" charset="0"/>
                        </a:rPr>
                        <a:t>West Hingham</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079612791"/>
                  </a:ext>
                </a:extLst>
              </a:tr>
              <a:tr h="96610">
                <a:tc>
                  <a:txBody>
                    <a:bodyPr/>
                    <a:lstStyle/>
                    <a:p>
                      <a:pPr algn="l" fontAlgn="b"/>
                      <a:r>
                        <a:rPr lang="en-US" sz="600" b="0" i="0" u="none" strike="noStrike">
                          <a:solidFill>
                            <a:srgbClr val="000000"/>
                          </a:solidFill>
                          <a:effectLst/>
                          <a:latin typeface="Arial" panose="020B0604020202020204" pitchFamily="34" charset="0"/>
                        </a:rPr>
                        <a:t>West Medford</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881817404"/>
                  </a:ext>
                </a:extLst>
              </a:tr>
              <a:tr h="96610">
                <a:tc>
                  <a:txBody>
                    <a:bodyPr/>
                    <a:lstStyle/>
                    <a:p>
                      <a:pPr algn="l" fontAlgn="b"/>
                      <a:r>
                        <a:rPr lang="en-US" sz="600" b="0" i="0" u="none" strike="noStrike">
                          <a:solidFill>
                            <a:srgbClr val="000000"/>
                          </a:solidFill>
                          <a:effectLst/>
                          <a:latin typeface="Arial" panose="020B0604020202020204" pitchFamily="34" charset="0"/>
                        </a:rPr>
                        <a:t>West Natick</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281812416"/>
                  </a:ext>
                </a:extLst>
              </a:tr>
              <a:tr h="96610">
                <a:tc>
                  <a:txBody>
                    <a:bodyPr/>
                    <a:lstStyle/>
                    <a:p>
                      <a:pPr algn="l" fontAlgn="b"/>
                      <a:r>
                        <a:rPr lang="en-US" sz="600" b="0" i="0" u="none" strike="noStrike">
                          <a:solidFill>
                            <a:srgbClr val="000000"/>
                          </a:solidFill>
                          <a:effectLst/>
                          <a:latin typeface="Arial" panose="020B0604020202020204" pitchFamily="34" charset="0"/>
                        </a:rPr>
                        <a:t>West Newton Washington St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244087465"/>
                  </a:ext>
                </a:extLst>
              </a:tr>
              <a:tr h="96610">
                <a:tc>
                  <a:txBody>
                    <a:bodyPr/>
                    <a:lstStyle/>
                    <a:p>
                      <a:pPr algn="l" fontAlgn="b"/>
                      <a:r>
                        <a:rPr lang="en-US" sz="600" b="0" i="0" u="none" strike="noStrike">
                          <a:solidFill>
                            <a:srgbClr val="000000"/>
                          </a:solidFill>
                          <a:effectLst/>
                          <a:latin typeface="Arial" panose="020B0604020202020204" pitchFamily="34" charset="0"/>
                        </a:rPr>
                        <a:t>West Newton Webster St</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922020977"/>
                  </a:ext>
                </a:extLst>
              </a:tr>
              <a:tr h="96610">
                <a:tc>
                  <a:txBody>
                    <a:bodyPr/>
                    <a:lstStyle/>
                    <a:p>
                      <a:pPr algn="l" fontAlgn="b"/>
                      <a:r>
                        <a:rPr lang="en-US" sz="600" b="0" i="0" u="none" strike="noStrike">
                          <a:solidFill>
                            <a:srgbClr val="000000"/>
                          </a:solidFill>
                          <a:effectLst/>
                          <a:latin typeface="Arial" panose="020B0604020202020204" pitchFamily="34" charset="0"/>
                        </a:rPr>
                        <a:t>West Roxbury</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867662203"/>
                  </a:ext>
                </a:extLst>
              </a:tr>
              <a:tr h="96610">
                <a:tc>
                  <a:txBody>
                    <a:bodyPr/>
                    <a:lstStyle/>
                    <a:p>
                      <a:pPr algn="l" fontAlgn="b"/>
                      <a:r>
                        <a:rPr lang="en-US" sz="600" b="0" i="0" u="none" strike="noStrike">
                          <a:solidFill>
                            <a:srgbClr val="000000"/>
                          </a:solidFill>
                          <a:effectLst/>
                          <a:latin typeface="Arial" panose="020B0604020202020204" pitchFamily="34" charset="0"/>
                        </a:rPr>
                        <a:t>Westborough</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139536237"/>
                  </a:ext>
                </a:extLst>
              </a:tr>
              <a:tr h="96610">
                <a:tc>
                  <a:txBody>
                    <a:bodyPr/>
                    <a:lstStyle/>
                    <a:p>
                      <a:pPr algn="l" fontAlgn="b"/>
                      <a:r>
                        <a:rPr lang="en-US" sz="600" b="0" i="0" u="none" strike="noStrike">
                          <a:solidFill>
                            <a:srgbClr val="000000"/>
                          </a:solidFill>
                          <a:effectLst/>
                          <a:latin typeface="Arial" panose="020B0604020202020204" pitchFamily="34" charset="0"/>
                        </a:rPr>
                        <a:t>Weymouth Landing/East Braintree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249854701"/>
                  </a:ext>
                </a:extLst>
              </a:tr>
              <a:tr h="96610">
                <a:tc>
                  <a:txBody>
                    <a:bodyPr/>
                    <a:lstStyle/>
                    <a:p>
                      <a:pPr algn="l" fontAlgn="b"/>
                      <a:r>
                        <a:rPr lang="en-US" sz="600" b="0" i="0" u="none" strike="noStrike">
                          <a:solidFill>
                            <a:srgbClr val="000000"/>
                          </a:solidFill>
                          <a:effectLst/>
                          <a:latin typeface="Arial" panose="020B0604020202020204" pitchFamily="34" charset="0"/>
                        </a:rPr>
                        <a:t>Whitman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643953527"/>
                  </a:ext>
                </a:extLst>
              </a:tr>
              <a:tr h="96610">
                <a:tc>
                  <a:txBody>
                    <a:bodyPr/>
                    <a:lstStyle/>
                    <a:p>
                      <a:pPr algn="l" fontAlgn="b"/>
                      <a:r>
                        <a:rPr lang="en-US" sz="600" b="0" i="0" u="none" strike="noStrike">
                          <a:solidFill>
                            <a:srgbClr val="000000"/>
                          </a:solidFill>
                          <a:effectLst/>
                          <a:latin typeface="Arial" panose="020B0604020202020204" pitchFamily="34" charset="0"/>
                        </a:rPr>
                        <a:t>Wilmington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992374638"/>
                  </a:ext>
                </a:extLst>
              </a:tr>
              <a:tr h="96610">
                <a:tc>
                  <a:txBody>
                    <a:bodyPr/>
                    <a:lstStyle/>
                    <a:p>
                      <a:pPr algn="l" fontAlgn="b"/>
                      <a:r>
                        <a:rPr lang="en-US" sz="600" b="0" i="0" u="none" strike="noStrike">
                          <a:solidFill>
                            <a:srgbClr val="000000"/>
                          </a:solidFill>
                          <a:effectLst/>
                          <a:latin typeface="Arial" panose="020B0604020202020204" pitchFamily="34" charset="0"/>
                        </a:rPr>
                        <a:t>Wollaston</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997006622"/>
                  </a:ext>
                </a:extLst>
              </a:tr>
              <a:tr h="96610">
                <a:tc>
                  <a:txBody>
                    <a:bodyPr/>
                    <a:lstStyle/>
                    <a:p>
                      <a:pPr algn="l" fontAlgn="b"/>
                      <a:r>
                        <a:rPr lang="en-US" sz="600" b="0" i="0" u="none" strike="noStrike">
                          <a:solidFill>
                            <a:srgbClr val="000000"/>
                          </a:solidFill>
                          <a:effectLst/>
                          <a:latin typeface="Arial" panose="020B0604020202020204" pitchFamily="34" charset="0"/>
                        </a:rPr>
                        <a:t>Wonderland Garage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760140881"/>
                  </a:ext>
                </a:extLst>
              </a:tr>
              <a:tr h="96610">
                <a:tc>
                  <a:txBody>
                    <a:bodyPr/>
                    <a:lstStyle/>
                    <a:p>
                      <a:pPr algn="l" fontAlgn="b"/>
                      <a:r>
                        <a:rPr lang="en-US" sz="600" b="0" i="0" u="none" strike="noStrike">
                          <a:solidFill>
                            <a:srgbClr val="000000"/>
                          </a:solidFill>
                          <a:effectLst/>
                          <a:latin typeface="Arial" panose="020B0604020202020204" pitchFamily="34" charset="0"/>
                        </a:rPr>
                        <a:t>Wonderland Surface</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026" marR="4026" marT="4026"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026" marR="4026" marT="4026"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267378441"/>
                  </a:ext>
                </a:extLst>
              </a:tr>
              <a:tr h="100635">
                <a:tc>
                  <a:txBody>
                    <a:bodyPr/>
                    <a:lstStyle/>
                    <a:p>
                      <a:pPr algn="l" fontAlgn="b"/>
                      <a:r>
                        <a:rPr lang="en-US" sz="600" b="0" i="0" u="none" strike="noStrike">
                          <a:solidFill>
                            <a:srgbClr val="000000"/>
                          </a:solidFill>
                          <a:effectLst/>
                          <a:latin typeface="Arial" panose="020B0604020202020204" pitchFamily="34" charset="0"/>
                        </a:rPr>
                        <a:t>Woodland</a:t>
                      </a:r>
                    </a:p>
                  </a:txBody>
                  <a:tcPr marL="4026" marR="4026" marT="402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026" marR="4026" marT="40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Arial" panose="020B0604020202020204" pitchFamily="34" charset="0"/>
                        </a:rPr>
                        <a:t>$3.00</a:t>
                      </a:r>
                    </a:p>
                  </a:txBody>
                  <a:tcPr marL="4026" marR="4026" marT="40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3272417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32882282"/>
              </p:ext>
            </p:extLst>
          </p:nvPr>
        </p:nvGraphicFramePr>
        <p:xfrm>
          <a:off x="1551889" y="1272959"/>
          <a:ext cx="2769778" cy="5207981"/>
        </p:xfrm>
        <a:graphic>
          <a:graphicData uri="http://schemas.openxmlformats.org/drawingml/2006/table">
            <a:tbl>
              <a:tblPr/>
              <a:tblGrid>
                <a:gridCol w="859140">
                  <a:extLst>
                    <a:ext uri="{9D8B030D-6E8A-4147-A177-3AD203B41FA5}">
                      <a16:colId xmlns:a16="http://schemas.microsoft.com/office/drawing/2014/main" val="3828187275"/>
                    </a:ext>
                  </a:extLst>
                </a:gridCol>
                <a:gridCol w="341740">
                  <a:extLst>
                    <a:ext uri="{9D8B030D-6E8A-4147-A177-3AD203B41FA5}">
                      <a16:colId xmlns:a16="http://schemas.microsoft.com/office/drawing/2014/main" val="2729663702"/>
                    </a:ext>
                  </a:extLst>
                </a:gridCol>
                <a:gridCol w="295139">
                  <a:extLst>
                    <a:ext uri="{9D8B030D-6E8A-4147-A177-3AD203B41FA5}">
                      <a16:colId xmlns:a16="http://schemas.microsoft.com/office/drawing/2014/main" val="91176705"/>
                    </a:ext>
                  </a:extLst>
                </a:gridCol>
                <a:gridCol w="248539">
                  <a:extLst>
                    <a:ext uri="{9D8B030D-6E8A-4147-A177-3AD203B41FA5}">
                      <a16:colId xmlns:a16="http://schemas.microsoft.com/office/drawing/2014/main" val="1403703773"/>
                    </a:ext>
                  </a:extLst>
                </a:gridCol>
                <a:gridCol w="264071">
                  <a:extLst>
                    <a:ext uri="{9D8B030D-6E8A-4147-A177-3AD203B41FA5}">
                      <a16:colId xmlns:a16="http://schemas.microsoft.com/office/drawing/2014/main" val="3773173990"/>
                    </a:ext>
                  </a:extLst>
                </a:gridCol>
                <a:gridCol w="248539">
                  <a:extLst>
                    <a:ext uri="{9D8B030D-6E8A-4147-A177-3AD203B41FA5}">
                      <a16:colId xmlns:a16="http://schemas.microsoft.com/office/drawing/2014/main" val="629990308"/>
                    </a:ext>
                  </a:extLst>
                </a:gridCol>
                <a:gridCol w="264071">
                  <a:extLst>
                    <a:ext uri="{9D8B030D-6E8A-4147-A177-3AD203B41FA5}">
                      <a16:colId xmlns:a16="http://schemas.microsoft.com/office/drawing/2014/main" val="3444589938"/>
                    </a:ext>
                  </a:extLst>
                </a:gridCol>
                <a:gridCol w="248539">
                  <a:extLst>
                    <a:ext uri="{9D8B030D-6E8A-4147-A177-3AD203B41FA5}">
                      <a16:colId xmlns:a16="http://schemas.microsoft.com/office/drawing/2014/main" val="4200289452"/>
                    </a:ext>
                  </a:extLst>
                </a:gridCol>
              </a:tblGrid>
              <a:tr h="103002">
                <a:tc>
                  <a:txBody>
                    <a:bodyPr/>
                    <a:lstStyle/>
                    <a:p>
                      <a:pPr algn="l" fontAlgn="b"/>
                      <a:endParaRPr lang="en-US" sz="600" b="0" i="0" u="none" strike="noStrike">
                        <a:solidFill>
                          <a:srgbClr val="000000"/>
                        </a:solidFill>
                        <a:effectLst/>
                        <a:latin typeface="Calibri" panose="020F0502020204030204" pitchFamily="34" charset="0"/>
                      </a:endParaRPr>
                    </a:p>
                  </a:txBody>
                  <a:tcPr marL="4120" marR="4120" marT="412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600" b="1" i="0" u="none" strike="noStrike">
                          <a:solidFill>
                            <a:srgbClr val="000000"/>
                          </a:solidFill>
                          <a:effectLst/>
                          <a:latin typeface="Arial" panose="020B0604020202020204" pitchFamily="34" charset="0"/>
                        </a:rPr>
                        <a:t>OPTION 1</a:t>
                      </a:r>
                    </a:p>
                  </a:txBody>
                  <a:tcPr marL="4120" marR="4120" marT="4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solidFill>
                            <a:srgbClr val="000000"/>
                          </a:solidFill>
                          <a:effectLst/>
                          <a:latin typeface="Arial" panose="020B0604020202020204" pitchFamily="34" charset="0"/>
                        </a:rPr>
                        <a:t>OPTION 2</a:t>
                      </a:r>
                    </a:p>
                  </a:txBody>
                  <a:tcPr marL="4120" marR="4120" marT="4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solidFill>
                            <a:srgbClr val="000000"/>
                          </a:solidFill>
                          <a:effectLst/>
                          <a:latin typeface="Arial" panose="020B0604020202020204" pitchFamily="34" charset="0"/>
                        </a:rPr>
                        <a:t>OPTION 3</a:t>
                      </a:r>
                    </a:p>
                  </a:txBody>
                  <a:tcPr marL="4120" marR="4120" marT="4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89426093"/>
                  </a:ext>
                </a:extLst>
              </a:tr>
              <a:tr h="200243">
                <a:tc>
                  <a:txBody>
                    <a:bodyPr/>
                    <a:lstStyle/>
                    <a:p>
                      <a:pPr algn="ctr" fontAlgn="ctr"/>
                      <a:r>
                        <a:rPr lang="en-US" sz="600" b="1" i="0" u="none" strike="noStrike">
                          <a:solidFill>
                            <a:srgbClr val="FFFFFF"/>
                          </a:solidFill>
                          <a:effectLst/>
                          <a:latin typeface="Arial" panose="020B0604020202020204" pitchFamily="34" charset="0"/>
                        </a:rPr>
                        <a:t>Station</a:t>
                      </a:r>
                    </a:p>
                  </a:txBody>
                  <a:tcPr marL="4120" marR="4120" marT="412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Current Price</a:t>
                      </a:r>
                    </a:p>
                  </a:txBody>
                  <a:tcPr marL="4120" marR="4120" marT="412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Mon - Fri</a:t>
                      </a:r>
                    </a:p>
                  </a:txBody>
                  <a:tcPr marL="4120" marR="4120" marT="41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Sat - Sun</a:t>
                      </a:r>
                    </a:p>
                  </a:txBody>
                  <a:tcPr marL="4120" marR="4120" marT="412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Mon - Fri</a:t>
                      </a:r>
                    </a:p>
                  </a:txBody>
                  <a:tcPr marL="4120" marR="4120" marT="412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Sat - Sun</a:t>
                      </a:r>
                    </a:p>
                  </a:txBody>
                  <a:tcPr marL="4120" marR="4120" marT="412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Mon - Fri</a:t>
                      </a:r>
                    </a:p>
                  </a:txBody>
                  <a:tcPr marL="4120" marR="4120" marT="41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US" sz="600" b="1" i="0" u="none" strike="noStrike">
                          <a:solidFill>
                            <a:srgbClr val="FFFFFF"/>
                          </a:solidFill>
                          <a:effectLst/>
                          <a:latin typeface="Arial" panose="020B0604020202020204" pitchFamily="34" charset="0"/>
                        </a:rPr>
                        <a:t>Sat - Sun</a:t>
                      </a:r>
                    </a:p>
                  </a:txBody>
                  <a:tcPr marL="4120" marR="4120" marT="41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3239515962"/>
                  </a:ext>
                </a:extLst>
              </a:tr>
              <a:tr h="102182">
                <a:tc>
                  <a:txBody>
                    <a:bodyPr/>
                    <a:lstStyle/>
                    <a:p>
                      <a:pPr algn="l" fontAlgn="b"/>
                      <a:r>
                        <a:rPr lang="en-US" sz="600" b="0" i="0" u="none" strike="noStrike">
                          <a:solidFill>
                            <a:srgbClr val="000000"/>
                          </a:solidFill>
                          <a:effectLst/>
                          <a:latin typeface="Arial" panose="020B0604020202020204" pitchFamily="34" charset="0"/>
                        </a:rPr>
                        <a:t>Abington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53812909"/>
                  </a:ext>
                </a:extLst>
              </a:tr>
              <a:tr h="102182">
                <a:tc>
                  <a:txBody>
                    <a:bodyPr/>
                    <a:lstStyle/>
                    <a:p>
                      <a:pPr algn="l" fontAlgn="b"/>
                      <a:r>
                        <a:rPr lang="en-US" sz="600" b="0" i="0" u="none" strike="noStrike">
                          <a:solidFill>
                            <a:srgbClr val="000000"/>
                          </a:solidFill>
                          <a:effectLst/>
                          <a:latin typeface="Arial" panose="020B0604020202020204" pitchFamily="34" charset="0"/>
                        </a:rPr>
                        <a:t>Alewife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$8.00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501929828"/>
                  </a:ext>
                </a:extLst>
              </a:tr>
              <a:tr h="102182">
                <a:tc>
                  <a:txBody>
                    <a:bodyPr/>
                    <a:lstStyle/>
                    <a:p>
                      <a:pPr algn="l" fontAlgn="b"/>
                      <a:r>
                        <a:rPr lang="en-US" sz="600" b="0" i="0" u="none" strike="noStrike">
                          <a:solidFill>
                            <a:srgbClr val="000000"/>
                          </a:solidFill>
                          <a:effectLst/>
                          <a:latin typeface="Arial" panose="020B0604020202020204" pitchFamily="34" charset="0"/>
                        </a:rPr>
                        <a:t>Andover</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254176555"/>
                  </a:ext>
                </a:extLst>
              </a:tr>
              <a:tr h="102182">
                <a:tc>
                  <a:txBody>
                    <a:bodyPr/>
                    <a:lstStyle/>
                    <a:p>
                      <a:pPr algn="l" fontAlgn="b"/>
                      <a:r>
                        <a:rPr lang="en-US" sz="600" b="0" i="0" u="none" strike="noStrike">
                          <a:solidFill>
                            <a:srgbClr val="000000"/>
                          </a:solidFill>
                          <a:effectLst/>
                          <a:latin typeface="Arial" panose="020B0604020202020204" pitchFamily="34" charset="0"/>
                        </a:rPr>
                        <a:t>Ashland</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841612413"/>
                  </a:ext>
                </a:extLst>
              </a:tr>
              <a:tr h="102182">
                <a:tc>
                  <a:txBody>
                    <a:bodyPr/>
                    <a:lstStyle/>
                    <a:p>
                      <a:pPr algn="l" fontAlgn="b"/>
                      <a:r>
                        <a:rPr lang="en-US" sz="600" b="0" i="0" u="none" strike="noStrike">
                          <a:solidFill>
                            <a:srgbClr val="000000"/>
                          </a:solidFill>
                          <a:effectLst/>
                          <a:latin typeface="Arial" panose="020B0604020202020204" pitchFamily="34" charset="0"/>
                        </a:rPr>
                        <a:t>Auburndale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510583075"/>
                  </a:ext>
                </a:extLst>
              </a:tr>
              <a:tr h="102182">
                <a:tc>
                  <a:txBody>
                    <a:bodyPr/>
                    <a:lstStyle/>
                    <a:p>
                      <a:pPr algn="l" fontAlgn="b"/>
                      <a:r>
                        <a:rPr lang="en-US" sz="600" b="0" i="0" u="none" strike="noStrike">
                          <a:solidFill>
                            <a:srgbClr val="000000"/>
                          </a:solidFill>
                          <a:effectLst/>
                          <a:latin typeface="Arial" panose="020B0604020202020204" pitchFamily="34" charset="0"/>
                        </a:rPr>
                        <a:t>Ballardvale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669757411"/>
                  </a:ext>
                </a:extLst>
              </a:tr>
              <a:tr h="102182">
                <a:tc>
                  <a:txBody>
                    <a:bodyPr/>
                    <a:lstStyle/>
                    <a:p>
                      <a:pPr algn="l" fontAlgn="b"/>
                      <a:r>
                        <a:rPr lang="en-US" sz="600" b="0" i="0" u="none" strike="noStrike">
                          <a:solidFill>
                            <a:srgbClr val="000000"/>
                          </a:solidFill>
                          <a:effectLst/>
                          <a:latin typeface="Arial" panose="020B0604020202020204" pitchFamily="34" charset="0"/>
                        </a:rPr>
                        <a:t>Beachmont</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$2.50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897854427"/>
                  </a:ext>
                </a:extLst>
              </a:tr>
              <a:tr h="102182">
                <a:tc>
                  <a:txBody>
                    <a:bodyPr/>
                    <a:lstStyle/>
                    <a:p>
                      <a:pPr algn="l" fontAlgn="b"/>
                      <a:r>
                        <a:rPr lang="en-US" sz="600" b="0" i="0" u="none" strike="noStrike">
                          <a:solidFill>
                            <a:srgbClr val="000000"/>
                          </a:solidFill>
                          <a:effectLst/>
                          <a:latin typeface="Arial" panose="020B0604020202020204" pitchFamily="34" charset="0"/>
                        </a:rPr>
                        <a:t>Bellevue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105526359"/>
                  </a:ext>
                </a:extLst>
              </a:tr>
              <a:tr h="102182">
                <a:tc>
                  <a:txBody>
                    <a:bodyPr/>
                    <a:lstStyle/>
                    <a:p>
                      <a:pPr algn="l" fontAlgn="b"/>
                      <a:r>
                        <a:rPr lang="en-US" sz="600" b="0" i="0" u="none" strike="noStrike">
                          <a:solidFill>
                            <a:srgbClr val="000000"/>
                          </a:solidFill>
                          <a:effectLst/>
                          <a:latin typeface="Arial" panose="020B0604020202020204" pitchFamily="34" charset="0"/>
                        </a:rPr>
                        <a:t>Beverly Depot</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177807373"/>
                  </a:ext>
                </a:extLst>
              </a:tr>
              <a:tr h="102182">
                <a:tc>
                  <a:txBody>
                    <a:bodyPr/>
                    <a:lstStyle/>
                    <a:p>
                      <a:pPr algn="l" fontAlgn="b"/>
                      <a:r>
                        <a:rPr lang="en-US" sz="600" b="0" i="0" u="none" strike="noStrike">
                          <a:solidFill>
                            <a:srgbClr val="000000"/>
                          </a:solidFill>
                          <a:effectLst/>
                          <a:latin typeface="Arial" panose="020B0604020202020204" pitchFamily="34" charset="0"/>
                        </a:rPr>
                        <a:t>Bradford</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201552316"/>
                  </a:ext>
                </a:extLst>
              </a:tr>
              <a:tr h="102182">
                <a:tc>
                  <a:txBody>
                    <a:bodyPr/>
                    <a:lstStyle/>
                    <a:p>
                      <a:pPr algn="l" fontAlgn="b"/>
                      <a:r>
                        <a:rPr lang="en-US" sz="600" b="0" i="0" u="none" strike="noStrike">
                          <a:solidFill>
                            <a:srgbClr val="000000"/>
                          </a:solidFill>
                          <a:effectLst/>
                          <a:latin typeface="Arial" panose="020B0604020202020204" pitchFamily="34" charset="0"/>
                        </a:rPr>
                        <a:t>Braintree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$8.00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845735671"/>
                  </a:ext>
                </a:extLst>
              </a:tr>
              <a:tr h="102182">
                <a:tc>
                  <a:txBody>
                    <a:bodyPr/>
                    <a:lstStyle/>
                    <a:p>
                      <a:pPr algn="l" fontAlgn="b"/>
                      <a:r>
                        <a:rPr lang="en-US" sz="600" b="0" i="0" u="none" strike="noStrike">
                          <a:solidFill>
                            <a:srgbClr val="000000"/>
                          </a:solidFill>
                          <a:effectLst/>
                          <a:latin typeface="Arial" panose="020B0604020202020204" pitchFamily="34" charset="0"/>
                        </a:rPr>
                        <a:t>Brandeis/Roberts</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566195524"/>
                  </a:ext>
                </a:extLst>
              </a:tr>
              <a:tr h="102182">
                <a:tc>
                  <a:txBody>
                    <a:bodyPr/>
                    <a:lstStyle/>
                    <a:p>
                      <a:pPr algn="l" fontAlgn="b"/>
                      <a:r>
                        <a:rPr lang="en-US" sz="600" b="0" i="0" u="none" strike="noStrike">
                          <a:solidFill>
                            <a:srgbClr val="000000"/>
                          </a:solidFill>
                          <a:effectLst/>
                          <a:latin typeface="Arial" panose="020B0604020202020204" pitchFamily="34" charset="0"/>
                        </a:rPr>
                        <a:t>Bridgewater</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267682940"/>
                  </a:ext>
                </a:extLst>
              </a:tr>
              <a:tr h="102182">
                <a:tc>
                  <a:txBody>
                    <a:bodyPr/>
                    <a:lstStyle/>
                    <a:p>
                      <a:pPr algn="l" fontAlgn="b"/>
                      <a:r>
                        <a:rPr lang="en-US" sz="600" b="0" i="0" u="none" strike="noStrike">
                          <a:solidFill>
                            <a:srgbClr val="000000"/>
                          </a:solidFill>
                          <a:effectLst/>
                          <a:latin typeface="Arial" panose="020B0604020202020204" pitchFamily="34" charset="0"/>
                        </a:rPr>
                        <a:t>Butler</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858720965"/>
                  </a:ext>
                </a:extLst>
              </a:tr>
              <a:tr h="102182">
                <a:tc>
                  <a:txBody>
                    <a:bodyPr/>
                    <a:lstStyle/>
                    <a:p>
                      <a:pPr algn="l" fontAlgn="b"/>
                      <a:r>
                        <a:rPr lang="en-US" sz="600" b="0" i="0" u="none" strike="noStrike">
                          <a:solidFill>
                            <a:srgbClr val="000000"/>
                          </a:solidFill>
                          <a:effectLst/>
                          <a:latin typeface="Arial" panose="020B0604020202020204" pitchFamily="34" charset="0"/>
                        </a:rPr>
                        <a:t>Campello</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481669029"/>
                  </a:ext>
                </a:extLst>
              </a:tr>
              <a:tr h="102182">
                <a:tc>
                  <a:txBody>
                    <a:bodyPr/>
                    <a:lstStyle/>
                    <a:p>
                      <a:pPr algn="l" fontAlgn="b"/>
                      <a:r>
                        <a:rPr lang="en-US" sz="600" b="0" i="0" u="none" strike="noStrike">
                          <a:solidFill>
                            <a:srgbClr val="000000"/>
                          </a:solidFill>
                          <a:effectLst/>
                          <a:latin typeface="Arial" panose="020B0604020202020204" pitchFamily="34" charset="0"/>
                        </a:rPr>
                        <a:t>Canton Center</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32463979"/>
                  </a:ext>
                </a:extLst>
              </a:tr>
              <a:tr h="102182">
                <a:tc>
                  <a:txBody>
                    <a:bodyPr/>
                    <a:lstStyle/>
                    <a:p>
                      <a:pPr algn="l" fontAlgn="b"/>
                      <a:r>
                        <a:rPr lang="en-US" sz="600" b="0" i="0" u="none" strike="noStrike">
                          <a:solidFill>
                            <a:srgbClr val="000000"/>
                          </a:solidFill>
                          <a:effectLst/>
                          <a:latin typeface="Arial" panose="020B0604020202020204" pitchFamily="34" charset="0"/>
                        </a:rPr>
                        <a:t>Canton Junction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17884563"/>
                  </a:ext>
                </a:extLst>
              </a:tr>
              <a:tr h="102182">
                <a:tc>
                  <a:txBody>
                    <a:bodyPr/>
                    <a:lstStyle/>
                    <a:p>
                      <a:pPr algn="l" fontAlgn="b"/>
                      <a:r>
                        <a:rPr lang="en-US" sz="600" b="0" i="0" u="none" strike="noStrike">
                          <a:solidFill>
                            <a:srgbClr val="000000"/>
                          </a:solidFill>
                          <a:effectLst/>
                          <a:latin typeface="Arial" panose="020B0604020202020204" pitchFamily="34" charset="0"/>
                        </a:rPr>
                        <a:t>Chestnut Hill</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696757012"/>
                  </a:ext>
                </a:extLst>
              </a:tr>
              <a:tr h="102182">
                <a:tc>
                  <a:txBody>
                    <a:bodyPr/>
                    <a:lstStyle/>
                    <a:p>
                      <a:pPr algn="l" fontAlgn="b"/>
                      <a:r>
                        <a:rPr lang="en-US" sz="600" b="0" i="0" u="none" strike="noStrike">
                          <a:solidFill>
                            <a:srgbClr val="000000"/>
                          </a:solidFill>
                          <a:effectLst/>
                          <a:latin typeface="Arial" panose="020B0604020202020204" pitchFamily="34" charset="0"/>
                        </a:rPr>
                        <a:t>Cohasset</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334358309"/>
                  </a:ext>
                </a:extLst>
              </a:tr>
              <a:tr h="102182">
                <a:tc>
                  <a:txBody>
                    <a:bodyPr/>
                    <a:lstStyle/>
                    <a:p>
                      <a:pPr algn="l" fontAlgn="b"/>
                      <a:r>
                        <a:rPr lang="en-US" sz="600" b="0" i="0" u="none" strike="noStrike">
                          <a:solidFill>
                            <a:srgbClr val="000000"/>
                          </a:solidFill>
                          <a:effectLst/>
                          <a:latin typeface="Arial" panose="020B0604020202020204" pitchFamily="34" charset="0"/>
                        </a:rPr>
                        <a:t>Dedham Corporate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57214931"/>
                  </a:ext>
                </a:extLst>
              </a:tr>
              <a:tr h="102182">
                <a:tc>
                  <a:txBody>
                    <a:bodyPr/>
                    <a:lstStyle/>
                    <a:p>
                      <a:pPr algn="l" fontAlgn="b"/>
                      <a:r>
                        <a:rPr lang="en-US" sz="600" b="0" i="0" u="none" strike="noStrike">
                          <a:solidFill>
                            <a:srgbClr val="000000"/>
                          </a:solidFill>
                          <a:effectLst/>
                          <a:latin typeface="Arial" panose="020B0604020202020204" pitchFamily="34" charset="0"/>
                        </a:rPr>
                        <a:t>East Weymouth</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870894719"/>
                  </a:ext>
                </a:extLst>
              </a:tr>
              <a:tr h="102182">
                <a:tc>
                  <a:txBody>
                    <a:bodyPr/>
                    <a:lstStyle/>
                    <a:p>
                      <a:pPr algn="l" fontAlgn="b"/>
                      <a:r>
                        <a:rPr lang="en-US" sz="600" b="0" i="0" u="none" strike="noStrike">
                          <a:solidFill>
                            <a:srgbClr val="000000"/>
                          </a:solidFill>
                          <a:effectLst/>
                          <a:latin typeface="Arial" panose="020B0604020202020204" pitchFamily="34" charset="0"/>
                        </a:rPr>
                        <a:t>Eliot</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205872432"/>
                  </a:ext>
                </a:extLst>
              </a:tr>
              <a:tr h="102182">
                <a:tc>
                  <a:txBody>
                    <a:bodyPr/>
                    <a:lstStyle/>
                    <a:p>
                      <a:pPr algn="l" fontAlgn="b"/>
                      <a:r>
                        <a:rPr lang="en-US" sz="600" b="0" i="0" u="none" strike="noStrike">
                          <a:solidFill>
                            <a:srgbClr val="000000"/>
                          </a:solidFill>
                          <a:effectLst/>
                          <a:latin typeface="Arial" panose="020B0604020202020204" pitchFamily="34" charset="0"/>
                        </a:rPr>
                        <a:t>Fairmount</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907147109"/>
                  </a:ext>
                </a:extLst>
              </a:tr>
              <a:tr h="102182">
                <a:tc>
                  <a:txBody>
                    <a:bodyPr/>
                    <a:lstStyle/>
                    <a:p>
                      <a:pPr algn="l" fontAlgn="b"/>
                      <a:r>
                        <a:rPr lang="en-US" sz="600" b="0" i="0" u="none" strike="noStrike">
                          <a:solidFill>
                            <a:srgbClr val="000000"/>
                          </a:solidFill>
                          <a:effectLst/>
                          <a:latin typeface="Arial" panose="020B0604020202020204" pitchFamily="34" charset="0"/>
                        </a:rPr>
                        <a:t>Forest Hills</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$9.00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724630341"/>
                  </a:ext>
                </a:extLst>
              </a:tr>
              <a:tr h="102182">
                <a:tc>
                  <a:txBody>
                    <a:bodyPr/>
                    <a:lstStyle/>
                    <a:p>
                      <a:pPr algn="l" fontAlgn="b"/>
                      <a:r>
                        <a:rPr lang="en-US" sz="600" b="0" i="0" u="none" strike="noStrike">
                          <a:solidFill>
                            <a:srgbClr val="000000"/>
                          </a:solidFill>
                          <a:effectLst/>
                          <a:latin typeface="Arial" panose="020B0604020202020204" pitchFamily="34" charset="0"/>
                        </a:rPr>
                        <a:t>Forge Park/Route 495</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83371488"/>
                  </a:ext>
                </a:extLst>
              </a:tr>
              <a:tr h="102182">
                <a:tc>
                  <a:txBody>
                    <a:bodyPr/>
                    <a:lstStyle/>
                    <a:p>
                      <a:pPr algn="l" fontAlgn="b"/>
                      <a:r>
                        <a:rPr lang="en-US" sz="600" b="0" i="0" u="none" strike="noStrike">
                          <a:solidFill>
                            <a:srgbClr val="000000"/>
                          </a:solidFill>
                          <a:effectLst/>
                          <a:latin typeface="Arial" panose="020B0604020202020204" pitchFamily="34" charset="0"/>
                        </a:rPr>
                        <a:t>Framingham</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064684158"/>
                  </a:ext>
                </a:extLst>
              </a:tr>
              <a:tr h="102182">
                <a:tc>
                  <a:txBody>
                    <a:bodyPr/>
                    <a:lstStyle/>
                    <a:p>
                      <a:pPr algn="l" fontAlgn="b"/>
                      <a:r>
                        <a:rPr lang="en-US" sz="600" b="0" i="0" u="none" strike="noStrike">
                          <a:solidFill>
                            <a:srgbClr val="000000"/>
                          </a:solidFill>
                          <a:effectLst/>
                          <a:latin typeface="Arial" panose="020B0604020202020204" pitchFamily="34" charset="0"/>
                        </a:rPr>
                        <a:t>Franklin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07769031"/>
                  </a:ext>
                </a:extLst>
              </a:tr>
              <a:tr h="102182">
                <a:tc>
                  <a:txBody>
                    <a:bodyPr/>
                    <a:lstStyle/>
                    <a:p>
                      <a:pPr algn="l" fontAlgn="b"/>
                      <a:r>
                        <a:rPr lang="en-US" sz="600" b="0" i="0" u="none" strike="noStrike">
                          <a:solidFill>
                            <a:srgbClr val="000000"/>
                          </a:solidFill>
                          <a:effectLst/>
                          <a:latin typeface="Arial" panose="020B0604020202020204" pitchFamily="34" charset="0"/>
                        </a:rPr>
                        <a:t>Gloucester</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630788786"/>
                  </a:ext>
                </a:extLst>
              </a:tr>
              <a:tr h="102182">
                <a:tc>
                  <a:txBody>
                    <a:bodyPr/>
                    <a:lstStyle/>
                    <a:p>
                      <a:pPr algn="l" fontAlgn="b"/>
                      <a:r>
                        <a:rPr lang="en-US" sz="600" b="0" i="0" u="none" strike="noStrike">
                          <a:solidFill>
                            <a:srgbClr val="000000"/>
                          </a:solidFill>
                          <a:effectLst/>
                          <a:latin typeface="Arial" panose="020B0604020202020204" pitchFamily="34" charset="0"/>
                        </a:rPr>
                        <a:t>Grafton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940201527"/>
                  </a:ext>
                </a:extLst>
              </a:tr>
              <a:tr h="102182">
                <a:tc>
                  <a:txBody>
                    <a:bodyPr/>
                    <a:lstStyle/>
                    <a:p>
                      <a:pPr algn="l" fontAlgn="b"/>
                      <a:r>
                        <a:rPr lang="en-US" sz="600" b="0" i="0" u="none" strike="noStrike">
                          <a:solidFill>
                            <a:srgbClr val="000000"/>
                          </a:solidFill>
                          <a:effectLst/>
                          <a:latin typeface="Arial" panose="020B0604020202020204" pitchFamily="34" charset="0"/>
                        </a:rPr>
                        <a:t>Greenbush</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169450613"/>
                  </a:ext>
                </a:extLst>
              </a:tr>
              <a:tr h="102182">
                <a:tc>
                  <a:txBody>
                    <a:bodyPr/>
                    <a:lstStyle/>
                    <a:p>
                      <a:pPr algn="l" fontAlgn="b"/>
                      <a:r>
                        <a:rPr lang="en-US" sz="600" b="0" i="0" u="none" strike="noStrike">
                          <a:solidFill>
                            <a:srgbClr val="000000"/>
                          </a:solidFill>
                          <a:effectLst/>
                          <a:latin typeface="Arial" panose="020B0604020202020204" pitchFamily="34" charset="0"/>
                        </a:rPr>
                        <a:t>Halifax</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731901839"/>
                  </a:ext>
                </a:extLst>
              </a:tr>
              <a:tr h="102182">
                <a:tc>
                  <a:txBody>
                    <a:bodyPr/>
                    <a:lstStyle/>
                    <a:p>
                      <a:pPr algn="l" fontAlgn="b"/>
                      <a:r>
                        <a:rPr lang="en-US" sz="600" b="0" i="0" u="none" strike="noStrike">
                          <a:solidFill>
                            <a:srgbClr val="000000"/>
                          </a:solidFill>
                          <a:effectLst/>
                          <a:latin typeface="Arial" panose="020B0604020202020204" pitchFamily="34" charset="0"/>
                        </a:rPr>
                        <a:t>Hamilton/Wenham</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332479122"/>
                  </a:ext>
                </a:extLst>
              </a:tr>
              <a:tr h="102182">
                <a:tc>
                  <a:txBody>
                    <a:bodyPr/>
                    <a:lstStyle/>
                    <a:p>
                      <a:pPr algn="l" fontAlgn="b"/>
                      <a:r>
                        <a:rPr lang="en-US" sz="600" b="0" i="0" u="none" strike="noStrike">
                          <a:solidFill>
                            <a:srgbClr val="000000"/>
                          </a:solidFill>
                          <a:effectLst/>
                          <a:latin typeface="Arial" panose="020B0604020202020204" pitchFamily="34" charset="0"/>
                        </a:rPr>
                        <a:t>Hanson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264170702"/>
                  </a:ext>
                </a:extLst>
              </a:tr>
              <a:tr h="102182">
                <a:tc>
                  <a:txBody>
                    <a:bodyPr/>
                    <a:lstStyle/>
                    <a:p>
                      <a:pPr algn="l" fontAlgn="b"/>
                      <a:r>
                        <a:rPr lang="en-US" sz="600" b="0" i="0" u="none" strike="noStrike">
                          <a:solidFill>
                            <a:srgbClr val="000000"/>
                          </a:solidFill>
                          <a:effectLst/>
                          <a:latin typeface="Arial" panose="020B0604020202020204" pitchFamily="34" charset="0"/>
                        </a:rPr>
                        <a:t>Haverhill</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663925030"/>
                  </a:ext>
                </a:extLst>
              </a:tr>
              <a:tr h="102182">
                <a:tc>
                  <a:txBody>
                    <a:bodyPr/>
                    <a:lstStyle/>
                    <a:p>
                      <a:pPr algn="l" fontAlgn="b"/>
                      <a:r>
                        <a:rPr lang="en-US" sz="600" b="0" i="0" u="none" strike="noStrike">
                          <a:solidFill>
                            <a:srgbClr val="000000"/>
                          </a:solidFill>
                          <a:effectLst/>
                          <a:latin typeface="Arial" panose="020B0604020202020204" pitchFamily="34" charset="0"/>
                        </a:rPr>
                        <a:t>Hersey</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918892377"/>
                  </a:ext>
                </a:extLst>
              </a:tr>
              <a:tr h="102182">
                <a:tc>
                  <a:txBody>
                    <a:bodyPr/>
                    <a:lstStyle/>
                    <a:p>
                      <a:pPr algn="l" fontAlgn="b"/>
                      <a:r>
                        <a:rPr lang="en-US" sz="600" b="0" i="0" u="none" strike="noStrike">
                          <a:solidFill>
                            <a:srgbClr val="000000"/>
                          </a:solidFill>
                          <a:effectLst/>
                          <a:latin typeface="Arial" panose="020B0604020202020204" pitchFamily="34" charset="0"/>
                        </a:rPr>
                        <a:t>Highland</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555707560"/>
                  </a:ext>
                </a:extLst>
              </a:tr>
              <a:tr h="102182">
                <a:tc>
                  <a:txBody>
                    <a:bodyPr/>
                    <a:lstStyle/>
                    <a:p>
                      <a:pPr algn="l" fontAlgn="b"/>
                      <a:r>
                        <a:rPr lang="en-US" sz="600" b="0" i="0" u="none" strike="noStrike">
                          <a:solidFill>
                            <a:srgbClr val="000000"/>
                          </a:solidFill>
                          <a:effectLst/>
                          <a:latin typeface="Arial" panose="020B0604020202020204" pitchFamily="34" charset="0"/>
                        </a:rPr>
                        <a:t>Hingham Shipyard</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170892003"/>
                  </a:ext>
                </a:extLst>
              </a:tr>
              <a:tr h="102182">
                <a:tc>
                  <a:txBody>
                    <a:bodyPr/>
                    <a:lstStyle/>
                    <a:p>
                      <a:pPr algn="l" fontAlgn="b"/>
                      <a:r>
                        <a:rPr lang="en-US" sz="600" b="0" i="0" u="none" strike="noStrike">
                          <a:solidFill>
                            <a:srgbClr val="000000"/>
                          </a:solidFill>
                          <a:effectLst/>
                          <a:latin typeface="Arial" panose="020B0604020202020204" pitchFamily="34" charset="0"/>
                        </a:rPr>
                        <a:t>Holbrook/Randolph</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769465558"/>
                  </a:ext>
                </a:extLst>
              </a:tr>
              <a:tr h="102182">
                <a:tc>
                  <a:txBody>
                    <a:bodyPr/>
                    <a:lstStyle/>
                    <a:p>
                      <a:pPr algn="l" fontAlgn="b"/>
                      <a:r>
                        <a:rPr lang="en-US" sz="600" b="0" i="0" u="none" strike="noStrike">
                          <a:solidFill>
                            <a:srgbClr val="000000"/>
                          </a:solidFill>
                          <a:effectLst/>
                          <a:latin typeface="Arial" panose="020B0604020202020204" pitchFamily="34" charset="0"/>
                        </a:rPr>
                        <a:t>Hyde Park</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49466862"/>
                  </a:ext>
                </a:extLst>
              </a:tr>
              <a:tr h="102182">
                <a:tc>
                  <a:txBody>
                    <a:bodyPr/>
                    <a:lstStyle/>
                    <a:p>
                      <a:pPr algn="l" fontAlgn="b"/>
                      <a:r>
                        <a:rPr lang="en-US" sz="600" b="0" i="0" u="none" strike="noStrike">
                          <a:solidFill>
                            <a:srgbClr val="000000"/>
                          </a:solidFill>
                          <a:effectLst/>
                          <a:latin typeface="Arial" panose="020B0604020202020204" pitchFamily="34" charset="0"/>
                        </a:rPr>
                        <a:t>Islington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899577935"/>
                  </a:ext>
                </a:extLst>
              </a:tr>
              <a:tr h="102182">
                <a:tc>
                  <a:txBody>
                    <a:bodyPr/>
                    <a:lstStyle/>
                    <a:p>
                      <a:pPr algn="l" fontAlgn="b"/>
                      <a:r>
                        <a:rPr lang="en-US" sz="600" b="0" i="0" u="none" strike="noStrike">
                          <a:solidFill>
                            <a:srgbClr val="000000"/>
                          </a:solidFill>
                          <a:effectLst/>
                          <a:latin typeface="Arial" panose="020B0604020202020204" pitchFamily="34" charset="0"/>
                        </a:rPr>
                        <a:t>Kingston/Route 3</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420790646"/>
                  </a:ext>
                </a:extLst>
              </a:tr>
              <a:tr h="102182">
                <a:tc>
                  <a:txBody>
                    <a:bodyPr/>
                    <a:lstStyle/>
                    <a:p>
                      <a:pPr algn="l" fontAlgn="b"/>
                      <a:r>
                        <a:rPr lang="en-US" sz="600" b="0" i="0" u="none" strike="noStrike">
                          <a:solidFill>
                            <a:srgbClr val="000000"/>
                          </a:solidFill>
                          <a:effectLst/>
                          <a:latin typeface="Arial" panose="020B0604020202020204" pitchFamily="34" charset="0"/>
                        </a:rPr>
                        <a:t>Littleton/Route 495</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581045150"/>
                  </a:ext>
                </a:extLst>
              </a:tr>
              <a:tr h="102182">
                <a:tc>
                  <a:txBody>
                    <a:bodyPr/>
                    <a:lstStyle/>
                    <a:p>
                      <a:pPr algn="l" fontAlgn="b"/>
                      <a:r>
                        <a:rPr lang="en-US" sz="600" b="0" i="0" u="none" strike="noStrike">
                          <a:solidFill>
                            <a:srgbClr val="000000"/>
                          </a:solidFill>
                          <a:effectLst/>
                          <a:latin typeface="Arial" panose="020B0604020202020204" pitchFamily="34" charset="0"/>
                        </a:rPr>
                        <a:t>Lynn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3732368877"/>
                  </a:ext>
                </a:extLst>
              </a:tr>
              <a:tr h="102182">
                <a:tc>
                  <a:txBody>
                    <a:bodyPr/>
                    <a:lstStyle/>
                    <a:p>
                      <a:pPr algn="l" fontAlgn="b"/>
                      <a:r>
                        <a:rPr lang="en-US" sz="600" b="0" i="0" u="none" strike="noStrike">
                          <a:solidFill>
                            <a:srgbClr val="000000"/>
                          </a:solidFill>
                          <a:effectLst/>
                          <a:latin typeface="Arial" panose="020B0604020202020204" pitchFamily="34" charset="0"/>
                        </a:rPr>
                        <a:t>Malden Center</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$7.50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$7.00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205782685"/>
                  </a:ext>
                </a:extLst>
              </a:tr>
              <a:tr h="102182">
                <a:tc>
                  <a:txBody>
                    <a:bodyPr/>
                    <a:lstStyle/>
                    <a:p>
                      <a:pPr algn="l" fontAlgn="b"/>
                      <a:r>
                        <a:rPr lang="en-US" sz="600" b="0" i="0" u="none" strike="noStrike">
                          <a:solidFill>
                            <a:srgbClr val="000000"/>
                          </a:solidFill>
                          <a:effectLst/>
                          <a:latin typeface="Arial" panose="020B0604020202020204" pitchFamily="34" charset="0"/>
                        </a:rPr>
                        <a:t>Mattapan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90562375"/>
                  </a:ext>
                </a:extLst>
              </a:tr>
              <a:tr h="102182">
                <a:tc>
                  <a:txBody>
                    <a:bodyPr/>
                    <a:lstStyle/>
                    <a:p>
                      <a:pPr algn="l" fontAlgn="b"/>
                      <a:r>
                        <a:rPr lang="en-US" sz="600" b="0" i="0" u="none" strike="noStrike">
                          <a:solidFill>
                            <a:srgbClr val="000000"/>
                          </a:solidFill>
                          <a:effectLst/>
                          <a:latin typeface="Arial" panose="020B0604020202020204" pitchFamily="34" charset="0"/>
                        </a:rPr>
                        <a:t>Middleborough/Lakeville</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90367249"/>
                  </a:ext>
                </a:extLst>
              </a:tr>
              <a:tr h="102182">
                <a:tc>
                  <a:txBody>
                    <a:bodyPr/>
                    <a:lstStyle/>
                    <a:p>
                      <a:pPr algn="l" fontAlgn="b"/>
                      <a:r>
                        <a:rPr lang="en-US" sz="600" b="0" i="0" u="none" strike="noStrike">
                          <a:solidFill>
                            <a:srgbClr val="000000"/>
                          </a:solidFill>
                          <a:effectLst/>
                          <a:latin typeface="Arial" panose="020B0604020202020204" pitchFamily="34" charset="0"/>
                        </a:rPr>
                        <a:t>Milton</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$6.00</a:t>
                      </a:r>
                    </a:p>
                  </a:txBody>
                  <a:tcPr marL="4120" marR="4120" marT="4120"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$5.00</a:t>
                      </a:r>
                    </a:p>
                  </a:txBody>
                  <a:tcPr marL="4120" marR="4120" marT="4120"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521576304"/>
                  </a:ext>
                </a:extLst>
              </a:tr>
              <a:tr h="102182">
                <a:tc>
                  <a:txBody>
                    <a:bodyPr/>
                    <a:lstStyle/>
                    <a:p>
                      <a:pPr algn="l" fontAlgn="b"/>
                      <a:r>
                        <a:rPr lang="en-US" sz="600" b="0" i="0" u="none" strike="noStrike">
                          <a:solidFill>
                            <a:srgbClr val="000000"/>
                          </a:solidFill>
                          <a:effectLst/>
                          <a:latin typeface="Arial" panose="020B0604020202020204" pitchFamily="34" charset="0"/>
                        </a:rPr>
                        <a:t>Montello</a:t>
                      </a:r>
                    </a:p>
                  </a:txBody>
                  <a:tcPr marL="4120" marR="4120" marT="412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$4.00</a:t>
                      </a:r>
                    </a:p>
                  </a:txBody>
                  <a:tcPr marL="4120" marR="4120" marT="412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a:solidFill>
                            <a:srgbClr val="000000"/>
                          </a:solidFill>
                          <a:effectLst/>
                          <a:latin typeface="Arial" panose="020B0604020202020204" pitchFamily="34" charset="0"/>
                        </a:rPr>
                        <a:t>$3.00</a:t>
                      </a:r>
                    </a:p>
                  </a:txBody>
                  <a:tcPr marL="4120" marR="4120" marT="41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600" b="0" i="0" u="none" strike="noStrike" dirty="0">
                          <a:solidFill>
                            <a:srgbClr val="000000"/>
                          </a:solidFill>
                          <a:effectLst/>
                          <a:latin typeface="Arial" panose="020B0604020202020204" pitchFamily="34" charset="0"/>
                        </a:rPr>
                        <a:t>$2.00</a:t>
                      </a:r>
                    </a:p>
                  </a:txBody>
                  <a:tcPr marL="4120" marR="4120" marT="41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84586293"/>
                  </a:ext>
                </a:extLst>
              </a:tr>
            </a:tbl>
          </a:graphicData>
        </a:graphic>
      </p:graphicFrame>
    </p:spTree>
    <p:extLst>
      <p:ext uri="{BB962C8B-B14F-4D97-AF65-F5344CB8AC3E}">
        <p14:creationId xmlns:p14="http://schemas.microsoft.com/office/powerpoint/2010/main" val="2278478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Vote - DRAFT</a:t>
            </a:r>
            <a:endParaRPr lang="en-US" dirty="0"/>
          </a:p>
        </p:txBody>
      </p:sp>
      <p:sp>
        <p:nvSpPr>
          <p:cNvPr id="3" name="Content Placeholder 2"/>
          <p:cNvSpPr>
            <a:spLocks noGrp="1"/>
          </p:cNvSpPr>
          <p:nvPr>
            <p:ph idx="1"/>
          </p:nvPr>
        </p:nvSpPr>
        <p:spPr/>
        <p:txBody>
          <a:bodyPr/>
          <a:lstStyle/>
          <a:p>
            <a:pPr marL="0" indent="0">
              <a:buNone/>
            </a:pPr>
            <a:r>
              <a:rPr lang="en-US" dirty="0" smtClean="0"/>
              <a:t>To authorize the General Manager or designee to take all necessary steps to implement the MBTA Parking Policy, and to implement initial pricing changes effective August 1, 2018 in accordance with Option ___ as presented </a:t>
            </a:r>
            <a:r>
              <a:rPr lang="en-US" dirty="0"/>
              <a:t>at this June </a:t>
            </a:r>
            <a:r>
              <a:rPr lang="en-US" dirty="0" smtClean="0"/>
              <a:t>18</a:t>
            </a:r>
            <a:r>
              <a:rPr lang="en-US" baseline="30000" dirty="0" smtClean="0"/>
              <a:t>th</a:t>
            </a:r>
            <a:r>
              <a:rPr lang="en-US" dirty="0"/>
              <a:t>, 2018 meeting</a:t>
            </a:r>
            <a:r>
              <a:rPr lang="en-US" dirty="0" smtClean="0"/>
              <a:t>.</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40311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Parking System at a Glance</a:t>
            </a:r>
            <a:endParaRPr lang="en-US" dirty="0"/>
          </a:p>
        </p:txBody>
      </p:sp>
      <p:sp>
        <p:nvSpPr>
          <p:cNvPr id="3" name="Content Placeholder 2"/>
          <p:cNvSpPr>
            <a:spLocks noGrp="1"/>
          </p:cNvSpPr>
          <p:nvPr>
            <p:ph idx="1"/>
          </p:nvPr>
        </p:nvSpPr>
        <p:spPr/>
        <p:txBody>
          <a:bodyPr/>
          <a:lstStyle/>
          <a:p>
            <a:r>
              <a:rPr lang="en-US" dirty="0" smtClean="0"/>
              <a:t>44,369 spaces (29,038 CR/Ferry; 15,331 RT/Bus)</a:t>
            </a:r>
          </a:p>
          <a:p>
            <a:pPr lvl="1"/>
            <a:r>
              <a:rPr lang="en-US" dirty="0" smtClean="0"/>
              <a:t>~10,000 additional spaces managed by RTAs and towns</a:t>
            </a:r>
          </a:p>
          <a:p>
            <a:r>
              <a:rPr lang="en-US" dirty="0" smtClean="0"/>
              <a:t>$50.7 million in gross revenues in FY17</a:t>
            </a:r>
          </a:p>
          <a:p>
            <a:pPr lvl="1"/>
            <a:r>
              <a:rPr lang="en-US" dirty="0" smtClean="0"/>
              <a:t>$15.4 million in annual bond payments (2011 Parking Bonds)</a:t>
            </a:r>
          </a:p>
          <a:p>
            <a:pPr lvl="1"/>
            <a:r>
              <a:rPr lang="en-US" dirty="0" smtClean="0"/>
              <a:t>$14.2 million in operating expenses (management, credit card, snow removal, maintenance)</a:t>
            </a:r>
          </a:p>
          <a:p>
            <a:pPr lvl="1"/>
            <a:r>
              <a:rPr lang="en-US" dirty="0" smtClean="0"/>
              <a:t>$21.1 million in net revenues</a:t>
            </a:r>
          </a:p>
          <a:p>
            <a:r>
              <a:rPr lang="en-US" dirty="0" smtClean="0"/>
              <a:t>Facility use (occupancy and revenues) have been growing consistently over last several years</a:t>
            </a:r>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23072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Parking Access and Customers</a:t>
            </a:r>
            <a:endParaRPr lang="en-US" dirty="0"/>
          </a:p>
        </p:txBody>
      </p:sp>
      <p:sp>
        <p:nvSpPr>
          <p:cNvPr id="3" name="Content Placeholder 2"/>
          <p:cNvSpPr>
            <a:spLocks noGrp="1"/>
          </p:cNvSpPr>
          <p:nvPr>
            <p:ph idx="1"/>
          </p:nvPr>
        </p:nvSpPr>
        <p:spPr/>
        <p:txBody>
          <a:bodyPr/>
          <a:lstStyle/>
          <a:p>
            <a:pPr marL="0" indent="0">
              <a:buNone/>
            </a:pPr>
            <a:r>
              <a:rPr lang="en-US" b="1" dirty="0" smtClean="0"/>
              <a:t>System Access </a:t>
            </a:r>
          </a:p>
          <a:p>
            <a:r>
              <a:rPr lang="en-US" dirty="0" smtClean="0"/>
              <a:t>~50% of commuter rail riders start their trip with parking</a:t>
            </a:r>
          </a:p>
          <a:p>
            <a:r>
              <a:rPr lang="en-US" dirty="0" smtClean="0"/>
              <a:t>~10% of rapid transit riders start their trip with parking</a:t>
            </a:r>
          </a:p>
          <a:p>
            <a:pPr marL="0" indent="0">
              <a:buNone/>
            </a:pPr>
            <a:endParaRPr lang="en-US" sz="1400" dirty="0"/>
          </a:p>
          <a:p>
            <a:pPr marL="0" indent="0">
              <a:buNone/>
            </a:pPr>
            <a:r>
              <a:rPr lang="en-US" b="1" dirty="0" smtClean="0"/>
              <a:t>Parking Customer Demographics (from CR data)</a:t>
            </a:r>
          </a:p>
          <a:p>
            <a:r>
              <a:rPr lang="en-US" dirty="0" smtClean="0"/>
              <a:t>Age, employment status similar to non-parkers</a:t>
            </a:r>
          </a:p>
          <a:p>
            <a:r>
              <a:rPr lang="en-US" dirty="0" smtClean="0"/>
              <a:t>Parkers tend to be wealthier than non-parkers</a:t>
            </a:r>
          </a:p>
          <a:p>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40459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Parking Operational Initiatives</a:t>
            </a:r>
            <a:endParaRPr lang="en-US" dirty="0"/>
          </a:p>
        </p:txBody>
      </p:sp>
      <p:sp>
        <p:nvSpPr>
          <p:cNvPr id="3" name="Content Placeholder 2"/>
          <p:cNvSpPr>
            <a:spLocks noGrp="1"/>
          </p:cNvSpPr>
          <p:nvPr>
            <p:ph idx="1"/>
          </p:nvPr>
        </p:nvSpPr>
        <p:spPr/>
        <p:txBody>
          <a:bodyPr/>
          <a:lstStyle/>
          <a:p>
            <a:r>
              <a:rPr lang="en-US" dirty="0" smtClean="0"/>
              <a:t>Attended Lots transition</a:t>
            </a:r>
          </a:p>
          <a:p>
            <a:pPr lvl="1"/>
            <a:r>
              <a:rPr lang="en-US" dirty="0" smtClean="0"/>
              <a:t>Converted all but two stations to automated operation</a:t>
            </a:r>
          </a:p>
          <a:p>
            <a:pPr lvl="1"/>
            <a:r>
              <a:rPr lang="en-US" dirty="0" smtClean="0"/>
              <a:t>Saves our customers time, and MBTA operating funds</a:t>
            </a:r>
          </a:p>
          <a:p>
            <a:r>
              <a:rPr lang="en-US" dirty="0" smtClean="0"/>
              <a:t>Facility reconstructions and SGR work needed</a:t>
            </a:r>
          </a:p>
          <a:p>
            <a:pPr lvl="1"/>
            <a:r>
              <a:rPr lang="en-US" dirty="0" smtClean="0"/>
              <a:t>South Shore Garages project commencing this year – rehabbing Braintree and Quincy Adams</a:t>
            </a:r>
          </a:p>
          <a:p>
            <a:pPr lvl="1"/>
            <a:r>
              <a:rPr lang="en-US" dirty="0" smtClean="0"/>
              <a:t>Montserrat, Norwood Central, and </a:t>
            </a:r>
            <a:r>
              <a:rPr lang="en-US" dirty="0" err="1" smtClean="0"/>
              <a:t>Campello</a:t>
            </a:r>
            <a:r>
              <a:rPr lang="en-US" dirty="0" smtClean="0"/>
              <a:t> completed </a:t>
            </a:r>
          </a:p>
          <a:p>
            <a:pPr lvl="1"/>
            <a:r>
              <a:rPr lang="en-US" dirty="0" smtClean="0"/>
              <a:t>Resurfacing and additional amenities planned for Sullivan, Oak Grove, Wellington, North Quincy, and Littleton</a:t>
            </a:r>
          </a:p>
          <a:p>
            <a:pPr lvl="1"/>
            <a:endParaRPr lang="en-US" dirty="0" smtClean="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89577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Parking Maintenance Initiatives</a:t>
            </a:r>
            <a:endParaRPr lang="en-US" dirty="0"/>
          </a:p>
        </p:txBody>
      </p:sp>
      <p:sp>
        <p:nvSpPr>
          <p:cNvPr id="3" name="Content Placeholder 2"/>
          <p:cNvSpPr>
            <a:spLocks noGrp="1"/>
          </p:cNvSpPr>
          <p:nvPr>
            <p:ph idx="1"/>
          </p:nvPr>
        </p:nvSpPr>
        <p:spPr>
          <a:xfrm>
            <a:off x="270934" y="1354667"/>
            <a:ext cx="4422984" cy="4822296"/>
          </a:xfrm>
        </p:spPr>
        <p:txBody>
          <a:bodyPr/>
          <a:lstStyle/>
          <a:p>
            <a:r>
              <a:rPr lang="en-US" dirty="0" smtClean="0"/>
              <a:t>Investing in the basics: painting, striping, sweeping, cleaning</a:t>
            </a:r>
          </a:p>
          <a:p>
            <a:r>
              <a:rPr lang="en-US" dirty="0" smtClean="0"/>
              <a:t>First program of garage-wide power-washing and drain cleaning </a:t>
            </a:r>
          </a:p>
          <a:p>
            <a:r>
              <a:rPr lang="en-US" dirty="0" smtClean="0"/>
              <a:t>Developing complete set of parking maintenance standards</a:t>
            </a:r>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7</a:t>
            </a:fld>
            <a:endParaRPr lang="en-US" dirty="0">
              <a:solidFill>
                <a:prstClr val="black">
                  <a:tint val="75000"/>
                </a:prstClr>
              </a:solidFill>
            </a:endParaRPr>
          </a:p>
        </p:txBody>
      </p:sp>
      <p:pic>
        <p:nvPicPr>
          <p:cNvPr id="1026" name="Picture 2" descr="20180526_08514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593291" y="455297"/>
            <a:ext cx="2312669" cy="4111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180526_09283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93291" y="2767966"/>
            <a:ext cx="2312670" cy="411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1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Real-time garage information</a:t>
            </a:r>
            <a:endParaRPr lang="en-US" dirty="0"/>
          </a:p>
        </p:txBody>
      </p:sp>
      <p:sp>
        <p:nvSpPr>
          <p:cNvPr id="3" name="Content Placeholder 2"/>
          <p:cNvSpPr>
            <a:spLocks noGrp="1"/>
          </p:cNvSpPr>
          <p:nvPr>
            <p:ph idx="1"/>
          </p:nvPr>
        </p:nvSpPr>
        <p:spPr>
          <a:xfrm>
            <a:off x="270933" y="1354667"/>
            <a:ext cx="8534399" cy="1641082"/>
          </a:xfrm>
        </p:spPr>
        <p:txBody>
          <a:bodyPr>
            <a:normAutofit/>
          </a:bodyPr>
          <a:lstStyle/>
          <a:p>
            <a:pPr marL="0" indent="0">
              <a:buNone/>
            </a:pPr>
            <a:r>
              <a:rPr lang="en-US" sz="2400" dirty="0" smtClean="0"/>
              <a:t>Real-time space availability will be live August 1 at:</a:t>
            </a:r>
          </a:p>
          <a:p>
            <a:pPr marL="0" indent="0">
              <a:buNone/>
            </a:pPr>
            <a:r>
              <a:rPr lang="en-US" sz="2400" dirty="0" smtClean="0"/>
              <a:t>Alewife, Beverly, Quincy Adams, Route 128, Salem, Wonderland, and Woodland garages</a:t>
            </a:r>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rotWithShape="1">
          <a:blip r:embed="rId2"/>
          <a:srcRect l="3610" t="16235" r="65506" b="19730"/>
          <a:stretch/>
        </p:blipFill>
        <p:spPr>
          <a:xfrm>
            <a:off x="1595698" y="2696265"/>
            <a:ext cx="6276513" cy="3660089"/>
          </a:xfrm>
          <a:prstGeom prst="rect">
            <a:avLst/>
          </a:prstGeom>
        </p:spPr>
      </p:pic>
    </p:spTree>
    <p:extLst>
      <p:ext uri="{BB962C8B-B14F-4D97-AF65-F5344CB8AC3E}">
        <p14:creationId xmlns:p14="http://schemas.microsoft.com/office/powerpoint/2010/main" val="341710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Context: MBTA Parking Prices Haven’t Changed in 10 Years, But Everything Else Has</a:t>
            </a:r>
            <a:endParaRPr lang="en-US" sz="2800" dirty="0"/>
          </a:p>
        </p:txBody>
      </p:sp>
      <p:sp>
        <p:nvSpPr>
          <p:cNvPr id="3" name="Content Placeholder 2"/>
          <p:cNvSpPr>
            <a:spLocks noGrp="1"/>
          </p:cNvSpPr>
          <p:nvPr>
            <p:ph idx="1"/>
          </p:nvPr>
        </p:nvSpPr>
        <p:spPr/>
        <p:txBody>
          <a:bodyPr/>
          <a:lstStyle/>
          <a:p>
            <a:pPr lvl="0"/>
            <a:r>
              <a:rPr lang="en-US" dirty="0"/>
              <a:t>Since 2009, Boston CPI has increased 14.2%.</a:t>
            </a:r>
          </a:p>
          <a:p>
            <a:pPr lvl="0"/>
            <a:r>
              <a:rPr lang="en-US" dirty="0"/>
              <a:t>Since 2012, </a:t>
            </a:r>
            <a:r>
              <a:rPr lang="en-US" dirty="0" err="1"/>
              <a:t>Massport</a:t>
            </a:r>
            <a:r>
              <a:rPr lang="en-US" dirty="0"/>
              <a:t> has increased parking prices by 50</a:t>
            </a:r>
            <a:r>
              <a:rPr lang="en-US" dirty="0" smtClean="0"/>
              <a:t>%.</a:t>
            </a:r>
          </a:p>
          <a:p>
            <a:pPr lvl="0"/>
            <a:r>
              <a:rPr lang="en-US" dirty="0" smtClean="0"/>
              <a:t>Ridership and parking demand has increased substantially in the MBTA system</a:t>
            </a:r>
            <a:endParaRPr lang="en-US" dirty="0"/>
          </a:p>
          <a:p>
            <a:endParaRPr lang="en-US" dirty="0"/>
          </a:p>
        </p:txBody>
      </p:sp>
      <p:sp>
        <p:nvSpPr>
          <p:cNvPr id="4" name="Slide Number Placeholder 3"/>
          <p:cNvSpPr>
            <a:spLocks noGrp="1"/>
          </p:cNvSpPr>
          <p:nvPr>
            <p:ph type="sldNum" sz="quarter" idx="12"/>
          </p:nvPr>
        </p:nvSpPr>
        <p:spPr/>
        <p:txBody>
          <a:bodyPr/>
          <a:lstStyle/>
          <a:p>
            <a:fld id="{10F5424B-179B-452D-B37B-118040712C34}"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647166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3" val="fdd94473-bf8a-40b7-a773-d5808eac5374"/>
  <p:tag name="MEKKOEXCEL4" val="636633773077553028"/>
  <p:tag name="MEKKOEXCEL6" val="False"/>
  <p:tag name="MEKKOEXCEL7" val="False"/>
  <p:tag name="MEKKOEXCEL8" val="False"/>
  <p:tag name="MEKKOXML1" val="4HooU0THZk28POP9trq+pbTvvzd/gcV8t56cq85kb3NDTsUhojRA0EsgEHHMH7oYP1SYpn09ysXVivguJdhTvfyVMsBLTGvcX7WPTor/CmXaIDw8QZnT3KVLgIkmA4yG66JwEypn5lzF5ucBb12zbJgKWe5k2lobW5xMIAmT50aNKO3ahiyUhgA5eirEoXo0GsiwGpDhe60zSoNh/5wo7LlfJDSD96g7VUrnmcSriekO3N2dS6N8SO1ue5Ww8xFT2l3lF8U+Mxpz/TxrG6KBzh7Xa5AY5TOp8gvGj2AP2UByefWxPsrYPol2Ekjnx7c/HZvrPh3OykHEbvQZqHgNAEzSNS/Kn2iZSMnt6ctLMGQiMgdvOggHCG4rjDQdMLMCpmNIl9FQA2/PJ6TERQEMp8JLCfd7/mI4aLVLOaf1sI43trk1+7B1/CcXdyNw1MJEFpUZmeSupux74xYhHkS6aYrgAromHRPl2CJmGrRdN7dGBohHAABQpf3lIYtwWoLS+A1RLd5AWDJvMHoG6/jGbHX8KnKGgmNnTP7jz3cyKiRVpWq+teLDFPLjJkRr+KJnLG8U+ascs17/19+TQXwq8ohRwfsyds48ULtY01TAnxmRkQ1ZbUi9dlYg+Z2G916hJBfwCxJInkClp5x+34ZaMJNdcdvjPg9Ifol7iRjNPBrU3o3AjOnEPFnlL5JqriGQT03jc7GVsr0WYqoXqwNacNoM53WeXPSt1YkxI+4A4jnSmxteYGAodzTzVV9S8sLPmaAfg4Ex+TuxQiRih1t8wbi3nl/zjVfdPcBagonmUUeCwKE8hxd9Jbv1mu1M4wTGzftv5so42xyGXpgn5N0oYBhlri9gD9ghrV//8cE0ogVvNNcEYyLeUDAbDzbklWJ1Eqt0RQbdLXJrZ83iPXLb8SHVuaK+rtCdWkWoqgUx8w6lcjgKhYk9bBFvcmaptt8EnE4WDnAaJZ+tndo94emEXsgoMsEn4SDSmBZy1vhenqyIP/fqK9779CPok9/YOgQwGUgJmkJ7GCfOFrqjZ+9G1sashTMbIDVeA0m1HAqg8qB9gPYmw6XYp22oaLtzpca7hZoAwd3rvQ99n5tmAww7e2a94XwwdqhxHWioLs2MqpIm9jY0MgOQwCOZGqsfBWPlgV59Jfc7suX4UlCbt7eQ21GQdGMXR1EGSSVFFeDRzfyFyJ6s/+6IJyDgSh9UE9c+1tP/PyNC8Gkiap6IwelyEWZBef6Gqnc2tpY2oGK3N6x51rcQqJV1dWg8H5rYKQdrav5Wdqw0RFjqVOoM7dldvnf2gJJgIfOvxFnmgRNAmOYR56e0qOCYi2cxnUtjsAJgFEYzNsOBzvjs74bZtRvv6wdLJQLVTaZTZcwn/ozb1iWgfaTGJLgdIqUzJC8fahjrP2LNVKIoEr/QqIApAQFB2MrqWb6HqL5plrJ+HuN8FM/7ZhN3vu5hFtzj+dACmMQapddXWmh2qozZ6loL447dNxBI9VeacDS/H6VbhMk5e54lWAsUBIa92clepjzNI+OEk69l89fh28cUvhx367oOceomFpRM+D6hczV6kHtswF0xhPONUJlwdEtkODLzNeYldR34GHv5hpy0Dy9QOhTuPfU4JRHwBkwYb+FJsK9xyyotSkqvARPjgO7c3b0uF614Zd+v/hQmnq5zcfYhgUouQ5XtY+XqlOBqPfnW8TkG1WjLUClMNVZ1fpfuLNFDHL5RxNe1MLK650dIO0GaU+HVna0ePbMPpkmI6f2ZJ1c/CUsfR6QFemOzN0v39fL8ZRThdAu7RxYMYX33q15aGXaZZmfz3oZ7HpDvBk1YZez6Vnf2U+oCuckG/6bmjpXPWH4BYHbLYL0q6FROj1idjn3outiu6PV6mdg1x9HnEQfhE+ce0PJUAqTRXk5YOEIN2PYSjwyZIuAddS2FsxVol7X+SRz6S68emrpyoQIZJZBviKeUmC8Eq8P4jZqzCDteEtmdiSLGZzqI85CFxzp450hGLk1l50be+icyzU+HfWl7JzlxiaQPacoIl7tNnRVXq9DTuoHrdQb7gpOA66kJ8FZvdSbRo4fguPbObiOyeFQeMN0xyJB58OVn4JAZqRwbteUcz+6Xc0ZRdbPu+N+5NsYsApLvcd1sNx6Jw/k3MZqDZuRlKythIjGmbzuu5e/ryT6TKUmRmBOs8M8VEgO4T5JWLvp5baoNOn8qiEYO9GsHHsLMRfJ3mxt5wzibaCAj5V4f/lfQyLC0rVYb/+2i4caKmEtG9CycR1vg/LfzOlsf3u/qNVoxiOJdZXOWtHkQ6vtix0NefqugSAW6NE/jE+WDE+2jUK57lh+QHhArxpGxyBWOIB6kLG7INDWt92vB3+I3qO22rSsjII8v/jl73n/71VPSqTW31qQWOur+yW9efTheWzphoWm0kRUKty4tjTe9js078nkC4TgNfIsY3txyaHWPI++DM3ekNhcM7AF0o86F4tkPw9iLkn+2yCdZ0uKNyf+9oHcxpIv9rXpNplXoe9xQDqPyr7Q4ks+UkhU0GgDGy3u8fbIm5AORdiotxPSAj+LKwUQKW650U7lDCRnnB8zkQmTpzq8PynKRlIPOv2zt1B4DLrymu/ZwkLPSb9UgBh2yM9JQnbLNEIyV05m3IxfbNu+UFy3KGsXe6jiPrU2FzTRIfeifLLoet448AndSnHfxdVXaVhIRSKVFBDXeieXnXihYdGA8mvE1eyFo2EqOg8qKOKIdB2k74puFDOmnZr/Rw9ugRycNWqkSnMGAHtVBb+SVTWTV9n+xOiow8wH+Qc2JVvyJvXRjzTLm4+Mr27WMJdjALWn0XgODPwItEOrs/+BgoV4xOhLAXdpCywFJdBi/Pmg6CknAB9IC8DFAqbXn9QYaV6XerIQ8fDOs6f/aPzYBMwfMOfC/zLPqY/PACm5wXIYifUvnwLDHspqJZ46t+RGzzXgy8gyCNwy/dQ3zKGwtdqebt0plh7qtE1ZEssPsravWV0GX7vbgxRkfuu59bZgB+k2eVvTxv2FwL9o2dhn25jSt0asvnOG2ofuQabSZywT/BLm3ig9dkG2UfNSUdTEs48RXsl9B+UGxoZDFb8Xb4slcGQPf7X43Xa7cKpQ1UK5UEGNFXy6UFkEGVfgiZ6IukqzjrpX54iJHiygntvIvxdZgoz3NRFHA2ngLbb7+RV8CnU1/A4tqanRvxXUcVWBde2HbJ/+mcOB2mlAgoohbkONYHRJBlN7PGTkdhJK7ng8Dbyzyx7OJ32WYt4UIUD43FCWyk6p4b2FAX4gLFCyX8WJN13+BH7KDL35tC3H6wRbwg3JaYCnrJS7kTXs4mCpliFUXTVt2eydfnWJuoO8ZVNybQwuupOzv+nbz1AOGbIzMt/uKQCrcDrO9hNeMtYmL0ImGDqwOq2/tU8WykMoRnyOwDcF3M0BUn2Bz8dhOc3Ik2Kmlo/kX6O09o/RBoT1U3yqLtuNG9QPE3eOGx//kC3jfBxJQn+J8FHJmKvU9n51g+dGtFcA8NHOWdms8CHdWqmIs/FlMcDTbYQUa7Y1M3h0H1oi8ir5Bil5M99FpQPW5PrCDrQlhHkDxsByO2ppaZRu/Vt5m0i5VknsZHXBGYZ3wa7/UepAF91auHmjtf/OlA879uMfIFHHBC0FiwcFHpx/8spHJgBZZwIaF8h7hlabJS2WSmQJ/pvQLdWDwlv41ywcKZpiwn9X4i3YH7oPzbYP3cU/AEEXwlzzwyZvPBcLMDlY3Vrifmn+9z14ULEGfJ6U8yJf22Wb1pJNtAgx8B0tB1iXE+vTnhN+K2Um+1R6IOCZ8Ap9y2a2q/VQSv+mhdTPjEcVb3WhcnY59R3HM/c14ZYrTbAzKOYZ3nmDWQtLxz+hisppz0AfWasg+K/xExdecs74A1Hv9oY3PmPO2rnDF50QQK+ET9zZ9cOIWiPYq4KzKSfUpBw00HwVbYG9E0gC2PU4h9bQQshKt77GtnEu0OXniUTVyejKgdvZ2NJXC0q0WxwkqjHLjgPmmSkANASDf6+9F5L8+bM6t0ivdbff64MX04MTz2gjprPyTMEj3bOZBRhxLwyOuljbTu4CUo+JUWkvAHMG3Sp3grAziTS5grjckc6uZigSMRTdhYaY59jzWa88k+nXWFyyBwmKY4r+tl8W+SL99Q2BJ3SSkq2n7G/wy8JFMWE7m0NkMVL8RHT112AcKXB7zxJ+bcxcDPqPxNWwHbDcP0mY2vg5qdhYzjSdnhaOcZrVdMrbR4f0ZBAsU2kd34g98aYmcD1o7+XA7bjgri9BfTdTBdwxFhA1uS6x5dYPseKX1LAXyTiNz6HsSctDmaDZwGIlFBtGUAgYIUQoeRpIx76VOTbQUnYEUMOkdX9/1I+RLjg1Afgq/p41FVHX5vYVXKyuxPOQVhYLuTkuMqPv8SLBuM4zQqKbtzjp8YBtA3dWRT1FZgsnB/C/EA9VzNyXKZfTsmsi12lsXg+reRwm2uMQZh0zGdpJZoLZEgtr4l9t8URmmjoLqWw1JjD8NWqOjOblzUdkFRm2mYz5tZb6bfWNONEVcTEYI5KWXt2qZ0CW0pR7FFP4AkkIa12jLfaWZNLlxLsZI8hxhlbje6Ix5aCUgIPNohYNX3mgtPEuYK4912KASjv/oLKMDD6T+8tvwwdbJT67zLGkFKpqIoijpdAfZzPlP7L41ORIBxNJiHm15cC0ddzv/HeOMLjlpoWG0YbzG36agNPJD/ZSG2RT07wSlKexEQl9w8C0CuXYTQzfl1S4R5mcGC0Od4lMyU9MqnuOe+piT06qsnxYScNRsXQvuYPaxf2+GnABRaPvKwpTwhu8jhwziKNdBTZ5Qnvv6BkZEyxknJg8mYSrr+svOy0wUOwBJ9soGuWCPIoX2XyyArEetwVt4N3CuEjQkxGdFg5PFbH3L0UPW8/c3eENstO1NqB3J7pMTg3VV3ywk+IOITPF4zQBZW71A9lojz0Sm4NEWyATxTu8OXcXAAsu1li/D9qRlORDxZiYkEoZfBu/02iFN3m3yu4HQuc6c1EJ3f0fB8yczXBtQbueAbv/Ij6oCSD69OTNJiu9/FIBkQ2AxrRMQZvTzwiSnMrEFh7ZBuGCfpUhaTYUtsUbv1aOiHsYPghCco3ZZ2KbybOmiCY0+m2WyYy0oV3aTN8wyaVNiSnRiuoUKQAW7X1XvPlu9zHlIBpNnwJ+A/wbFJtgO2bbEf6hqf0BKyi1+11USsrynCOw/TXwe6+SvZhbomQ1dY3vwIMnNxkBPe//cw8zASGshGGHS02a8lH2U+PgyYeCpPvSNcrcmziwRjHl/gTHmXhof8FDLy/bpf3XusYzKGmWuhHLzlgw51ex5wkGSgPG1uX6rlRS6OdC4XR4fuCEEG9oYYomxFhlf3xaWtm0bN6ZHo7tFu14vz77yvwucuw4LCZ3YQjRX1Wp5VxqdVmQl00yyy1PgNNFR8bXPAeQWoYLyLMcdOfHA6ZU5xNSWJg5uJgWVV+sjl741NzbHabdz7B1fanXu5xHASR5sSdlO9n8sENidlL8eizUck2iAK6zE9JsBiREjKc07JxdSiN29Y4lp/gFjFaRf1sX3D2d4fjhfn/6MubeMQ11HG7SnpDZjd4OLa9jcWMrP9za/hMFGsQ5gdso+t8Laevs5J3l+6ilRKfKP+mAV2nDUTgT0SeIBoDBCf75oPQ2+DUoBEb18neUZZ1PsouN6u46WJ1qLFv7wObzDEt/80/tjcI38S5pcRFDRbvvc9ki5fKY1t3vKqx/QdBY1bBmXUnXDoaAi2LtJPDXa2gzZgiTEvYLx7FJBBPS5+9yk9EmXpEBsJVnJmH7f4s/mpd1435vORaXitXgRchQwxt23VfPyJkaGBqTGxSTHz9KqG8gqFdPzPsPeD5/59gTDLjd2lRvdSc5EhzzzO0Si7WB/WMz8sMZgkWGWdUrGJgFrd3wlSd9Ey3YywczKAvUTZZ+rGOtKnagDPW/YXU4PzrEa6VKHzywJaXCTOq/ZaWGfof2qb6qiV6DfHSy/L41tKqWmtbSny+P4ViqvMJbz64aAxP+mnd4Q3RIpkhMKVe1T37cMyT4GBt3qW3b/dX+ElbsQYzLVlwtWWLel5mC2dnpPyrpipfIecFXtPgksHpinwmClA2kRaAE0zpj9BbkY/MI9D7TFxHPR+VIRJwcvapc4BN61hdFxIGu8tO7mayUyM1dy2sfZWqcI0yjUOnEEYiBIKJ/Z6UUXub84B8pEblgEF1JXttl+hlOrRtuCTFeFITrYoirtaBNJD/7W7RfNkmV2Kjn7T3WuKMgfnP6TV4pdexoJKQDdwthmSdyq+ECCkDK4JfJPmFTcLtrb0LfozrxRqjNYywYiijvzKHrk7LOgcWJvTSeODEmG2aLRwZwGCS5aRkAo4935ozczWFiisGQC6mxG1D9jLVDV9Si5+fBDnbg2uPM15MclINePpn4mQ6aY5ZIFjkso8t0Ad0H8derZGKKVjx/5+O0eweX3Ywx+0Txw9/YhYWxid4QakBF2GY8B8XiHhhdMIpGAfD1/gN7O7vv9IF0VoxNUjZkrSRbXZddL/q9Sd49LCtdw8JKFATqF8uuFrA0SfXIo994Fnlq3tUuxJx8moa68rSqWR7iiw9ZKkyPX6ONZrne0ZDPyw9bHJYCuRfj87FcRg11zqpV+SW8XncsrHzdUzaQuotZNs0/d0MMYkOiJ5eJHK3FAYbZNodIctoUfD2Ie/u7/KuSXfH6regtsdfufcp5/TrIt2YC+sv5LHece2H3FO98Gm/CidVGQ5MJ820KDMiL+12GUIVsPn6MlOD3EQgxuMytQGvMDQloqcN70YRUStfdYLGl8/eTcubXJczwtxtDvmLAeXxGIjb5Ye/kcIWY8elN4gmTDV+WltB3i1e2oLJQblcUVqxUVIZC3v3TLID7kNP/QXJkYF359dkqSEmoEeyZyJ73cHy2j0xyAIXNdkAPnfRLMX4vkFyZWGTXbOik+p8sMyAbLoh2LKGqu2tLOD3pW6IQ/Ab3TOxMnmriT0KPh8D0W0uRQYhzjr9zKN3xArDIPm9A6sy1r6LruKMP1UqhgUfRmg9+4fKuvKRgwRKaVxeRCYn3RrDr6lSvqf+5MmPimxos0p3uGPY+KthnZdR7fzsXTqFW3VPCdThtV3ip36zBWyFULLkFYLtVtm397rNdNDNoXnSUpx2EHvp4o+NJC3dlBLUHgsVBM/0hoXuPtr41II32Lq3bpCTCFUFJQ5pc6srEwb9yem9ZwL6fUltvZZV6opBjJdxK/u3ZplyDr180CxiAcm2vBX9eZxeu13Kl8qX09Q0knGHHh+OvfZy8M08j+8d3BPoj1sV9xxo7vZPwYB5VlYnnI4UCWuk9MrREFonjcwv5NNjZG3sjKstHZjPqKu5GC82rn+mfm4FfaRGt/XJDdk5G/NBCWJItNOHiT3ODuWF134xE736FaivlE3V/CFwnW4GyDwbs1Og99W/y2ACfpk9Fny9xXKdF/3IrrF/ZwCVBbXyTQO+0xBrGWd8ssF3icE+bS9ESP8+B5H/IUe1MoY8voM1ieiYUcHW0BaA9eJv1OgrlCdC52x3M98IHieYz6vmyxIabtiEifUVNIeYH4NTSrr2wXqgE6ydJhS1I89HLi3x+rkxg54FjgZl2cGguLrHk0Ed1tINxn74P/ugyyo7GLmqhw37JZVCVKtaWz35UA7317wGprCzYZmivGqlDI6Uaml/srRFm+JnWQR/yJxlZ0Lt9R413WY9zcIg15oxouwWdzPDuYuSeZwsFXMjB/NkG98Gtx0XSyDERek6P+NdTVXaP5LXmDJRNxYyMo3qP4NkQ1eTI89a02XmzYmtif1ti2IXmfynXR/iBsfjtR5sr6yW5RzX9Yse+huS7fXKU/Y1Qv9C4J+iDf3l++k3IsEdw901SeLJcWg+NtDsMPIiqFksvxUYye9rLTRKX8gEEldkUuXIVBU3ctTaATcy/xnkMYoXkmBS3X9gikjxZ8Bq8Geo7PA7w5UTB6bMoklvU6j3LkWBpXGWLwayf9uvcom4jsf6cB2R6Qhq10jmPOD3aTZmC6bmvwcaXOZUdEJRJUeci5Tr3Z0eQT8cuA4xl5foRReEc5jZK3iXNQRtBkaTkLjKYBkL/3HfADcnPZL155avpmdQ/B9fLfQUSObGBy1RN2mqrIpcfcIvXlSpxWUpoGzz3RlHPDgXyJTvdEcv38YkntG0dDGcQUi42PMIrUNznqFy7WGuPTxp0qfIdZwuNopBtkWUQGjFg2IkDtr8HCiEyCTiZu0JEzoz2heDyUB3hQ2kyo8Z3hj9OXHzVzpC3vzaIp2pPFxQz4YaA2dk/5U6iXDRh2gL+MOihBgOtHZrehuVz41q/0fPeDb6eDHa6M8/SsAe3fYunDFwrza3GXHr6tbElZji/cLSnY1mA/dWjiaxFcaGKgffHi7jNtGO6w5AKViA0I+EeiLshVWbEAei7Cfn68/aUS+ag1YojA/lBvDjwVBw/q/10Pe4HysGP7yGycetXzgdJsA7OEJxYBhf9uerZJf58lScgaG1mkSuP/j3+B+fmXL9rMVNgBccXh28Tsbyn9FHfC1hZl8503rhB9kaOBwuKhw2EQD4/ctbvh6Fe8MdXuQiL0cTgneCnTl9eTvyiEsJi8fDFrcA9U+FhpX+eb/pN07SJ/eybMZiLDFO0WyCsjN5XM3waWClcDpW+M1B8SPXcekr0mjEMwbPH5/Ai9NggRKUbUE2iIXTTKi+ipPHa84vq36YFYh8HRDvu2Mka1ECEaI1QKIKGac6YY3PldY6wkcC0UwBXDJM395K/YRsFUiBCXKxo6L27RzaiEwlEq3PtfxBy4kDygHCRlvCS84kAHMPe4lfhnyUx+6NxSCZ6HFcUTfmrvfUmSZidlUGn87ZXaYCm+8VCeakc96T+TKrcuqUI3Tdb/TX3O3jVIQAzSmdXKNVwbxhiSPBA/sZmfNqQpNZwoBTtCHVtWScn+mbDwSER8xlU9GC4M24oPghizo2zrLsbvz9hmJ+xBzYUiWirbOjNw2P+JEgKbJ5mc8C77jFXhQymLnUTyePVwfBf5jnhwbhJ1W2lRRuO2Q01qx8QDx5IIya75dGsb4hpexdZcZFPcglhjSSZpTbQWqOt4hy8WB7JeZ/zuWtLQJECI6aTUM43oVl5hSVY50ukEV0e6y1ipx519wC5jL5G9IMqbBt6uaguNfi2thxMsxoKJfuWXRarP3tI69uS50I3/TU5QqyRL5i8Ha/K5uRxped6dMXzohTWpiGl59MkCDT5O+wDHg7+ihGS6IgA9hqDmEgO8ABsuuEklQ5kuOqBXXIRIhqR53+/PmBQz/Kc8Wv3+8T9DNebevJn3O1xOTiaf8oPGhwe3ptnms6YQ1WNgHF35n7gDYkTn0aev4FsTA2PyaEMMvIl1v5+xLU80Moi+SQuQI01Alh9dq1sBseoX3cZxpLCmnbWHJSen/2CHTxdIt8B0F1qbQIUBOikztpuFimX/rRr2k3kpPjpnocjbWW0ktjC0C5LLr0EuPpaMD1n0f65ty9KtMMyjaWEtW0UwZRQl/7kSTZdz2CrooEjSGs4eo7YpN2BJN+yqSmrdn/6S2yu0cRGcJrXhzrL0qTEihGllF4sGaSMkLTb59SKHYJ045TZhn5AaO4iRY6646wo773i3TJ2uWWfHm3sT8dGkWQ3CEnBv+6q8aRP//pksGaO11kvpQUVQS7y8zaQKOrW6LWMIFpaL5vpo/eAheJ8mVBkmmpJZwELVPN2NB82ejCcbeLWK9WtnVSmtMxrfNtuG1UYLi5Zb7j06wrrD5lnskY3sz7SzqWWkvBYWAHJKfK/DoO8T43F77vUGJMhXemvR1Yi9ncGe6mX2NTVsD3/vImNRv4HBp7ok1LQs10nv+IYjdbV7tsk/riJRZh6eKvMgcX9OROCPXssn8RhjN13Kac5/VBc/kzxJCcyTS5oNPDWyyMC5eC2pN64va+vUUFCN0XQKyumZTGJzMmnlXz6VJSp7WpC5Uuh9KZSphi9gkb2kBhWVT60/0b/XOFdo9u8UzYEio2Q9oibpc8Yfd6o/7OopepzSh2/X89ln4GpkdHAklHhcFhGv+TMKzJIeZWJZ40WrEHd/Er2cOGq6u0hPynu4GV3jw7lVYTWp5jec4uUgmgdsuH+8e/gQTluWwtGLPCEdOsXP2NJ4Brw0UbzF9EzceYsTU7tW6VDBh8zEh+9x2QohiPcSkUiL7vylJHbKLP2cK1LIcvIgVEGDAc7/wuTF8G0p3igbYdOSmyZ0Zg80td7DGs5mNEYtCbzKFQgZGp2shHvBNCkiHwinlhE0tE+/voBdOSv6QBaNvyNqPOxxsnxxvF08kbO0UejB3+ZIYS4SeM/7NYtI+PWDcErWNv3iPkHjYbwpeRjB9iclSo3R7Tl0Up/u5zmm0GS2sFAdyUBjN9gCk6af7PmFgfXy1Zf16JgiYmhoYX7q2QcU+82HBspxMiuyRVphCw06AsMyZQb7eGHFDnrI7713augG+snlZNS+sQjOTYGq9GSadMQx0Ct8Q7NqePXS8OD8/R3ZrNFhBDyHKxmigh4CNjdeA4DiPXvuF0wnxAA6qVlpNUkyCyzBr/i9EN45Qf0PnwD/0DLWRfmNFR/b3Mx2132aksmUSW8TOqfjN1KWaEVOWASGGJdKdD5YIYH+XF2kbfkHSQeiqvaqp/I7AVI4AKeKdFzJsvietcwCfwwGMTVRANF1WC7ynuKnD28i7wYSVgL8iNiN5vM2TQATBB1bm5OJvoSIovkXDy8Us25VTSAj0nUNJY5AD8IsstqrKyW80lumaZMA+uqWrjdajEFmfYVLnkXO95AHIvIc8FjWNE9EogfzG5fkwLv6SSBI59MtbXRH8cIaHJz+GSlrnhBCn5yDD3kQbwnL9qyEp6gzEQKGumIEO/V9eclOmEtj5kq5cXtU+ECgnlN+O/K5zyDiJocvHUhYqQehLxZZrpxqvkJKeuwTab7S4o0tzGIREKD9YgqKNISNXxwpuACC33jfNV/1L8qGv9MV35DFF4u6T2SZHyUUGWH7dYtEVAYcq0oeq075vKW6NTBbGCYVkdczTB5aCq0R2WXslLStAJptnVyI/t3N6XlMFFKBnkIpc7hz/EHiISZbRBoTQvvAq/QMvPAkfTsPi9aQD6V9zwrxTUTtSUnNDTxsDIw/V4tGt7CgUQMT0fccRKIwW1dFZFfFPXJ1x1V0LjH8ktmKjRbTkP4E16sTFuossWyg79SOgtNfNfYKnJs81iH9v+Cl2jQSjcp8T5cTYUHgzncqRarsv3XFKVbqio52aK1m6oI5SFuMCg2onMkPyoiUsdnXg3ROo1iERibAM1+KuEhMQI5Ot8JNONWu8PM1EaeufLqj7KEqdvJL3Sodu6hfJTU5U7GVP48YHARTdErKIz5Kxb00//58NWWlMC6HUIfyDWl4bGylnWQTW0unEdQNBdi2ohzdb9uPyxF7qceVbwNhlz8ompSK4bS3Ol2cg4H0d8LNWFwqnIgWy6pNIN2wueezcmziI35jmxDdn9FI3nemIwg8wPtoxJ1Zivn9BwVKke+JfFKLvVlFWW+j8dhLcl3JLD2kNQ0W/u8PDV7ygKvEFN3lgfrdyhvlu4uTCif7ZcO6I9tK7J/86ktMlj0b8Dd1xbAcd2TGiTHumadyEVs9B7NEUCBfjSPPo2UEfpL+f2m0dS8h4xxUkPHI7h272MYrRdvu8wQ7djkPOvBV3BzqJcElwMEDc8isquOiHu0adecdcl14Xii5l9JqIGZb4BcIqhxwm+NX7yGUxn5Xp0O1/VFXP6dhkdHDPlpn28pRLN7OTQW/UEeJruTqyMt7tzJRNdJd5rrh32MNMFjwcSPI/heTs/WjVEHsnhjG/J8dSJPOKxcYe+0arWK1kZEY/eQizxX5hegFjAbWtcoQW+Ui+ke3i1ZtAOe+CLf5sc4royLSTmFoJh7ilg60IREcW02pSnl08ZE2MrbYq2Qhi1fChvFcxC9CLbSHtRm3I9um70IDk9KNO3hQKNlUqfMqiqMEPzNCuUYVXfR++fnWLijycjMSh3TPcW9h6vM+tNUsn3a9O8alzwUMhDJ79EapknSO+YbWuLATOjMdnpipH0Movd+CncFc1dPvTLrKB5qxZmClxQ/1Y5gcsgOM5zqpW+Vc31K27FoOhky4XEvQQrkDDLgs5oVhOQehqreW0gJCzau38KmBtmrNSNVN4x3KIwZSNjPssQ3QPIuu66GwfNa8BU2/3COoTgZr7FGAPI5sOoefzBMa1l59TXrqCzls0bKMWwz/OlRPmTXGdCKQ/CHKieSQy7U7lZ9tQl7I5hYE0V5SF1qBTKcjbDbh188Pb6J1bYxVCc/Sd/AzV4pDk1/LVd18IjBpxA8MNhytIVVsDNRXnRaOlVRAuHLr1eHIG6mJFSHHf6WWtOrIDZfjdXSYH16gua1DFoeaYW3w+sEbRKynuWvA5pu4GeNj2pvarKnnIJ+ulIJjQEOZnF0NEnSqdVzIbRwVDmdWcKINq4Mz1Olq3arid/xVLYHh4O+0n09yNRe0QeQC6vkkKRrn7+Z65GuBPyFVfb6Bh2ABMTUT8SD1HqeAANxYY0leNAmNBuL/I28sa3xvBuGyDeeYNQTkdjUc8FI1nzgZjdpHQlflCOYzOxwhCV47JqID/czuoQqqnjaL28u8siCtwdCmo0s1K9zd2dTLb9TrxQboFaQbS4lewROnkI5VJYnCvYa96MI/0eh0ojD6kaHh4LnWBpR8qPHrvlcM+/r3D5semgdBexvQCpihM9KR8aiQFABz+cZArr3guhauh84O+9TIAg8s7he5NUrcnu7iM+vYx7Q4E9r/kDA1O2FiO3Mcye3WjfF27FoqdAULr/XmDwHty9RLv9v2gEaII/8BTwuMKFnp/+r2zpFPlMvhWzZ+WuhXtfKzSFp5uNmDag07JWHWwLT9LjfuTbKEotXcxuExQ9dFDQ+kQHFGPsp+7F7nIRoHtWMoYsGi04vulNGNG1oQzj7HYwYm8SA5K2dMnFAmj2PQ1TF1BLdDkuiFJZ5QBDU2j8IreEmEGrR8NgtARY4xOy1NbG8ZvdB+rptT21rFN29p99aS85IX7XeNSNoE62UDLpDP4/3QCweCNUu1Qq25db9mfKa9onv7CL3pZWtwgSz7Iaug1mj+q7xuQ7XD5oO3dWvuW9u3+HGcv5LxyWJjqC966Qp9ISCvazz5Mj6vakJKtXWmjb83tdaqEBgKv72TyXCDWWcchcdo/msTTV4/0wGgHkrGdQTGxzUfKYD2teEeZ0qKwisU9yRWkGPy4XJHpa9Dwd1w3oPMTx2CONXBtwYTCAHZ8wjxzlx8YajFJjA4aquzNMvvvSLrDFRxLATI3RNysmaSyxxN76hAEh0cqRlOjtD3pVTENXWNwL66jKSeRWN2Isa0amlBfUxZ3vd5X2xUDW2pMPOetWgh2jhVYh1ITowwBNbjvw7O6IiN5jd9JpJOQnxPFj3NoUBFR/X2do2nztl3OjQtrsrc480N+7aLrXlilaThLyPd5FsP8CFbcN1k0w+S4lD6TLuiWXEw0f2Uo3WGuGpf9UBoOWIA53ViOYedbpksgFoIuXgTDmuK1npfdiX1Py7jgVusQuP+FN4jp7ZaTbZLTOi7SepX6SunAeIwVDnXui/TbImjv64Ig6LDJKwaYz9gVItYZ5D6xlKVlBaMbLokNcLkyz6DS8hZA+xy7p+AkeKyYzrGCDea7hA3I8BfDtjv3UErrWC+6IPUO6khHm/EPuwZOt74gjSTju9AT71CRWyC4grUv9xc75OOdc5Kqm3ago0MBXZ+0mADJ5UvuVCh04nRkdcHJDJ87xIdCK9YkT66cIPwF52NIyVOFFrmWFcS6fjPNUZdv3tHdjU7JgX6uvoTfD5ra80vsD+qufppGi0HHYE2VUIzKhm3k3e+FWYeerjRgbYaV4xJs20A1w1ycnXdCbn4S0hXWBtd+bZ62UROvMnOrh7B/kpxhLrXTteOewXjRoNkGWfn+Y1WvS39cOAEe8GBdRJAHJVYhshNrGFCStwVa/Qik/EQPhTBKx9oga8Iz/AL3NwinCE2i2En0Iy6c/9uUTSm97qFIk+UBChoswWCGo1DDK25y/C0isTVsZcMTqm3tWkLHZxxqSjRLpGjTFdfyZlkJVisu/7sZmP0nECtGHrA5aImE7qROAV9hqTISfVsXETXts2R1fEZO5QpDZ3xYlLdHaPW61/dnyrsdmV9ujLTBmFlJ8ztCJ+40uBbtBEdJeD5M/ttlb4tEOG6/L3ygon+ovhJQYSu87cYVXPzqI+65447rv4GtkjyfxJLEDFSqcHzPzatgWRvhD9DAg85QEqvan5jYUMH2tvKLFE8MFDqR1NaeJNt7i4uMb6chpOMsyECIVrsemw+MkQ37aC/VYuzMg2rzDKy8i3pWOkdj4huXiHjwlgdCBNpwZgrTcZnCkAIg8Zoy0mMi5ZBJFToS3m98sGv7betMhp2jwMLu/fphDtBQaHLJchSufyIimteMKkbCGxBMVaNUDQ/PMHotyASUh94VnsCfqHnGjwh5i/06zuX7zjZss0QaB3Lbd4u+cAwh4D3QxFQGY+FR1AaVZlfn8i0h6EupcbrdRwfruKWRQ2+r0LU1o0E8IkJIRrLQGepm6+4ChuH54Xfb56yvNzsVZ/uFN46PXVohjABame/BF3CET45Cn4XG469EcNa8lEX+YRdbusdeaEosdTVlmEzRgGuruFA8C+GRTjhOupQv+ZPmxG+gc3DOZu5UFgmepy18U2mLoWuFisLCpxZ6+zrYcFr6h9gJPbny9bEb98MSmbMhGSF0juUqjap7c1CibH/F8NPWM/CC3pdyb70cvrJAEuYBGbX1URzO4uw+7Fkif1phC1hZeZQhIoa8OxJZs4YMM68phq2tCnSNF3A9Ero7R3mFnGjU/H+MOv9WkonCyw0KSTmfNMqW+AZB0AcgtFwITd7/rGs5E6re5fwMQjwf53uRGX5K6R4Q1UhYaoNO1Uu9fRCkOmZLJTmtCwB5qnqPP0nSydqsweQt1P+muEseItWCo/FCU/20WMhGw2Y98oR6CYJpmHlWdBwegnYvgxZFNLWbuIUtuwWLcDmwmteZzq+9yEycdZ+4S5nwnlUn1fNA/FoBJk6WblL1Oma3f0xEuPZjhP2HF6HbSV/uft27WmgdO7wopDSKO76cqC0AwYgUWIoAPfLBd0NeGJjej/g1NS9B/6xYrwBVnkfHFsg+/kDZcFlQFAqBWOtecGv0UnEtlsonNZW8+hjYiGZQiwhBq5fMp8KkoToyUWWXhj2JlzCTNZ3WlQA4Ev58dZCbwhx/j8K4L9XVNkRkQy5flKhGzB5Zrw0k/Jaxyp+0/AskYbgc9g5WW8wjVAmX7yFywm73wZXJFFcqSDlwD0x23nbroufEkOPuzJSIFRYnA1v+1Z2FTSdh9pFeWlipZSTTaIvApEvn5GDaV+nPQdtUELRZULj7NwZ7Ivg6WISkKVdkaHJBYTWw0NN3IY1xKeUkI/PLEQZysqE1QCATX1Tm0OzqnvDf4XcJJBlP8ceQ384whosDCsDcBXi3zCBGOeVT6NQCxabt7bkYyEt+DbLx6GCN7yBX2O2j7COSfRRXCESWzmxZTQtdXOdLSV4Hds8rk27WerGixo4KA/yE2dyMGgcn2oFu5a3AIn6Svtygka0huTZMzwnDnlBpzmAU0LBmLZylh37V4SMMj0kCg9SUzq/+ISMdqRE0CYSHxMsZKfap/PXfXAYzVYyH/SN9Vz7JR8tyyEjpL3dFVkrDCXMFf3LX+qoSpzdImrPPinb3h0hUogYSelo7ZqUvZHyUkHAOlQ093Da+LG1tqgj/HvZcWwcSVGuJWGoB8nkYFUmvmWFDL7kNTO7rtW3rcZZMblUvtAEIyFgN99TsmnyzwGh3qTp7jBytKg0krnMf0YLYyzgygC2CPKxPC8vOgUYl9D4yIZZOcLLO1bKRyylCjefzpEhkbnLdpwaW3BJI5yRsE2Sz+JAC+oywQ/frK+84jEQwxFIBmbzvEm808fWqO3IquGgSNE4A14gtkAPDZ82/aqCt6QTVvDa7YMw2+9BZjiQ578Mg44jrH0w+yMGXQxpq99nTZSKgrCQlvmoLU8vWNZ7U4UK90CqmUau6R1jjgljVbXdDGKkaCjILKXIeApqpuCG9+STchJ+NBkBUXKOEWvZwUwc019eeWQt0giiEDlxwFalUIqKDOVZJewSief7DmG4bZmv7CsPmaiayfehN6PsicWOG1Ao1NNMrglevBprL2vxU7trnNY2tIBezOOq5txUbrrYk2XLoXqV6lXPgoayiWCQA0T5tPJd1DO9nTCIoUyL3lpSNUEEdW5x/ygKadWoKFQobuKzTfFR5G+2DGNWh2s2LmnI0LDrVLATLUcnJj8E5YgYvT9UNJai6d4kT/K0g4L34Wp84VEk5jFnEuyn4iBw0EmkPWLFrMTxZitdozQ/JHGrBDYIh/QTMvjcaA46VvobQxAFtAcQYqwTsAW78fODD2N3sGYIF/Ls/vu8xm9vhknqEa3yjf5krq0TN4Y2gC7RjHBJw6qMzSBKl1WODishLaBui/WDtvUQt5+EcmIQZUVSnqQbuQAi5NicGcvjS05J2zbDJRhxyzPdrOLF1LC/+C8ZVjCkCMTKPeMxp3QznwfvoNe5pAe92xpkmwlWGPAQwip3pN7ETExVlgePOj3DLGQa2UqxebS7ka6KqttKYCKcxfwxf1OoK7FcCZs2Z+MxF8HDB1IqBi7nLrJCRsoPeRK+PVuQLL9WwnrdKgna8E6vLZITp+GFjYLT+sWYc71P4xhKQz4xnjrSheu0Xs2nHVCqQ56dNCrj+vZovEamTbfs+h+sRRLkJ74lR4CpZ3khzFYv0JbdPJMXZ7QvD0pP/wVYCG9VkEXTI0sLMtLzwBm9O3rB8yC5hd86ES40ASLZeSwE2Kjn9G/J8w25sM2DcNWsaE3IFrbuLVB8E/snrdsvD5UNiaSFiLJakNtPnNNup4PmTjMSIqYBI+IdInFzoQUaVArY+LBVKv4JKc7jhZIqGK+RMsPYKxzlYzVRPg95gb7ycVTEZP7ZKcj7S+LjAUinZsjtjJ3Qi0neX4cXGNPRe3oFI6HlZNlt7wDqNpnIJnNvSSg1jYrfDqESe3Fp4HsFXeh/VTqzOyOjuwleJhmK9B5vmBgJMdf+f4Ajpt1QvWcNEmId6QBa4Ou60tsF4pJwKmiQEr7jCNbGX7PUacoyW4x8fciPYFNvfsWRY3xEvl2fhvoR537B6SfL1eZh3qfQT1JtgOkeAQ8VESreyI89Cu0x2wqEwqPTdjUZnZoOaHRFQDLSr/vMTUMSmmiV7sb8aPXq9kXVyriXsodtN68yTbTj/3wMKisHPCI/B8naS+V1pQs2E1cg6gPYSjwRkcU5yV0xPAim9AWtB+cW8SWlTONzvTWlitiLf9UdO2gDuQRbvK3hHo2sDRwYzjrvyecqQIcv6p1VA26vXRmIZgpOGplxrwyi14IoMziEF83Q75nbOmkMncjb3u9Rb0fUq1/l5i9CtluYGTVwAiHV1nrLJ/C/QJgr8StV8z7+FgXALFRFTqA0+fVb4Uy8tq5DtFfAKITbJd0n6RUW3ah4YXmlywn5C2zIArc7VsI0uFx/21xWiDEGX41ojSecWSWIFbRhrpKJ/UX1kAzQ/LDKP3rb4u1fdrRdNtylxXQCh7TYESoqr/Fk3RCwkkUaoIL7IWNdqZ7SBanqY3YWHbXk2n/WuS68t+Jrh8PqmUbAOJ4zDfL9jWc6qhyPa190BxN5K7fbtAjJwi2uMLqM4exUVg0dcVNLoRS+3Her+erM5p/6ziOSGyCHbn/fFASiBIUqXvt1XomWDbnT0dBCbSKS2fAdvLsmTQ9Ci5jnDzNl4jSPlYjIYSkLji2Bg7EgQm6FLKWjmqyol3u+xjnLJeI4Sg6tu8oO74rTRsDqqpXcMFJcFS3LFmh5fhO8RhKe4YhlcRlcOAwxfW2i+qJjbLKZYHvXEXxmyal1in5odWI3Az9A2BJeqN56tesBEbTI6Vh5TDV1mfMf20KwGS+1o9QnuriBssaGxm0YOv6lNfMD6I4LVzS9bD5QFN8um3t7tumPfkHmQBJX9Vfs3kv6Kb0cKw+aXECB8Z3dJ72Sk1obVKXun2Q3GvcChw8NgsrZrbfUekjut9BKATNVXPJ82aMUnf/HqZvGGT6vN5PV3v8zCu2FSl1kjmMMzsYdaoYZeyMhq0CxA/tuLyW/sHZ7HQ9YEzNCc+RxyJEGdEqqA91XdWp3PyVZCwQLkkamzd3cF6F//j5VfOWe0XVrOPdY0nbnZ1c37QiM70OnLnrcHt0f7lEHY9OEbv9XrJC/FNl9JQFV8yo1Kg4eixvQoXCcBqaD+Am3hKZxbXAvmHIuSbzgv1xkpZxJ4OVRhS7GY74wBWqGUv1eqObnGQFPzlu4+gYZUCg1TZmlFo/DMYRND9ZodtgHPJwW7e7j9OM0k87dEGANozL0nhlp/a8KWbi1/yG5ExDNk1ygqwrCJG1rvYJH5B6dG7k/Bros0xz2KdKSg9ObRipVnXr3DW36ok++JVYoQyH59xCP6eogATW8Li5JusY1/qEvKIZHd9aU6vtz6Ul30oD9XAUdrYUcqCP09LiBUJujtD0vShLqrwf63bB75tgDYWDmrQyB5Fp9u5YqREWIdmVm45qNOMnW+BKPS0QxdyifkgzlzxgH7w7Ezg6JTDamI2E6tu8et0F2bOEOEAlxYfPqD0wfkCTsla/4HyeMB9XO7jwBJmL2tSV4Xq7i8Ze5j4TVEZhyc/tMdgqhISPdqG9VQpfIYvTDQ38+9fNdZj1ZurNHfsf/FzNJjIQOBFmiJauP863maBQCVUAxM5FTqbWS02qJCuric524Xe5X5opEemYODO7Ahu71bE2SZR3om675pRUmC0JNxxD80xYOKa7gEpqiQN9qlUqAnkzu0ufwHXsCEfoAbY7IDvARMSdw/3vbtjdDxlv0WZq1lKWRdcATL2RTCc7Hu1NSydazEIGnrnRlr85LhZXz7fqM+d2/SF4tIlMmub/EKUhn+rFIUPhGnTYRy/Q45QDCA2dGcSB61O0WeUhyCx8ANU0z06xHfsQfZYoojpGOi/bUaapKg4tuhqRLznytKHfNrNGMbLmMdZC5ATaDPgODRwU6jSZzKOJ2R81AI/JDwmqteF4bwaArn6/V+OZl2Rrcwy8FAbqQvmj5r5kigYnOGp6XrnXLg+GyhBhCXuLHmqxk9RrEHzAQunAPZQN9itStZs8JvNjAaSEHyrtVIkdmRGvCztFzZcsC5le81bECI+7F4AqgtlXxROMFDGq5rTc/f+DbxUNmfRNDbfjsVztimjpG0dzzmSR5xZjBAwg9j1LYdjcsZcrcszNDA8+XdB/vDoQNVnmFF8VYPHlb/u0u9e6N8LscSOmRWADIu3Bz2X9lkmkxBmrSg/CD0DDXtSgsoUepcq0Dv0e5ygyQ0bjbg1b/Uqhwaz/3V7zBnE9TO5WHhGybPbQyaX0d21A4zKP8FtOc2q3Oqe0q13omAqLciXbOg3llQOYNIIDCKPPXkvx8cvAdv8gbiCWwJ/2BdPlCtFD9OdtNC4whORxaYRc7pPRyNt0hIbU4cLY7uSUvnTJZqtNxCo1nIkuOTA4uIu+j8ccYtR8se5dVJuyh8LHAoVJWqOuJ9PqjDCqLczrvnwKhEacbKuVs8RJ3ALYWeZUJa8sYAjMCwgzS0JnNaHuhVlNch+ysceMJjHw+UCcDQiwzVIWffmoGjh0gyCWvS2k1EndgC+FsaKaDTetGKoScGVzFZw8FQPOKc4Mz1U9uNlCp89kgqGNXPWVW42s7bTp1Q3i8PRO6DRT04bqZyt4M5ADO21dz3rYf1/L7VTFlylX1TXMb1o0/V1J8fldcAtgEAAUq3U1M7VZcbqYBh8fUKeFrblVp4C6+2aoCVN7TnT43CI5td7hZJWFmToME85WqaHjQn+NwtvKM6fSz7k8YC/wtaUBax1YBt0luF9xK0t8HMdvRDGRXINme0oiV0H5CjCJDgUW+Gnz4HyXPllI07EJgQ0wgXcm/EJr+0VUm827bBJiDQ6AKg9CDGX1EvkZyDiqpPnCGwt43IkxxDktldt6cVtjOrL5gU0tcaYKRD+cqKpUHbbgA+ZNHZ9l4wd7dimzp+VsIDQzDATXtCnK375TLLXvlKrUKwuSsQXkMx5IQJo0d20GJ6GMA3bc5d5rFgifgIZ5Nu1IrLnzp06OAWlbyf2CKC92xRd7ddLELJpYZtKRelEAmTsqys7tQUGy0SN5of793OyQ6wb+gzkc+bRpB9vBPn9gvGMilkn0FOcOYG0OZSbDz/yc3XBf5cKNcX9pRuroSJmNSguChAUjBNXuAs34NxP4oMQU6BKu1qMsIDWza7/7qpvM2R6x6TrLZAtTtD3lWpk0UkpjtEgyAC9Lb9Eymk0rAlzFNkSf9zby6kwMFZS9vJN6kbNVq13nWqQo/tnmLSAENydAlGt0OFTz97gQ/mnp5F07UbytvFkabIW+kMrBz4Z0DJFV5U/GmmibzFWo6u0UI3R83bkq1kFmD6qIZQ23z04zBE60brK6PFyvI8W4XCnbPYdluy5oWDD1emNmsAxsvO4sobgN95mG/dLkRX5MYIzqndj4CUDq6AS1XULriXNhFDtwHEuouNz1HdlBw8c5zumU8z7VeLSnml0HDAFGztL3UqkdgN9uO8qSDNCLFdXI3pLrqdOrtOSjkP6MQRlLyn4md7d2HzzZD9b/Uuq8rtGqOZvfTS9FhEjlryOvZ/y5PJLb7xnXgP72yggLAtsUR2oSt0GxozBUh3x7DCuavkcdoowxlh4ULIbhF2+U6OKTT7Krq3l/cCIQ3XeRQIUN+fXVVEuTLHtBqseNqv3THKpTphbJGWKc9fmNFLMVgcjEIANK+fntqu2Kvlwc/o9v5pZcU9tO9Lizd2DRRPRkSuW9XB77I+IqNpr63hZNLwuAW1AmzsA1AWkklP2MXJTGnGS8bi8o0sBMTcUWNt8JwC7to24C0NaK2AtP8UYEJQUUpf/bc3FyloURC/RW6qtcLu6nx95TPoXnfuv8DwYHIRuGxrWi0j0/3YwVi3CHUHY1pBMb3XRtYDNlloyMdY16pCLFT5CfkvMRoSm65KBQsHfb2nvRhQlxt49fjNI5gtIN67uUhmHg3bVGAMWvGmtG9wDUOsRlFTTXpLmdSMABwmWHd+ZdQXyFBeIzAM6PspwTWb9K09ruwp5a3CuRfggxOAlg7Cuypnp0DrSE9zYX+MDVSfggXSkJWaOroRbALtyC1Zqq3YEexsP9xu8uViGEmKv/HOmBF0sxK/d3148Gz35gF1qzinRR9HSkIo3qeTeBKSu3hd+ygGXDQpHGZMP8JraYgJlKgTPkL8+H7WSxdMf9cnqmQnE4oe9gCub4qfhDhHwBLFUQzfapqJU82UZ53/5vVm7TzEeI9NnP4MB8VVUHNUmXr8pP8FBF8tzeAaO0T5/wlpuTnFV2l9MzBtBZgIiYJL7u3wPIIgSYcPkfBzs6SWNHIN8xrpRCi5sb9bIXLD2zghX0a54iVhKCCJMwnc6j08eY3PfLlkoLGHtOiIWEiqdnX00VPYKGxjGm/8zgeNmGfuvZ6oEkMYix7HIoejwyvecuJcX1UFZ3KiRYdBTYYw50NNyt2Uo5Z13yNdy/Lv4Wh59lultgDBUYyK1Va66CQovCEwpt+MykJTaaHgCrrgvnG7J+i1+AttV8Kzj0N1guuNG6znpItsg9dzSH5tlFmxqilL7vrrEbgP2gHHL8Kp02X/4sPa8zM5ziKPyehjmsCL99m1AjQoCHMY+jSyf928uPlRQxO2CF7UHMPz7D3cvT4trMPtadDFfROiPiCXzTxPvfyR3pFJJBZFV6lGT7W69nT8SLeerA3+dPCv3/D8lYfALIa+hfkPpFjqJOkzCfZIUABDcEjjMR3VQxN+xTsdxOgxVTh1EsGcCYZIVudaMII/5Vj/WpUuog/x/m7ZS2AcGRMBOmwHZ1pu2gLdHoPTKPtHSab6keVCxUkg2PL3Oc4RCZcGftEVjTtJaDSaYgo8j0ooloedFUCoOqbhGQSvsWBvZlgVGlZjvGc9YDEY4r/bU5rsvdEhOmPWcDYxhlocK/gBJXfa1R4xuoW5UKJGmxektIxMCkKqgKT6bcisr7dtAskTA7qIiOHLymtjSTxnJmPLgiEX9zRRH8GS0QMltmJC6VZnqPZCzoCpC9l9e7jmEWo9c0gxLO8CkCkw0vUO3nB8HxM/yLtX7El1rKDYsPuwHKjgrE8d81rpd+5pOqMHdyfGpL5n/edlzlw9XhR7WvmEs/EmkBDryhRmNIwyICALUq8g/NN0uX/MxOF+wcb4o3QHavdhMcKndu8dStuzVEBywkeKgrLHslunqcbnpCniVw6NOzWtRRrY5H3rSbZ87nqADp1mSwt8scM/6tdMEqN8tkl5pBub4yjFn8NXPnoOq4ThSKYEzEXSuDzedrtA4E+qcLWS29JhJJ6hZChxA5o4LU0+Q4yT2vGN5JXRDWW3kKxqgggZzoiFVosHad6ve0yEfBhRcjaXRhUKLY2F0zHsuDvKsy7S+FbX/F3evPEL6BeP4gS94PJrOyWOe/dLRGa4ajS01JvHKcbIOh8f0fvrlcq8JxD7WPDD4mp4QCmJuotRH23Jzx3RADL/C8fOtcQbw2lC5vJs0t0o6VFBx8CTdxXvy9GohOgXF+CRo2PFrmCv6ZX2TtLU+AMdsanFq0/uhg27mj5DiUNru8WLG7y3t/OxU/0yddN7erri98Clc2/B7/f7elbVszPe5xG+583TIpFLILGCocEyyuKnuezREyteba+p91tjBbGNoxLWPTyIG2+3NYIUnUEpKatRfk1Ccc5RA+E5cCxaACQwoIMp0n2BfGOrMtnbGRTwxlBXgWvBOHIlPa9C2T8ggyt4kUtJnSNOGDabUzOe+g6SJLYyNbtCKpfgaBvDh2zWS4ihT1eRXsdk2HivLYtGAWU5py6sE8NIdA8QiSrwAzzmRNt5xGNArNvcHuuazjf3BtNWYdNIvuVz1ma6yGiVSjTRTk3mchxUokzan1AiMe+pjgyPIEis2F6ec7ZF7LVuiMDwfk2YvE2WkXhzSGU5/PrTP1ecsch8vVqxIhpaONozOGANNFHRz2yVUj4feKsjKIZeKynrjOWl+oXQCR1kDTi+8iU/Uea6WGP+BJFTdWuJ59snXRbReWlV5Ki9JpJzF/p76eT0u74gJvWEpD9mu3HlIOwuZhSeK4gpiDY6MmuXytYqzZv0gFdawGoVeOloA5hig0isUke2ryTwRdz1l3IvyZXHcC5h7CvLc+CwdToK9KIuIvwHrp/5eyaoA0+z1aNHRUJf5xy+U1Ig5ybyncDIRKF1rSSg48hIu2mFn1Hu4xtTyh4nWnbl3GJCYdLZhWOotU2f5/s5Ml2Ug2tOW1ssuvqgFB9v1/59TSQNDEQq/9EyTga8uZPs6e3n6s7ZI6oUyuzmNIpB/SCIBUDjVE+qpxIOzDpvwy2HHQCsRyl6IAdXQbiI+ThMYzcSiw24Qeh0KWJCMMynNrmhIQoEqeiLmS9ZmzI+OpYYb5GOwJRJXQVrllycDHMDuNWuWCqgpEancHwnh8xICgpaXWi6gpbh4kVRmZSb4Vlh7vVrCzM3GDyRiZtmbRSUldFILki+VpKiavv2H4zY3TGn4pT5xBxK6QMVig1nHzydwSrwlJ1cp70alta0Ny5f5wIyGCusx56M/E51n/w5kZNoXmLwNKQpo+1g5j6uine6sW1gmpFGIwIkb1ubS2lShNVwy7BKjxbm/ShnaAV1uAt+gSUQlJTtKVCSLQxbkMZXvXRggUiJ1ORkfhNqNgt+RBo+gT3fRK0a5ULdWCKa1g08EHXSHOZh1UxmyhQ3E2bFp5grSmpJQBgkBQ9PcmV9Ewl9dHujhW1SRjVQt3kFesuhfulT4FB23EIXMSe3+3pj5wcoterE0pvvfuYVh+YfJBBeEdJqj3no4VUC7eqh+m6PyI1HvUn6LDc1QKLHaIkwRnzY0ac9xrnzwzAivJdF2xLLaTKv4G0W9U1yEaoP73SdQ0fzg9NE0WkNoXCddkx7zphtxgZeSBAQrXjGaqqVrLrFc5GoKhuPU/yvoYxQBm5STBUWQhjJEBcUUW21DEkMPLkbaolzP9m9lawEFeli8pjsHHoTRIw1On6RBXj7+xvjqF2MyDxf/n0CG42Q3aTN9xEo69/9w17I3hYu5tvMgXaOQRDiMdTXcVtqwzZ5Uuo090tS1QiaLWAX3N+WklLjLu4MkuSjVjJ7CB3xZkYLh5jPcw6FWJjfjz2psejmaWgxm3hQjLiU+wD05T2F2ENe8DSNgEwG0B+VdCyurnLb9vsgzE2ivP3js6oDHCTzw0zy15qjdWcyTa4DbVirSR+so3Dtr+LNIrvsW8euatHlr6cH23JlfmSHnb1DOvISf8A7lY6h+u/KU759Zo38n6bTWIygu4i8g/MMnKTpDIs/+GP5JkEHkMPq8EJuPv+8C6Ky2/HZm7r06IEpQIHi3PkFB41cA5lm4VRWgDdqycYVvE4h910MLKgI05Pc0P9ptlV9vRwTwJti0nQ5Yhfbi6VV3ixty0Rozz8iO+Uwl248sSiKFjZG4ofkDlzEetex0djoUOP5eV5RAdo/YeNNfp6T+wcoTg1gUTgRdJ0Z/NtFfDR2nZa4ZHx7YqcSwNj6/wdxQbE+siajRec8xpEQl/awZ3XMbBz6OJVuJQ1rDAs6WAgGLc4tn93jXcBaz3UJkNz0gYD3eNoOa10OS9IcvEmFV061mo9fHksVL1DabCs1aHxHf0xBR8GlBUAeYdMbqbALLHHDjAL1cAwJ2Bsh1hNMbU20Bd/LfPLfjYtmFCdR1lsxED0zK1EuP4L6E4EnyQX61P92TqUEzFw/0aKSfq56LcoP8zvHD8ZotfU2nMNL4VbeirXWGoLXt97ZlgwVY9IMEqSuXPut6lf6tysVE38pBnzLxBSnDeIvkNxA7H9OCsfQ4iWKQZPjx6yT4CfgJuaVsQvzqSf7N7tLLsUvhUq5MZoq3LHEEtX9qBwsMoB0ypxS41ghY+cX1ovdOt9PfFdJzdnTVkjNMPxIujOSvbQtk4R9/+7Mwjlw3w0im0uool6VeQxF/T1ie9jQO8fs7CkNMwEqBnBNRb2NPwDdDJPVNR58Pdi8WTYtJbT3oTW2Ycy//eJKCctFon8mF6FD751OlGkBAXj2N2/X47ByWsBGbBe3mdX45sl319mQRSVOXf3TUnEwh9runqecJIxgHN02waem1uuo4/dCUXdS2m08jqh58feIMka+F4yqmZ2XQp7yJuY+1UY+6WHi/VL3G+Npj5kpsmgIi/DrAZ+g2Sux/r26PD419V3r2MNNUJMEyKQIh8ZgFRhzfxITD8cvLf6SGKxtgQvzKqlJ+ffDt9Nl9ZXDCTD8W6E/uIgk5akPrfchEpwIDp0tNKdt/30PSRLbAO1xpwjCFLWlf2Vzaud4OtXbO0CYQGRqksLvDdkoFgiYjMWfSId4L6AfjGMZabYtRKJLV0S/aEyWChl7GPcY/bgA+65pv6yp6I3oXANiEs80woDC4+stQxZauKclNz1oTq4YPWQ1UpGFdOI6SkNJqirs25BRjdMl0ipIGk1BwYys+WdgD863LqCJDWmDAPJ9utEku0rSYcM69iUIsc8poiaJ/cz0HeVzyNUcf1mIqNMgMMuyjYQ6iAu3shmmV3Dp53SgOQdoi0moY8LjCsI0dpz2qGN8onygS7PqBoCeYTP44qY0I3CgFAGGQ1FCLmrPnx4tAJkJJBBRPl5TnVfYoNDTuPrtXst78VjzLrZ0l9irZe8/GjcRR8AybRUBbmRpSxKTcbfKX/0Dm73FPYpByxqfkPM+46AifYvR/q3itR6Ej6+uENl0RiGPzkFxdDQPBkvEwQ+tq0HkU+h6mXGDkhq16dAV+zpMp7TxOGASJjE0eJZhNkbKkRtBS9GS15X6ZeKXpNKz7WV+NUfyU3sPicJgEZ4g8V59GzLl9/w+Bl/DCm3Tlh+iDUK2W4l14k4Xu6UZpuZsVyZTpWpiXCpPhNZTkZV95MjCJQC3X18rf6cbozUQRX5j5BKpRPqG/LA2A0O3oI6fcR/iKVNRcPU4vdr5HUOjDfkAG6MdTBF9bXvVTm0aX8BoELlRhfjFVwPV7bew0ueG2qsUXPmdnQTiPtqWwa/fm9YxpswkbgOTyV2mhfy1lN36yzHgBbXfM7vu4WZytFAvw5vWIv/2UH5d75xAe1DOD8TB/6QRH+utqsqW830zkLvJXzcuifxoiGPITI1ru7CjEnZmVs+XWq0erZ9Vkti+BMv2wTxojfsHl7sKmelgk7d4LV7nyA6PIqEcJvEkwTsCEDPygQ7LWhRYxkd0lY8VLohFOWReeARaIVhEyeNNNIDk7PMx945lR5ZruQMsghDZKI13ICHXBDUZwVUS1z8u4WHLhMsdwqgCt5dG29fs7leOf3HUWRPUxzTUy84k9roXAfzOiNlxDF3mRDi4caYklP8IaNvaXU2MskirYAvGBbwPofxP5rztETyaLtX8d8gLSf53XBsj174kncqwBYyQV8wnkV+mrVgdjnRcWGPLq1kQObd0u9lqBIiEl6xcB36Bf/Rej0hAnWa9+gQ7m40IN/VWsGeFe+3ZopeJ2shEUeYmSz00xWOacrEXzzeTkwNPWAWn7kK8m9GgpITgAIG47Pju9Y7obgCDc/ejEU0YvYwU9CHJ/inC3QtqtDSC3HAiE4Zg5ZS5Ij1B/wp7uuRo9HJYFc41d6hkthnCCjNcyatf1DNg5CeQljreUPhSrYJWVjeYhlZXkRwGkuimQp1XnPrTHNX6lVsInw2cPNx1QoWgwr1ps+8/MJf+l2yeSl4jiA0QFbCoKPUnyqEeS9YAbcinboBBIK6E7xWrbElxsa1vdSYRCVTqc+BONb4GKC+aLuPgeK8H197fdj7PRPqD9sMm9Dz1jRs3XD06qlzYkJQsOYHEqvTrEDZIeFOrnSAri7Txsq4z9dEBjB/5NyQP0cIgDC9Svyv4764N7/IKOR+/Xbx/OPI5w0kN+KRechF3B0kYe+pNbVjtkZX6BH7GpoyAIx/OJy7TKcGV+0pOUdj/SAJj6R84tJGYSn4obvC2EIdiU8gcCdEWFgPE/RAOHBCwvGEmCFpxycVPC2RyoZFq1/Enhj1Z7K/8WYIDewNb9yMRKri8/Evu2R+SF4V6irPO4mSjqXU1ShhREgXJJZl47+NR+lNrOivZuMSk78B3z+PVgxe3aJKsv5in4wXG8wk+UarB3HK5dBwl4CPx0gk47mJKdVjp0s6gpXEk6CYIemcx/V8OC9k6oRIozkm+I835nybVvGucSWd5Zel9ceAaXCpjQXWeGT4IdaWlGe+PKiCmDjBTnrVRDRvyNdsBs6vRr1eTF7OG88XQbA3AWOnrudk4NJNjklvHymra+KIHmcnYt3zWybkQSENIffESR7uGv0Iwv+52m6SwAWUDHv9ExLEvJF+oT6nmXkbSGhCe5nzmWm2vwtLTvixPsc6WB15XgtXZ5FkfE3h6HTDd+3fQ6sQDTQlff29GNenxIrA4cb06AdF5ftnWK65phQq/1J2yJCfqCMdN6XsGGKeHDQBoj2IpeVUrH5OYVw+LglSArd9Wa4IRtkCjlY0RpAlzv3vt6qiX7lrZ4KWNVDvFRQwFxbcIoBf70xFzYvR3VN32Dpv/sF5TQby/RrRdahH9ShB5oDhgrzLwNvijliMUQGO9JeTh+wHGQUvUCRdD3got5I/TtFm2DLzpK6snspx8hp5e/o5g3YfId6RXrJ1x7YaDMZhs0oIpAz/fA6DyeKWjctltJSKTw55TDmNCYLuxSH6o7zDFibUEXJHc06JK13qRIWCHgb1EJMm9HwaZosX9A+OO5zz5oDVpwh/Vt1J93o6vAcqNsZ9J9JaRxPW9qi2hqSbrzs3vTWiSOLFHec+7Xqezrb1Yr1cBuYB+WDLdNNxuupg+GhE4ZwBAKiD3+mZAriBsgo78mmLLjbjBqxmNELOZHNnqZiRuun70jpq79Fk9SwYqr9aZXVdUE7SSMvu8+1Ilg4UzqZpVY0a+03zIZTBPGZdNOlk2TKQPEFKZmqpvMzIPRf44OMLf3PSX2RxG+KJCKdVgpZHwc09x6bbLA6h3f4D9PLMkUCFL+6X1cWWEx7XFT7BYy3l4ooWE4X3wMoi/ekUYBcYKvsWrTzevqO7LGE87/Fh0J6f9ETkG3L2WBUUTWluC1VoRNb5pZ/77muOH+5niUa2aEY1/rTRQBlWzFTW+ynUk93rAn81IjthUxCtPzLwz1KE/pRwDkePoaUdZP1pAtTKpNpEQXjaKR5F7slI2SrvVU8LB0DVtesO414wNNBbp1+IW3qkD13xNyHr/4YMMuxXUSxBFeKhmdpI7n+3bduN/64A+MH0QQu1GKedQAWK6Qjtd2sG6flOkTuY9RnofTsO2E7xDIUIPh70SKc/kxsc7JW4FQxplpsKErwQgOc0Fj2avfoaBrGarNplJObPqJ5zoMZjPqH4qHsdffpSM7JT49aDrqryS1+TErnbr5cAtc0YWnv4OcPBhfYYTdikPCIyBIdX60uNg6cLOHzS4Q5QsN8mq6DOIn8BhOJOTdr7aBQldF2fLQdDhXKtqaKPbz0sVkrbrc9Q/hiiehq3pBhbYQXWHYGdjubJr2TYXZf20TJ9eZM4DVSHjMrZfL+FvMR0+47tUL+xEix+C9kR9vnsoAGCyW3s22T13w95QMyEaglFfQNf98/1P1lB44U1C9avJG2d6Ql/TzE0+0H5LFZBAg3wibtoeSnOQmVaIo6QBAjDazL0Y3JwHpmFSjBoLXiAdV4I1zfkrnDyNMnO/3G5F0xkMbeUi2yE5VcMFyjao6SXZYhybRsQExcCEts7j73OpPWV4/AKi2ft9JTJUvPN8nuNtcDFeR2e17yjh21kJSmkQb7ea1zUIRfLKUpYOktFOGs8+kGCsNUkweoxQI/3rmK2fzm5LM3jLgvsyz82PT3kj0cCKu9zI9uZItV4q7aFstCjgr1bcNltrUgLlv1VO4ayo4l7V6QcbE7t/g8S6ZBRJtvSdV2NEo1GHBSaEZCu7q2eZInUWRYsg+xtaml84OVv+S8jtTG1odwT/AlZrfIGBgOTeATOf0YvciDcaJaRIAbwsbRIiIzggUTxrRIIZDO8ulx7YFuCChy5g0D0e9govemIhRLdl0KfoX6vnyswsqCIAjqA5p2wVjud8PjCmghHe1Wp/aKdt3Jf+3LNWAQRxxORGPW9kRJ6Q85r5cbkdmgECsvMqATzK+XiAvWS/yh7gYIqgEc0vBVDLDGO7Gp0Pgu+FA9tb7kudAncQ+kML3PYEJ/fi0KE0wcZH0EQdrOHj5/MjTNBQ3uiW/tll0H+399JmhN8V6yFM7TnTRUT5W5G0Rr11CzPYwzD1mE32UZS1UN+FGFrKu2M3LUfIVq/ACaUGY4lybeFaGwCVVcvFTEYcPv8UfHjyrZVj57F4pssxRM6T9RX1XHAftD9aYhe2NnrypD4mBKGBNNOhkUev0uOxmloT2LRr5mw/2+CgbBWP166N7Mcd/9lgyultUO2Co09q4zUm9xE8QTt63WtQ/kIExXWgIcEHwbe+/k2j4VUZUcTY04+3hBtexuUpq3SGuMKgb9+i0v3pCpvbkSfYwZ04eqpfQljfXtIinm4D7ACss7Yh8kTYwTJGyQsmJBqag72pqnapX/cdMHVFD8vWlbgfQYqp29Imrb+C36/1ndi74/FpSk6isX/SQXbygvyIyziMxcHUEHL5PCLcGXL9VarsSF5iCuhk82ccFdTxsaN6q4X4M00i94BZGXB8OjlzWvvAirKheT85EHJ+c/cwhAAsaB4dNiqsjn8V4IMDDkfrqIadL9PWdp3L0jPLL6yxCrsTbiV2ndb5da44dC+VQa54jQrUTXMEImFEILg3nRh0Vm5XFx/sUD1LtdybZ8AFhoRND3BEcNVhaHpXuCbPmUXdQopaKqa2WWMFNAxWTqXnbBg3MKMgrK8A2f6m1gMKn5FqjqSt3fXj047LsHhaAOuyNqDobjEfs4wWbhPOfKMY8/XaCqmSi7ctRj63Q6VEBkXAacmWxuy8Sx7qKDlwmY1p9k4ZptQLj7zOZADw1PbCzRG0XlEIxvBHiMARwi5wrr3mJ4jvQvDVjcVDvqrlKYLlyK4LQj7KxGQ0KtdbKL+BctP9rJNxhXF8xRA6kguUKj2ZMUA17lD4s3xV0FVBcfL1hqESQdftNKN5bvbBde2+IhxEua+rtZgLwN6iO8OCyHbVdiDPt0ejg9/0jimkvwjJh7VtyaDCi5GYueB4lwd/xY0P7GgFpLuLZ2L0f6z4MsDxChQKvb5THD2W1/zbo0wHoxP+VDjJv3cQ9qfZEuc1azJ8MVwOtnJXffG4RTF94rXL4USXkiNgDcU9IMauOxAYtSxtqeBA7/36oOYF6GTf4DtveTpXJao3shfv/gZ+lVLf2AhYaCe746N2dlKNn7E3BDSvZf8d3LsCQvzipS7Bu3RV/K7a/z+nFz6BN1yfO8ygC3q1fwsrAcPoDhQhnonw8LudQTGdZmwRcD6PG35Fcpz94fO1zSURDGgkETeAbCO7cXxsOpdONC/597yNaudC54tw7++UqmIY8NIOih0NYZyjqn23I3a4U3goXLPOauqKKseVshcFWxSosAK3BjcIHLdNmME06mOI/Iq8gB5KGRyGKCtIKbw4cdSlKn4pcY0J2acUj0jR0io/LDjsI6t9na/pQZ4pv9aohlplEN50JQ5c2w1ylpyQk5QJMeqBfeZqnqE906joKQ8w2KlBCvbC2AHHqge8yyD2bYrGMXyALrUrz7juJyduQR2NtBBLDI9DPJVXyZgD3nac5QifWiIpkAh1KyVcfzhq/AXP/TpWq/As5vwG2LkDu9Bkyom9isfMZvq6r+8Z8SG93pj7GHALHFLg5WsAbMx3FJImaTm8l6qUiNFaOinN6vKg2K+ox+zS4GjKj18+nUJtGVODgIb0M844aeLMDZQEi5Bv080fOPvenWl+LRpFJ8vjBPANT6KYgbf82TfavVOWi+6mt9Amfal/6Hr1ih8ljuuPKtLoGwjihW0m2jcNkAwJGQUU9VMFrglg35wm47sPI29a1hc1Aj4YszIQvzt6GefO/eJZIs6lbnBWgoUT4mbIAuZ1HTBKuY9qdiJLP99TEh3qSxISJOGf5A7nRLPWvIPd9QpEkyIKlUwx8Z3Us6nzlwWxvKEPUyI8dTj4iZZbrxoErl42sujub/F8ZYnOJi/gEFxcLAQxju5w+Ad7bZeYyP2lONHNv5FDFOVleoGZkqg9uHPiPXdNVlyTIBSLvMHntb9zReMyeYQHPwPmUn2eJe0HmBkZXsZsE2IA7iHSAla1ijHI/cemc2Ip8gvYbpSHXNqJ8PqDAIT+C3TBgaGoYDvU3xjEVjBeeWj6Wcpodd6kNpYU1SfthhjCp8+qjxidUzcDb/GUEhQh6Z98lq1XGhpPysSeDExF5dg7gYhDLfpgLt6PAHpgs/dFhtorkJOzs97v++fxeuQU6+rc4r0eCshiR3Km9nbmBN7cwe+9FtdtWql7DR3+x2knvXmFKkRIKY/LqtkFOoHMGE5AGzEQIHjvC5RY0MDtOSu2OIP96OsoWt2NuHwHL0GDcexRpxYry1+ndTDbTIgITxTS+zwz2T3ydd4p8eUC3mi0KdSIHZs0UykZOvOQ5CaZwi7npj9qlK6SP5wVdsuL6AIt5K0pdygSTOtJxDDqPBiR0QoneMoZVf3S/hQeMYbaHG3MtS3nuffwbhaGpdMdxFs6qfJ9vK9/OCsQz7F2IYgNYUUXzBOzaZufUCbn8CJzRwbocY6cx1Wvv2RZNxJ6JeuerhjwmxtYQFUdIWTMIAhMhfsVM/A/JX5MULqzANGekiMwMPQJiNRnepJ8EPMnomFBaAuABHjGXUD4fQ6I9AA/4w3RAhnZGcwoa+yfOqH3Zsxo4BkN5sMVXYOCjyjUE29bioYWOVu1iahScFIFUgsNLlqOAirnfCZ2koM/Gqst8q8KC2i8Srs6fXk/sYSBkyASvm7sKaGZ/MAUliY1vFQrrzHE1frQelV9wj3OERVti1QnI+/eoLJSkBZvbKlJ0Zy8G4vp+ZTW+ruS1dgupGxDFAZI9zfhxQbvzmaDIPA21j2CCOIUzv2h50XZhE1LECMiCbigPtutPpOVr1Z872zFTrIP4ScllAzB5Svr37mXS+VkubW2dPkU7y1VnqgO6u4UzLbYWhtuIz9L2jglN2/ubFJcav4JCF+0WB4eUAe7yvz+k2j+m0xY1eHzmTj3gIuHCNlttC0mviQHe0Q1Tp6SZf/upVjeVojUQyWJKSgGgzHbwrNUhdBVarw4z8incmzN+LQV2GJhxzlAnsaoX/ebi9V+Px4sudOs3t+KST80JAUl9S9I4ReyMVlAK/Vc3shOO8DysfaPY3KOevw4PSJrl/0Cr+neHYFhjFPBzNXDlgjR8Ws5GZ0SZd0bthtsCiJcDZxc8JDgdySGvZf4NSz/l+vavx7wRqq5/9h+tm9FcGrzNm1TugD4WzMQ05XYMn4N/qiT/7IQO7FGa74WYXLhNGudQdCbUj30oMm7ZRvrt4X15xQlWGrNuM61/isJ4GZTzBhNDlVHAJzdLlfoJ/m8qqCAUsnpZLL6du8dPwGW8P/l5cGRrg4KZJ7U91RhTlVCWJx0CRKzHNzKNGUceyCo50qlCt8kJvvB/G0GW6tueVZQPbmcTQUaqfqsxh9iEPhvI6r4U+AJmIBAqIZwqND6Wij5eX6NpIiFjCv5bu72Cbh0MWKlblszeuNafVhZTVTBVdcJj9QcuaU4sNXsAcfzz0MpxWchjz9o80NvKDHjjuZf1etczwlCNmAA48cUCKFmmOPXdCTcZzjpCtt4pk8LjR7EjoeXJAtOaJBR913h5/8kYk4fa/K+Opzghul0tZAew1t3Ut5ehHjqtct79MfGtS4XaViSzV8Y+SkZ5lCjuOHuI1bT/YGpMfdmLdbY7stfLke9gOU3q47y8mnFJo8gBJxrcSvaB/XHU7j6PcE52NGau6V+NXBtEQQUvph3HWnha36pAPMFh+vDIjKFxJJ8dKkaGza3ZqRa9lbcFKIHwwovWGgXLHWxCa+nLZu5yDxWH5Qji1dmw54uEN9gJuOyhT8O21L5SfEFy07mnkLsPR0KZKinuMuRr2wEu5LmJIGqccv4oNpAeBdjsAjn7tLqLnaUTbxatwIXbwD+6a57m+0hCbZHGablSatLJ36mwzPDE4x/RyGj18vABi/qPE0UndqgJj7AvJjbMo2p7Qt/JHLxj0jYL0/okt9xZixpamJLyXzW+tXkIxedpR6jZX4CCx/o5e9e7xqsb9dd1WEVXjZWYEgslKaBiaD+cSrgrCGPdJ2bnbyR3kJT6GzOVn3u+Otple4iL9+SOClKR94f/qR2vJcX8i653Fp7jJa1y+5jURGtql4OoLxRckcm2KqST/raguya2Mvn23G7dexy28i3wK2jpqWKkzVm+vzgMmnCFntctL1Ta4jMvyXzEax3ugq8hqx1bgpMs/s3rDvQozpUQ93mj16LAeDUNnCauBUT0MPgPfq2tX3wOV/PHCjoQZhu7kvtCEyRZysfYKuB3oxegJw3x2SKp/6H0JXs6zv+pttLSmq8GNPSV7738LP+w6Vs0oA9FIT3OyrYLhb3WCqOR5jXiQhLr9FBnr40eEtjHGzr/sStDZt3LtuuFtwFI/N9xJvB9yTSj5i7fd3pbzoWlwAvEjyDloRZ01yat/c4OmSq1cPuwhftykLFurpz89oqggk9RRzU61OS0o1iacSpYDQJkJocQ70DSkc8qGB5S4wIpU4DsBhfHcg36eqE7GwjjFD6aKnE+342s6KHaSrCkqmcuH6jURiH+4OiH6pwdvQYzJU52rZtiOUXj/Qx4n4TpcpoV4tWtq2yhQsG6K0oFZZZe4olFRMGysPileuqhmSTJS7DasKDgPEdMqKdJupmS3CGgLmwJPgxrg07u7yXZaCP+wybNxC8kFoZl25BS9nwgJ6GeS2yLIL0YztKZW297qzOaBTIFypuQX/ypkOINCYOVqxBIUd/BGV/olP9dN5v8y0KflvRoh2UJRn7x05fpaVPX033IrlPn4u/OROYsN4pmRd4FFdpaRV087oH6t+MNzTUaKqV2Bi9wPiQR8DVrqEvfNDWwrOFq9H/71Qs1eM2AJ7M3DKzBqT8ntfZQhd2zNiCwrEqIPumUj0NmgUOBDN80UkGI1c1Q+cGePWj9NMoFce3yXT5DUTH4k5yO5vfFTjAvd6WUREf0+1ATgOnH6/jVUBacyX9OxvtTwRCTVFDGk7qCeboAIok63YQgkRumEO5Sqv2UDm75d7P0i9Gm2gn71AbTjUt/ONVJYAqbnCAPFd2HfGU+YmI/OvWyoQxo5i3fWyG3v4tWc/mAj43I2mmIeIMVPItnDEUrkcSlXw/Ht380vlOUcPdWDHu4zQk31CHbaaqcrMW/IGpbTAO5pNS2f1M8/TDshawfV10H6VQzYIgGO2nb6eWKHL2ly0MWyMI1ovR3iEI9cHmflf1jVRXThux+2hqgdBymoXwoOUzmBj6HcAD1lNlW9Ki/yQXfsBDS0wMyw9wSF9tbHJUwTRWdNC6nVSIvspcsoe1BZIsPTVwSFhj1E/byMIUje21U2tNgLTHt0iM5jXJOjhiw1YnGPHHehYfPRAP+nYLMq1XsOFWdjBZuOsGB9OaB3dPyEKW9bmkcdHIMyeccrqMAP+pEzVlsgipulQZ356XPSWY94dygwPNEaScGZReaS9UxBypCioybTBMA9Lr0QlvGhdG/zs3gyk5E2W4IkkrhazBReRwiAhpcwnzJ4KlgfXN80cs+6GOiQHk96f+2olslFhPw7nHBjoNZbIOzP8UfF8Kg1SPn/qmO5hfdMNJ+/JcoOWy6wLHfIQrIH5RIBR8tAzmYLGYdt2vQidIu2rJ9TKxUllp11ooRdO9Sl67+NjAxUIkMh9jjXtEWg6WHNG459cm+uS4veqXOnwfGlv4iqLPZ7bOCR1LHU6invQ9/gYumVr96XJZYDk0WGoY4Bgh94UH2CrodWK+6+wMsJlnZ4UCUfAE7HgPRAs88fJCimhuOY0xvNW5pv3nbKJi7r+J7Mom59IHr2BMwY0bPdFRVdZ/Fa1dAFKSw2DXf1/6j/Y83+4Z/azkAIhWZQ/RqMS2MVbt30SwBOhUJPaA4FBXUuBy8zJ9Qwh5Us2hmkpoLQPC3RL3gDq4fyCvJe+llnSxGcrLhlt5479rKBRD4Idpfwd+2nJ3qvvF1aiNhmnmnznYwagv154ju0oLx5+9E6i3lfmR5hfBqyKmdQuFUzQ/0+QfC+ERHU53R5dFxJyuZsg1WRyrLyGEk8FTY0KX8G9PSpPo8QbDeUsuMzGBL/p0kynNu8LB4ELdSlI/8W8/Ftn5cN0Z8dUUCz43O65VoHuhlYw0dqhKWgM0S8yAkOWETyIEyKLWnTYVmpCLnzUSN8edB7gY0fkvFefrz8Kc034SzC8hCRVT2Yo465uZDZKxDeb46OomCSBWoy/89mrX8T2SvBiRGHfbL4LtchVXpFvcrW+3hRX19dmL4YieFATLc0DrTxwPABTQ5ul4ZArChEiiaKdTa3h6VpYSHoYayFqoZINmh+B4KUZxNg7S7G3Ru57INJpFtr7oLWjtaSMLlwR3Kkp4djEK47etHYZJuKo4vAtfA/9O9MKUWK9Chgrj7k4Y+BNfqwZIuILH4tZzOFbvUHd2uQ9x+Z2uc8pt4KurZFJCobGeXdvNGv5uFSGAAn3LcQyBBxoG1ziGybOv/l8fs8Vzi/7yWIhGTvihASWGNJaY7advo70TUhFqpPmzrPESPEiUYlsHlkjxEK8ffc51RhUpOWzcF3pTw36S05UiodjIqx6rtxafHf3nQLezWr7GI/s1zsvYNAdB/wp7Yu9K7BH8fYJzJyFPQyva/rLA6MNz/cDLrNsXi3Scxvc5oxWp6WUMXuz4XXf56naJDGo1oLA/dYhP9H/10OHTVf+FGPBnFqEaB+2/Ue38C4ss845rKw3X6htubQz84tVooxvmDiP/WU3peZLp7NhJMZ1pjW3faeFx1LwlGeNAhBAt+FkkNconAdVEPam2F3AWNJBwS4vfrinocTOMHhBk+eWLagc7jCWuvgKB9KAD9F6uY4AYbLbcO0rlDmqHvxTBUU6QGyU+yv4wJQbmWsRLeKshvwePdJL4kqNZc0q+xDHixYYjjSDRkQxlasuGObitE8SckMccQshVRY4jF7VFAfPVzFG4FM6rF92eL9OxHPshyvsTUvKFCzM4ieXWAzrBYtgNj6qL4OPaMvLwGs2YktLwZT0sKriKTpRkNhOuMikjy3rOhY+hvWWAmtAA94F2AKVPkG8ocUyAZntpSow14uQcCwJz8X/Ix92Nq3mFwMnbMCIlwsuDurafmI6UBtJxtZV83mW9phsf8ydDf95tzhZct15gFjoO+FR5FL9nfejn6THi5/QQUb1X+RQ2RIOhPWhfX8bWrsdbHmABPEWK+27CtTd4AJY3CplAdW1Q1/QOZvSRoOwR6aWhPDL0JZO+rYT2dM6SLhYQvtaU/RtqF15gr5WAiXQ/FJQvpnE/hqROR7aDi550RAOvRqUns/+hbBdHS1plkoHxMni5+sWPku1dA6kizrGMYNaV6Zqlfu4eMP9IKCn4vhWBhHoJsFWDMQnNTPZmGfkr2sERdS84cf0WMoDhmzui1AlfVuApwBSiX85TJi14Pj74S4bcKQ1f9w9fBeYi0MVNhZxorXDivF8Q1ZOyel/5jHXdLDlb5gbE2EDHQlpGGzTC/ysv+vup2jvKieCBxcG5Q0zlCem5BSnCo29lVL835D7eLayhREzE6rykVYea1R5xCf84HMJKQLUBw0K9R8BYpLdMYgIqZO0V4TenPMKE4eFn7JEs28T17AzZacon+IeDnYqKHArP7SEVCuAC6Iu6I5WiH+sew=="/>
  <p:tag name="MEKKOXMLTAGS" val="1"/>
  <p:tag name="MEKKOEXCEL1" val="C:\Users\emrowe\Desktop\Parking\Strategy\OPMI Optimization\Parking Pricing OPMI 2018.05.16 Presentation.xlsx"/>
  <p:tag name="MEKKOEXCEL2" val="zzMG_Chart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A3666-81BA-4ADD-A480-6FFC01BF643C}" vid="{925534F4-986F-491E-95F0-ED562A72A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7A021E94FC5D4AAD2009DAC492BB79" ma:contentTypeVersion="2" ma:contentTypeDescription="Create a new document." ma:contentTypeScope="" ma:versionID="08ee94d348ab304a3b79bdd2e6cacc8e">
  <xsd:schema xmlns:xsd="http://www.w3.org/2001/XMLSchema" xmlns:xs="http://www.w3.org/2001/XMLSchema" xmlns:p="http://schemas.microsoft.com/office/2006/metadata/properties" xmlns:ns2="fd838cc0-6891-4f57-b35d-ac88772996e0" targetNamespace="http://schemas.microsoft.com/office/2006/metadata/properties" ma:root="true" ma:fieldsID="bbbce1d2035354de95232db37b330cbf" ns2:_="">
    <xsd:import namespace="fd838cc0-6891-4f57-b35d-ac88772996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38cc0-6891-4f57-b35d-ac8877299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A71BAD-BBD7-47E0-AF35-2AF0CA90BD5E}"/>
</file>

<file path=customXml/itemProps2.xml><?xml version="1.0" encoding="utf-8"?>
<ds:datastoreItem xmlns:ds="http://schemas.openxmlformats.org/officeDocument/2006/customXml" ds:itemID="{FC0B8929-AB2B-4701-B9EF-CD70800EC537}"/>
</file>

<file path=customXml/itemProps3.xml><?xml version="1.0" encoding="utf-8"?>
<ds:datastoreItem xmlns:ds="http://schemas.openxmlformats.org/officeDocument/2006/customXml" ds:itemID="{CF5E46F0-D78C-4E1F-A9C8-819C77C8A28F}"/>
</file>

<file path=docProps/app.xml><?xml version="1.0" encoding="utf-8"?>
<Properties xmlns="http://schemas.openxmlformats.org/officeDocument/2006/extended-properties" xmlns:vt="http://schemas.openxmlformats.org/officeDocument/2006/docPropsVTypes">
  <Template>blank</Template>
  <TotalTime>3471</TotalTime>
  <Words>2911</Words>
  <Application>Microsoft Office PowerPoint</Application>
  <PresentationFormat>On-screen Show (4:3)</PresentationFormat>
  <Paragraphs>997</Paragraphs>
  <Slides>33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1_Office Theme</vt:lpstr>
      <vt:lpstr>Parking Policy: Pricing and Implementation</vt:lpstr>
      <vt:lpstr>Summary</vt:lpstr>
      <vt:lpstr>New Parking Policy</vt:lpstr>
      <vt:lpstr>Context: Parking System at a Glance</vt:lpstr>
      <vt:lpstr>Context: Parking Access and Customers</vt:lpstr>
      <vt:lpstr>Context: Parking Operational Initiatives</vt:lpstr>
      <vt:lpstr>Context: Parking Maintenance Initiatives</vt:lpstr>
      <vt:lpstr>Context: Real-time garage information</vt:lpstr>
      <vt:lpstr>Context: MBTA Parking Prices Haven’t Changed in 10 Years, But Everything Else Has</vt:lpstr>
      <vt:lpstr>A Paradox: Too Little Demand, Too Much Demand</vt:lpstr>
      <vt:lpstr>GRAPHIC: UTILIZATION PATTERNS</vt:lpstr>
      <vt:lpstr>PowerPoint Presentation</vt:lpstr>
      <vt:lpstr>A Paradox: Too Little Demand, Too Much Demand</vt:lpstr>
      <vt:lpstr>By changing pricing, we can create more room for everyone</vt:lpstr>
      <vt:lpstr>Policy Goals</vt:lpstr>
      <vt:lpstr> Initial Policy Implementation</vt:lpstr>
      <vt:lpstr>Pricing and policy implementation</vt:lpstr>
      <vt:lpstr>Under all options</vt:lpstr>
      <vt:lpstr>Weekday pricing – 3 options based on updated parking pricing policy and goals</vt:lpstr>
      <vt:lpstr>PowerPoint Presentation</vt:lpstr>
      <vt:lpstr>PowerPoint Presentation</vt:lpstr>
      <vt:lpstr>PowerPoint Presentation</vt:lpstr>
      <vt:lpstr>PowerPoint Presentation</vt:lpstr>
      <vt:lpstr>GRAPHIC: UTILIZATION PATTERNS</vt:lpstr>
      <vt:lpstr>PowerPoint Presentation</vt:lpstr>
      <vt:lpstr>PowerPoint Presentation</vt:lpstr>
      <vt:lpstr>Event parking – still a great deal</vt:lpstr>
      <vt:lpstr>Premium parking</vt:lpstr>
      <vt:lpstr>Monthly, scofflaw, invoicing</vt:lpstr>
      <vt:lpstr>Anticipated Revenue Impacts in FY19</vt:lpstr>
      <vt:lpstr>Tradeoffs between options</vt:lpstr>
      <vt:lpstr>Indicative Pricing</vt:lpstr>
      <vt:lpstr>To Vote - DRAFT</vt:lpstr>
    </vt:vector>
  </TitlesOfParts>
  <Company>MBTA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Parking Policy: Pricing and Implementation</dc:title>
  <dc:creator>Rowe, Evan</dc:creator>
  <cp:lastModifiedBy>Rowe, Evan</cp:lastModifiedBy>
  <cp:revision>49</cp:revision>
  <dcterms:created xsi:type="dcterms:W3CDTF">2018-05-30T20:43:05Z</dcterms:created>
  <dcterms:modified xsi:type="dcterms:W3CDTF">2018-06-14T16:09:31Z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0x010100467A021E94FC5D4AAD2009DAC492BB79</vt:lpwstr>
  </property>
</Properties>
</file>