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audio1.wav" ContentType="audio/wav"/>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265" r:id="rId5"/>
    <p:sldId id="594" r:id="rId6"/>
    <p:sldId id="614" r:id="rId7"/>
    <p:sldId id="663" r:id="rId8"/>
    <p:sldId id="587" r:id="rId9"/>
    <p:sldId id="662" r:id="rId10"/>
    <p:sldId id="340" r:id="rId11"/>
    <p:sldId id="619" r:id="rId12"/>
    <p:sldId id="480" r:id="rId13"/>
    <p:sldId id="618" r:id="rId14"/>
    <p:sldId id="291" r:id="rId15"/>
    <p:sldId id="637" r:id="rId16"/>
    <p:sldId id="257" r:id="rId17"/>
    <p:sldId id="615" r:id="rId18"/>
    <p:sldId id="655" r:id="rId19"/>
    <p:sldId id="277" r:id="rId20"/>
    <p:sldId id="652" r:id="rId21"/>
    <p:sldId id="638" r:id="rId22"/>
    <p:sldId id="639" r:id="rId23"/>
    <p:sldId id="623" r:id="rId24"/>
    <p:sldId id="611" r:id="rId25"/>
    <p:sldId id="660" r:id="rId26"/>
    <p:sldId id="63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0" userDrawn="1">
          <p15:clr>
            <a:srgbClr val="A4A3A4"/>
          </p15:clr>
        </p15:guide>
        <p15:guide id="2" pos="3864" userDrawn="1">
          <p15:clr>
            <a:srgbClr val="A4A3A4"/>
          </p15:clr>
        </p15:guide>
        <p15:guide id="3" orient="horz" pos="23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get-Seekins, Laurel" initials="PL" lastIdx="19" clrIdx="0">
    <p:extLst>
      <p:ext uri="{19B8F6BF-5375-455C-9EA6-DF929625EA0E}">
        <p15:presenceInfo xmlns:p15="http://schemas.microsoft.com/office/powerpoint/2012/main" userId="S-1-5-21-4020003261-1086054968-1968315734-23781" providerId="AD"/>
      </p:ext>
    </p:extLst>
  </p:cmAuthor>
  <p:cmAuthor id="2" name="Gartsman, Anna" initials="GA" lastIdx="15" clrIdx="1">
    <p:extLst>
      <p:ext uri="{19B8F6BF-5375-455C-9EA6-DF929625EA0E}">
        <p15:presenceInfo xmlns:p15="http://schemas.microsoft.com/office/powerpoint/2012/main" userId="S-1-5-21-4020003261-1086054968-1968315734-30694" providerId="AD"/>
      </p:ext>
    </p:extLst>
  </p:cmAuthor>
  <p:cmAuthor id="3" name="Anna G" initials="AG" lastIdx="1" clrIdx="2">
    <p:extLst>
      <p:ext uri="{19B8F6BF-5375-455C-9EA6-DF929625EA0E}">
        <p15:presenceInfo xmlns:p15="http://schemas.microsoft.com/office/powerpoint/2012/main" userId="Anna G" providerId="None"/>
      </p:ext>
    </p:extLst>
  </p:cmAuthor>
  <p:cmAuthor id="4" name="O'Brien, Kathleen" initials="OK" lastIdx="3" clrIdx="3">
    <p:extLst>
      <p:ext uri="{19B8F6BF-5375-455C-9EA6-DF929625EA0E}">
        <p15:presenceInfo xmlns:p15="http://schemas.microsoft.com/office/powerpoint/2012/main" userId="S::kobrien@mbta.com::a3d11790-b780-4b50-93d5-8bdf381d161d" providerId="AD"/>
      </p:ext>
    </p:extLst>
  </p:cmAuthor>
  <p:cmAuthor id="5" name="Comas, Makayla" initials="CM" lastIdx="1" clrIdx="4">
    <p:extLst>
      <p:ext uri="{19B8F6BF-5375-455C-9EA6-DF929625EA0E}">
        <p15:presenceInfo xmlns:p15="http://schemas.microsoft.com/office/powerpoint/2012/main" userId="S::mcomas@mbta.com::088b0b1b-0af0-443b-99a6-4fcdf7897b64" providerId="AD"/>
      </p:ext>
    </p:extLst>
  </p:cmAuthor>
  <p:cmAuthor id="6" name="Kamoune, Adam" initials="KA" lastIdx="2" clrIdx="5">
    <p:extLst>
      <p:ext uri="{19B8F6BF-5375-455C-9EA6-DF929625EA0E}">
        <p15:presenceInfo xmlns:p15="http://schemas.microsoft.com/office/powerpoint/2012/main" userId="S::akamoune@mbta.com::136e7d50-37d6-4965-897a-4c08d68ba02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AC01"/>
    <a:srgbClr val="D72933"/>
    <a:srgbClr val="E4A500"/>
    <a:srgbClr val="C00000"/>
    <a:srgbClr val="F2A46F"/>
    <a:srgbClr val="DA291C"/>
    <a:srgbClr val="810E1A"/>
    <a:srgbClr val="ED7D31"/>
    <a:srgbClr val="21306A"/>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0"/>
      </p:cViewPr>
      <p:guideLst>
        <p:guide orient="horz" pos="2040"/>
        <p:guide pos="3864"/>
        <p:guide orient="horz" pos="235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ithistle\Box\Projects\MBTA\Ridership\COVID-19%20Ad-Hoc%20Work\bus%20updates\Daily%20bus%20ridership_v4_112321.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ithistle\Box\Projects\MBTA\Ridership\COVID-19%20Ad-Hoc%20Work\bus%20updates\Daily%20bus%20ridership_v4_1123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Total Daily Bus Riders - Last 60</a:t>
            </a:r>
            <a:r>
              <a:rPr lang="en-US" baseline="0" dirty="0"/>
              <a:t> Days</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'1. System Summary'!$B$581:$B$640</c:f>
              <c:numCache>
                <c:formatCode>[$-409]d\-mmm\-yy;@</c:formatCode>
                <c:ptCount val="60"/>
                <c:pt idx="0">
                  <c:v>44461</c:v>
                </c:pt>
                <c:pt idx="1">
                  <c:v>44462</c:v>
                </c:pt>
                <c:pt idx="2">
                  <c:v>44463</c:v>
                </c:pt>
                <c:pt idx="3">
                  <c:v>44464</c:v>
                </c:pt>
                <c:pt idx="4">
                  <c:v>44465</c:v>
                </c:pt>
                <c:pt idx="5">
                  <c:v>44466</c:v>
                </c:pt>
                <c:pt idx="6">
                  <c:v>44467</c:v>
                </c:pt>
                <c:pt idx="7">
                  <c:v>44468</c:v>
                </c:pt>
                <c:pt idx="8">
                  <c:v>44469</c:v>
                </c:pt>
                <c:pt idx="9">
                  <c:v>44470</c:v>
                </c:pt>
                <c:pt idx="10">
                  <c:v>44471</c:v>
                </c:pt>
                <c:pt idx="11">
                  <c:v>44472</c:v>
                </c:pt>
                <c:pt idx="12">
                  <c:v>44473</c:v>
                </c:pt>
                <c:pt idx="13">
                  <c:v>44474</c:v>
                </c:pt>
                <c:pt idx="14">
                  <c:v>44475</c:v>
                </c:pt>
                <c:pt idx="15">
                  <c:v>44476</c:v>
                </c:pt>
                <c:pt idx="16">
                  <c:v>44477</c:v>
                </c:pt>
                <c:pt idx="17">
                  <c:v>44478</c:v>
                </c:pt>
                <c:pt idx="18">
                  <c:v>44479</c:v>
                </c:pt>
                <c:pt idx="19">
                  <c:v>44480</c:v>
                </c:pt>
                <c:pt idx="20">
                  <c:v>44481</c:v>
                </c:pt>
                <c:pt idx="21">
                  <c:v>44482</c:v>
                </c:pt>
                <c:pt idx="22">
                  <c:v>44483</c:v>
                </c:pt>
                <c:pt idx="23">
                  <c:v>44484</c:v>
                </c:pt>
                <c:pt idx="24">
                  <c:v>44485</c:v>
                </c:pt>
                <c:pt idx="25">
                  <c:v>44486</c:v>
                </c:pt>
                <c:pt idx="26">
                  <c:v>44487</c:v>
                </c:pt>
                <c:pt idx="27">
                  <c:v>44488</c:v>
                </c:pt>
                <c:pt idx="28">
                  <c:v>44489</c:v>
                </c:pt>
                <c:pt idx="29">
                  <c:v>44490</c:v>
                </c:pt>
                <c:pt idx="30">
                  <c:v>44491</c:v>
                </c:pt>
                <c:pt idx="31">
                  <c:v>44492</c:v>
                </c:pt>
                <c:pt idx="32">
                  <c:v>44493</c:v>
                </c:pt>
                <c:pt idx="33">
                  <c:v>44494</c:v>
                </c:pt>
                <c:pt idx="34">
                  <c:v>44495</c:v>
                </c:pt>
                <c:pt idx="35">
                  <c:v>44496</c:v>
                </c:pt>
                <c:pt idx="36">
                  <c:v>44497</c:v>
                </c:pt>
                <c:pt idx="37">
                  <c:v>44498</c:v>
                </c:pt>
                <c:pt idx="38">
                  <c:v>44499</c:v>
                </c:pt>
                <c:pt idx="39">
                  <c:v>44500</c:v>
                </c:pt>
                <c:pt idx="40">
                  <c:v>44501</c:v>
                </c:pt>
                <c:pt idx="41">
                  <c:v>44502</c:v>
                </c:pt>
                <c:pt idx="42">
                  <c:v>44503</c:v>
                </c:pt>
                <c:pt idx="43">
                  <c:v>44504</c:v>
                </c:pt>
                <c:pt idx="44">
                  <c:v>44505</c:v>
                </c:pt>
                <c:pt idx="45">
                  <c:v>44506</c:v>
                </c:pt>
                <c:pt idx="46">
                  <c:v>44507</c:v>
                </c:pt>
                <c:pt idx="47">
                  <c:v>44508</c:v>
                </c:pt>
                <c:pt idx="48">
                  <c:v>44509</c:v>
                </c:pt>
                <c:pt idx="49">
                  <c:v>44510</c:v>
                </c:pt>
                <c:pt idx="50">
                  <c:v>44511</c:v>
                </c:pt>
                <c:pt idx="51">
                  <c:v>44512</c:v>
                </c:pt>
                <c:pt idx="52">
                  <c:v>44513</c:v>
                </c:pt>
                <c:pt idx="53">
                  <c:v>44514</c:v>
                </c:pt>
                <c:pt idx="54">
                  <c:v>44515</c:v>
                </c:pt>
                <c:pt idx="55">
                  <c:v>44516</c:v>
                </c:pt>
                <c:pt idx="56">
                  <c:v>44517</c:v>
                </c:pt>
                <c:pt idx="57">
                  <c:v>44518</c:v>
                </c:pt>
                <c:pt idx="58">
                  <c:v>44519</c:v>
                </c:pt>
                <c:pt idx="59">
                  <c:v>44520</c:v>
                </c:pt>
              </c:numCache>
            </c:numRef>
          </c:cat>
          <c:val>
            <c:numRef>
              <c:f>'1. System Summary'!$E$581:$E$640</c:f>
              <c:numCache>
                <c:formatCode>_(* #,##0_);_(* \(#,##0\);_(* "-"??_);_(@_)</c:formatCode>
                <c:ptCount val="60"/>
                <c:pt idx="0">
                  <c:v>270.39746197711781</c:v>
                </c:pt>
                <c:pt idx="1">
                  <c:v>265.33702961375428</c:v>
                </c:pt>
                <c:pt idx="2">
                  <c:v>268.46745807078281</c:v>
                </c:pt>
                <c:pt idx="3">
                  <c:v>157.28073554172357</c:v>
                </c:pt>
                <c:pt idx="4">
                  <c:v>107.57625905938082</c:v>
                </c:pt>
                <c:pt idx="5">
                  <c:v>265.60794733989565</c:v>
                </c:pt>
                <c:pt idx="6">
                  <c:v>254.520117182223</c:v>
                </c:pt>
                <c:pt idx="7">
                  <c:v>272.65624438065834</c:v>
                </c:pt>
                <c:pt idx="8">
                  <c:v>268.3010166506524</c:v>
                </c:pt>
                <c:pt idx="9">
                  <c:v>283.37059484327347</c:v>
                </c:pt>
                <c:pt idx="10">
                  <c:v>159.86112064281605</c:v>
                </c:pt>
                <c:pt idx="11">
                  <c:v>102.48242671463007</c:v>
                </c:pt>
                <c:pt idx="12">
                  <c:v>249.77242268197816</c:v>
                </c:pt>
                <c:pt idx="13">
                  <c:v>271.07428414780196</c:v>
                </c:pt>
                <c:pt idx="14">
                  <c:v>272.09327960187198</c:v>
                </c:pt>
                <c:pt idx="15">
                  <c:v>276.77945755080367</c:v>
                </c:pt>
                <c:pt idx="16">
                  <c:v>273.79645911575818</c:v>
                </c:pt>
                <c:pt idx="17">
                  <c:v>153.86607978655113</c:v>
                </c:pt>
                <c:pt idx="18">
                  <c:v>105.7322658028336</c:v>
                </c:pt>
                <c:pt idx="19">
                  <c:v>176.19238843558679</c:v>
                </c:pt>
                <c:pt idx="20">
                  <c:v>273.14339679149862</c:v>
                </c:pt>
                <c:pt idx="21">
                  <c:v>274.78840230532211</c:v>
                </c:pt>
                <c:pt idx="22">
                  <c:v>274.86812994815716</c:v>
                </c:pt>
                <c:pt idx="23">
                  <c:v>269.15396993446177</c:v>
                </c:pt>
                <c:pt idx="24">
                  <c:v>159.92478302851137</c:v>
                </c:pt>
                <c:pt idx="25">
                  <c:v>106.44109631652752</c:v>
                </c:pt>
                <c:pt idx="26">
                  <c:v>265.16621072950613</c:v>
                </c:pt>
                <c:pt idx="27">
                  <c:v>271.60825324330028</c:v>
                </c:pt>
                <c:pt idx="28">
                  <c:v>271.10510894455012</c:v>
                </c:pt>
                <c:pt idx="29">
                  <c:v>271.7971395254869</c:v>
                </c:pt>
                <c:pt idx="30">
                  <c:v>271.5894720835787</c:v>
                </c:pt>
                <c:pt idx="31">
                  <c:v>158.09740634103213</c:v>
                </c:pt>
                <c:pt idx="32">
                  <c:v>104.75358047340019</c:v>
                </c:pt>
                <c:pt idx="33">
                  <c:v>248.64613108884114</c:v>
                </c:pt>
                <c:pt idx="34">
                  <c:v>248.1069019358421</c:v>
                </c:pt>
                <c:pt idx="35">
                  <c:v>235.8319904402353</c:v>
                </c:pt>
                <c:pt idx="36">
                  <c:v>277.05551884411722</c:v>
                </c:pt>
                <c:pt idx="37">
                  <c:v>263.01391692392241</c:v>
                </c:pt>
                <c:pt idx="38">
                  <c:v>136.43897591583044</c:v>
                </c:pt>
                <c:pt idx="39">
                  <c:v>110.84943742723038</c:v>
                </c:pt>
                <c:pt idx="40">
                  <c:v>264.55270871819437</c:v>
                </c:pt>
                <c:pt idx="41">
                  <c:v>267.1432402910259</c:v>
                </c:pt>
                <c:pt idx="42">
                  <c:v>272.54938578855945</c:v>
                </c:pt>
                <c:pt idx="43">
                  <c:v>264.63130474809674</c:v>
                </c:pt>
                <c:pt idx="44">
                  <c:v>274.47208953604297</c:v>
                </c:pt>
                <c:pt idx="45">
                  <c:v>155.94208124280652</c:v>
                </c:pt>
                <c:pt idx="46">
                  <c:v>99.054687671446104</c:v>
                </c:pt>
                <c:pt idx="47">
                  <c:v>255.75625537682214</c:v>
                </c:pt>
                <c:pt idx="48">
                  <c:v>269.29283617962369</c:v>
                </c:pt>
                <c:pt idx="49">
                  <c:v>270.81174893367881</c:v>
                </c:pt>
                <c:pt idx="50">
                  <c:v>227.49494427533318</c:v>
                </c:pt>
                <c:pt idx="51">
                  <c:v>238.22777812986189</c:v>
                </c:pt>
                <c:pt idx="52">
                  <c:v>156.10911471593442</c:v>
                </c:pt>
                <c:pt idx="53">
                  <c:v>100.90834891837156</c:v>
                </c:pt>
                <c:pt idx="54">
                  <c:v>257.9377250374107</c:v>
                </c:pt>
                <c:pt idx="55">
                  <c:v>267.64807545740695</c:v>
                </c:pt>
                <c:pt idx="56">
                  <c:v>267.67715492830666</c:v>
                </c:pt>
                <c:pt idx="57">
                  <c:v>275.61913288274434</c:v>
                </c:pt>
                <c:pt idx="58">
                  <c:v>264.23120929848835</c:v>
                </c:pt>
                <c:pt idx="59">
                  <c:v>122.94831061404253</c:v>
                </c:pt>
              </c:numCache>
            </c:numRef>
          </c:val>
          <c:smooth val="0"/>
          <c:extLst>
            <c:ext xmlns:c16="http://schemas.microsoft.com/office/drawing/2014/chart" uri="{C3380CC4-5D6E-409C-BE32-E72D297353CC}">
              <c16:uniqueId val="{00000000-1A59-4CC2-891D-A27DB474431E}"/>
            </c:ext>
          </c:extLst>
        </c:ser>
        <c:dLbls>
          <c:showLegendKey val="0"/>
          <c:showVal val="0"/>
          <c:showCatName val="0"/>
          <c:showSerName val="0"/>
          <c:showPercent val="0"/>
          <c:showBubbleSize val="0"/>
        </c:dLbls>
        <c:marker val="1"/>
        <c:smooth val="0"/>
        <c:axId val="386762008"/>
        <c:axId val="386754136"/>
      </c:lineChart>
      <c:dateAx>
        <c:axId val="3867620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Date</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409]d\-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6754136"/>
        <c:crosses val="autoZero"/>
        <c:auto val="1"/>
        <c:lblOffset val="100"/>
        <c:baseTimeUnit val="days"/>
      </c:dateAx>
      <c:valAx>
        <c:axId val="386754136"/>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'000</a:t>
                </a:r>
                <a:r>
                  <a:rPr lang="en-US" baseline="0" dirty="0"/>
                  <a:t> Riders</a:t>
                </a:r>
                <a:endParaRPr lang="en-US"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6762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'2. Route Ridership Summary'!$L$4</c:f>
          <c:strCache>
            <c:ptCount val="1"/>
            <c:pt idx="0">
              <c:v>Daily Bus Ridership YOY, 11/18/19 vs. 11/15/21, Top Routes by Ridership</c:v>
            </c:pt>
          </c:strCache>
        </c:strRef>
      </c:tx>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968648547030794"/>
          <c:y val="0.1190721649484536"/>
          <c:w val="0.86011149432767187"/>
          <c:h val="0.69784046324106397"/>
        </c:manualLayout>
      </c:layout>
      <c:barChart>
        <c:barDir val="col"/>
        <c:grouping val="clustered"/>
        <c:varyColors val="0"/>
        <c:ser>
          <c:idx val="0"/>
          <c:order val="0"/>
          <c:tx>
            <c:strRef>
              <c:f>'2. Route Ridership Summary'!$C$4</c:f>
              <c:strCache>
                <c:ptCount val="1"/>
                <c:pt idx="0">
                  <c:v>2019 Baseline - 11/18/19</c:v>
                </c:pt>
              </c:strCache>
            </c:strRef>
          </c:tx>
          <c:spPr>
            <a:solidFill>
              <a:schemeClr val="accent1"/>
            </a:solidFill>
            <a:ln>
              <a:noFill/>
            </a:ln>
            <a:effectLst/>
          </c:spPr>
          <c:invertIfNegative val="0"/>
          <c:cat>
            <c:strRef>
              <c:f>'2. Route Ridership Summary'!$B$5:$B$29</c:f>
              <c:strCache>
                <c:ptCount val="25"/>
                <c:pt idx="0">
                  <c:v>1</c:v>
                </c:pt>
                <c:pt idx="1">
                  <c:v>66</c:v>
                </c:pt>
                <c:pt idx="2">
                  <c:v>23</c:v>
                </c:pt>
                <c:pt idx="3">
                  <c:v>28</c:v>
                </c:pt>
                <c:pt idx="4">
                  <c:v>39</c:v>
                </c:pt>
                <c:pt idx="5">
                  <c:v>111</c:v>
                </c:pt>
                <c:pt idx="6">
                  <c:v>32</c:v>
                </c:pt>
                <c:pt idx="7">
                  <c:v>SL5</c:v>
                </c:pt>
                <c:pt idx="8">
                  <c:v>57</c:v>
                </c:pt>
                <c:pt idx="9">
                  <c:v>22</c:v>
                </c:pt>
                <c:pt idx="10">
                  <c:v>SL1</c:v>
                </c:pt>
                <c:pt idx="11">
                  <c:v>SL3</c:v>
                </c:pt>
                <c:pt idx="12">
                  <c:v>9</c:v>
                </c:pt>
                <c:pt idx="13">
                  <c:v>70</c:v>
                </c:pt>
                <c:pt idx="14">
                  <c:v>77</c:v>
                </c:pt>
                <c:pt idx="15">
                  <c:v>SL2</c:v>
                </c:pt>
                <c:pt idx="16">
                  <c:v>116</c:v>
                </c:pt>
                <c:pt idx="17">
                  <c:v>86</c:v>
                </c:pt>
                <c:pt idx="18">
                  <c:v>15</c:v>
                </c:pt>
                <c:pt idx="19">
                  <c:v>73</c:v>
                </c:pt>
                <c:pt idx="20">
                  <c:v>16</c:v>
                </c:pt>
                <c:pt idx="21">
                  <c:v>SL4</c:v>
                </c:pt>
                <c:pt idx="22">
                  <c:v>117</c:v>
                </c:pt>
                <c:pt idx="23">
                  <c:v>31</c:v>
                </c:pt>
                <c:pt idx="24">
                  <c:v>104</c:v>
                </c:pt>
              </c:strCache>
            </c:strRef>
          </c:cat>
          <c:val>
            <c:numRef>
              <c:f>'2. Route Ridership Summary'!$C$5:$C$29</c:f>
              <c:numCache>
                <c:formatCode>_(* #,##0_);_(* \(#,##0\);_(* "-"??_);_(@_)</c:formatCode>
                <c:ptCount val="25"/>
                <c:pt idx="0">
                  <c:v>14694.722938999999</c:v>
                </c:pt>
                <c:pt idx="1">
                  <c:v>14041.262052</c:v>
                </c:pt>
                <c:pt idx="2">
                  <c:v>11451.027228999999</c:v>
                </c:pt>
                <c:pt idx="3">
                  <c:v>11424.649977999999</c:v>
                </c:pt>
                <c:pt idx="4">
                  <c:v>11153.427072</c:v>
                </c:pt>
                <c:pt idx="5">
                  <c:v>10264.286682</c:v>
                </c:pt>
                <c:pt idx="6">
                  <c:v>9854.6118480000005</c:v>
                </c:pt>
                <c:pt idx="7">
                  <c:v>9828.0833070000008</c:v>
                </c:pt>
                <c:pt idx="8">
                  <c:v>9720.9911429999993</c:v>
                </c:pt>
                <c:pt idx="9">
                  <c:v>8346.4486809999999</c:v>
                </c:pt>
                <c:pt idx="10">
                  <c:v>7263.1577120000002</c:v>
                </c:pt>
                <c:pt idx="11">
                  <c:v>7186.6309799999999</c:v>
                </c:pt>
                <c:pt idx="12">
                  <c:v>6992.8825420000003</c:v>
                </c:pt>
                <c:pt idx="13">
                  <c:v>6875.3557650000002</c:v>
                </c:pt>
                <c:pt idx="14">
                  <c:v>6469.0779849999999</c:v>
                </c:pt>
                <c:pt idx="15">
                  <c:v>6386.2140730000001</c:v>
                </c:pt>
                <c:pt idx="16">
                  <c:v>6344.3798450000004</c:v>
                </c:pt>
                <c:pt idx="17">
                  <c:v>6340.9942449999999</c:v>
                </c:pt>
                <c:pt idx="18">
                  <c:v>6140.0697719999998</c:v>
                </c:pt>
                <c:pt idx="19">
                  <c:v>5802.7368329999999</c:v>
                </c:pt>
                <c:pt idx="20">
                  <c:v>5701.4333319999996</c:v>
                </c:pt>
                <c:pt idx="21">
                  <c:v>5572.8666569999996</c:v>
                </c:pt>
                <c:pt idx="22">
                  <c:v>5462.4880480000002</c:v>
                </c:pt>
                <c:pt idx="23">
                  <c:v>5279.6143149999998</c:v>
                </c:pt>
                <c:pt idx="24">
                  <c:v>4282.3978820000002</c:v>
                </c:pt>
              </c:numCache>
            </c:numRef>
          </c:val>
          <c:extLst>
            <c:ext xmlns:c16="http://schemas.microsoft.com/office/drawing/2014/chart" uri="{C3380CC4-5D6E-409C-BE32-E72D297353CC}">
              <c16:uniqueId val="{00000000-C707-41A8-87D5-6099115A1A69}"/>
            </c:ext>
          </c:extLst>
        </c:ser>
        <c:ser>
          <c:idx val="1"/>
          <c:order val="1"/>
          <c:tx>
            <c:strRef>
              <c:f>'2. Route Ridership Summary'!$D$4</c:f>
              <c:strCache>
                <c:ptCount val="1"/>
                <c:pt idx="0">
                  <c:v>15-Nov-21</c:v>
                </c:pt>
              </c:strCache>
            </c:strRef>
          </c:tx>
          <c:spPr>
            <a:solidFill>
              <a:schemeClr val="accent2"/>
            </a:solidFill>
            <a:ln>
              <a:noFill/>
            </a:ln>
            <a:effectLst/>
          </c:spPr>
          <c:invertIfNegative val="0"/>
          <c:dLbls>
            <c:dLbl>
              <c:idx val="0"/>
              <c:layout/>
              <c:tx>
                <c:rich>
                  <a:bodyPr/>
                  <a:lstStyle/>
                  <a:p>
                    <a:fld id="{192A3CAA-5E2B-4212-91EB-5FE61CB005A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1-C707-41A8-87D5-6099115A1A69}"/>
                </c:ext>
              </c:extLst>
            </c:dLbl>
            <c:dLbl>
              <c:idx val="1"/>
              <c:layout/>
              <c:tx>
                <c:rich>
                  <a:bodyPr/>
                  <a:lstStyle/>
                  <a:p>
                    <a:fld id="{14F54007-D145-45BC-8726-6E9760EBDD3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2-C707-41A8-87D5-6099115A1A69}"/>
                </c:ext>
              </c:extLst>
            </c:dLbl>
            <c:dLbl>
              <c:idx val="2"/>
              <c:layout/>
              <c:tx>
                <c:rich>
                  <a:bodyPr/>
                  <a:lstStyle/>
                  <a:p>
                    <a:fld id="{0F8D904C-F679-4FE0-8575-123F3A23D65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C707-41A8-87D5-6099115A1A69}"/>
                </c:ext>
              </c:extLst>
            </c:dLbl>
            <c:dLbl>
              <c:idx val="3"/>
              <c:layout/>
              <c:tx>
                <c:rich>
                  <a:bodyPr/>
                  <a:lstStyle/>
                  <a:p>
                    <a:fld id="{4D135DCC-E029-4CCC-814B-99BA8891495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4-C707-41A8-87D5-6099115A1A69}"/>
                </c:ext>
              </c:extLst>
            </c:dLbl>
            <c:dLbl>
              <c:idx val="4"/>
              <c:layout/>
              <c:tx>
                <c:rich>
                  <a:bodyPr/>
                  <a:lstStyle/>
                  <a:p>
                    <a:fld id="{2DE5A93A-6E71-4FF9-AACD-A353D8AD445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5-C707-41A8-87D5-6099115A1A69}"/>
                </c:ext>
              </c:extLst>
            </c:dLbl>
            <c:dLbl>
              <c:idx val="5"/>
              <c:layout/>
              <c:tx>
                <c:rich>
                  <a:bodyPr/>
                  <a:lstStyle/>
                  <a:p>
                    <a:fld id="{32F06B07-9754-4841-8E27-AAB0A9A0F1F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6-C707-41A8-87D5-6099115A1A69}"/>
                </c:ext>
              </c:extLst>
            </c:dLbl>
            <c:dLbl>
              <c:idx val="6"/>
              <c:layout/>
              <c:tx>
                <c:rich>
                  <a:bodyPr/>
                  <a:lstStyle/>
                  <a:p>
                    <a:fld id="{95705C43-5CF8-4A2F-B85B-5B4B6B3566F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7-C707-41A8-87D5-6099115A1A69}"/>
                </c:ext>
              </c:extLst>
            </c:dLbl>
            <c:dLbl>
              <c:idx val="7"/>
              <c:layout/>
              <c:tx>
                <c:rich>
                  <a:bodyPr/>
                  <a:lstStyle/>
                  <a:p>
                    <a:fld id="{7258BF17-886E-4429-B7EF-751F1177287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C707-41A8-87D5-6099115A1A69}"/>
                </c:ext>
              </c:extLst>
            </c:dLbl>
            <c:dLbl>
              <c:idx val="8"/>
              <c:layout/>
              <c:tx>
                <c:rich>
                  <a:bodyPr/>
                  <a:lstStyle/>
                  <a:p>
                    <a:fld id="{1C79248F-19D4-4151-A924-7D7E04F6D87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9-C707-41A8-87D5-6099115A1A69}"/>
                </c:ext>
              </c:extLst>
            </c:dLbl>
            <c:dLbl>
              <c:idx val="9"/>
              <c:layout/>
              <c:tx>
                <c:rich>
                  <a:bodyPr/>
                  <a:lstStyle/>
                  <a:p>
                    <a:fld id="{E00C6019-7667-427E-912B-AF380695C0C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A-C707-41A8-87D5-6099115A1A69}"/>
                </c:ext>
              </c:extLst>
            </c:dLbl>
            <c:dLbl>
              <c:idx val="10"/>
              <c:layout/>
              <c:tx>
                <c:rich>
                  <a:bodyPr/>
                  <a:lstStyle/>
                  <a:p>
                    <a:fld id="{39439F1E-763C-4C9F-A92C-74A3137C078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B-C707-41A8-87D5-6099115A1A69}"/>
                </c:ext>
              </c:extLst>
            </c:dLbl>
            <c:dLbl>
              <c:idx val="11"/>
              <c:layout/>
              <c:tx>
                <c:rich>
                  <a:bodyPr/>
                  <a:lstStyle/>
                  <a:p>
                    <a:fld id="{DF54D549-C702-4F42-87F3-780BD642CC9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C-C707-41A8-87D5-6099115A1A69}"/>
                </c:ext>
              </c:extLst>
            </c:dLbl>
            <c:dLbl>
              <c:idx val="12"/>
              <c:layout/>
              <c:tx>
                <c:rich>
                  <a:bodyPr/>
                  <a:lstStyle/>
                  <a:p>
                    <a:fld id="{2375FCDD-BCCA-48B8-AA63-B440B97E38C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D-C707-41A8-87D5-6099115A1A69}"/>
                </c:ext>
              </c:extLst>
            </c:dLbl>
            <c:dLbl>
              <c:idx val="13"/>
              <c:layout/>
              <c:tx>
                <c:rich>
                  <a:bodyPr/>
                  <a:lstStyle/>
                  <a:p>
                    <a:fld id="{E8786F56-F1D0-4D55-87BB-B85CA2CECA5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E-C707-41A8-87D5-6099115A1A69}"/>
                </c:ext>
              </c:extLst>
            </c:dLbl>
            <c:dLbl>
              <c:idx val="14"/>
              <c:layout/>
              <c:tx>
                <c:rich>
                  <a:bodyPr/>
                  <a:lstStyle/>
                  <a:p>
                    <a:fld id="{8FFE6E3A-FC0A-4796-8704-EFD6D01E125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F-C707-41A8-87D5-6099115A1A69}"/>
                </c:ext>
              </c:extLst>
            </c:dLbl>
            <c:dLbl>
              <c:idx val="15"/>
              <c:layout/>
              <c:tx>
                <c:rich>
                  <a:bodyPr/>
                  <a:lstStyle/>
                  <a:p>
                    <a:fld id="{E67E7EAF-0F39-4F8C-807C-99B4D1D0E8A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0-C707-41A8-87D5-6099115A1A69}"/>
                </c:ext>
              </c:extLst>
            </c:dLbl>
            <c:dLbl>
              <c:idx val="16"/>
              <c:layout/>
              <c:tx>
                <c:rich>
                  <a:bodyPr/>
                  <a:lstStyle/>
                  <a:p>
                    <a:fld id="{A8313674-A13C-45C3-AB82-8EF341BDB3E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1-C707-41A8-87D5-6099115A1A69}"/>
                </c:ext>
              </c:extLst>
            </c:dLbl>
            <c:dLbl>
              <c:idx val="17"/>
              <c:layout/>
              <c:tx>
                <c:rich>
                  <a:bodyPr/>
                  <a:lstStyle/>
                  <a:p>
                    <a:fld id="{70F6D635-7B9C-48DA-8A7A-5BFC2AD908C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2-C707-41A8-87D5-6099115A1A69}"/>
                </c:ext>
              </c:extLst>
            </c:dLbl>
            <c:dLbl>
              <c:idx val="18"/>
              <c:layout/>
              <c:tx>
                <c:rich>
                  <a:bodyPr/>
                  <a:lstStyle/>
                  <a:p>
                    <a:fld id="{F32F3A6D-C0BB-4174-ADDB-E70A9BF231B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3-C707-41A8-87D5-6099115A1A69}"/>
                </c:ext>
              </c:extLst>
            </c:dLbl>
            <c:dLbl>
              <c:idx val="19"/>
              <c:layout/>
              <c:tx>
                <c:rich>
                  <a:bodyPr/>
                  <a:lstStyle/>
                  <a:p>
                    <a:fld id="{E7A5229F-7366-4C5D-B865-35CF7D56FF0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4-C707-41A8-87D5-6099115A1A69}"/>
                </c:ext>
              </c:extLst>
            </c:dLbl>
            <c:dLbl>
              <c:idx val="20"/>
              <c:layout/>
              <c:tx>
                <c:rich>
                  <a:bodyPr/>
                  <a:lstStyle/>
                  <a:p>
                    <a:fld id="{411E8F6E-95E4-41F4-9810-807B6030461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5-C707-41A8-87D5-6099115A1A69}"/>
                </c:ext>
              </c:extLst>
            </c:dLbl>
            <c:dLbl>
              <c:idx val="21"/>
              <c:layout/>
              <c:tx>
                <c:rich>
                  <a:bodyPr/>
                  <a:lstStyle/>
                  <a:p>
                    <a:fld id="{75150C57-E250-4FEC-AF23-DE229F977A9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6-C707-41A8-87D5-6099115A1A69}"/>
                </c:ext>
              </c:extLst>
            </c:dLbl>
            <c:dLbl>
              <c:idx val="22"/>
              <c:layout/>
              <c:tx>
                <c:rich>
                  <a:bodyPr/>
                  <a:lstStyle/>
                  <a:p>
                    <a:fld id="{5AAB9F68-6E3A-408F-A837-56FC1701CB1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7-C707-41A8-87D5-6099115A1A69}"/>
                </c:ext>
              </c:extLst>
            </c:dLbl>
            <c:dLbl>
              <c:idx val="23"/>
              <c:layout/>
              <c:tx>
                <c:rich>
                  <a:bodyPr/>
                  <a:lstStyle/>
                  <a:p>
                    <a:fld id="{167841EB-E8DD-4876-B4E1-C31548E6C31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8-C707-41A8-87D5-6099115A1A69}"/>
                </c:ext>
              </c:extLst>
            </c:dLbl>
            <c:dLbl>
              <c:idx val="24"/>
              <c:layout/>
              <c:tx>
                <c:rich>
                  <a:bodyPr/>
                  <a:lstStyle/>
                  <a:p>
                    <a:fld id="{DF609296-8ED0-4DDD-8E91-3B09E42120D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9-C707-41A8-87D5-6099115A1A69}"/>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'2. Route Ridership Summary'!$B$5:$B$29</c:f>
              <c:strCache>
                <c:ptCount val="25"/>
                <c:pt idx="0">
                  <c:v>1</c:v>
                </c:pt>
                <c:pt idx="1">
                  <c:v>66</c:v>
                </c:pt>
                <c:pt idx="2">
                  <c:v>23</c:v>
                </c:pt>
                <c:pt idx="3">
                  <c:v>28</c:v>
                </c:pt>
                <c:pt idx="4">
                  <c:v>39</c:v>
                </c:pt>
                <c:pt idx="5">
                  <c:v>111</c:v>
                </c:pt>
                <c:pt idx="6">
                  <c:v>32</c:v>
                </c:pt>
                <c:pt idx="7">
                  <c:v>SL5</c:v>
                </c:pt>
                <c:pt idx="8">
                  <c:v>57</c:v>
                </c:pt>
                <c:pt idx="9">
                  <c:v>22</c:v>
                </c:pt>
                <c:pt idx="10">
                  <c:v>SL1</c:v>
                </c:pt>
                <c:pt idx="11">
                  <c:v>SL3</c:v>
                </c:pt>
                <c:pt idx="12">
                  <c:v>9</c:v>
                </c:pt>
                <c:pt idx="13">
                  <c:v>70</c:v>
                </c:pt>
                <c:pt idx="14">
                  <c:v>77</c:v>
                </c:pt>
                <c:pt idx="15">
                  <c:v>SL2</c:v>
                </c:pt>
                <c:pt idx="16">
                  <c:v>116</c:v>
                </c:pt>
                <c:pt idx="17">
                  <c:v>86</c:v>
                </c:pt>
                <c:pt idx="18">
                  <c:v>15</c:v>
                </c:pt>
                <c:pt idx="19">
                  <c:v>73</c:v>
                </c:pt>
                <c:pt idx="20">
                  <c:v>16</c:v>
                </c:pt>
                <c:pt idx="21">
                  <c:v>SL4</c:v>
                </c:pt>
                <c:pt idx="22">
                  <c:v>117</c:v>
                </c:pt>
                <c:pt idx="23">
                  <c:v>31</c:v>
                </c:pt>
                <c:pt idx="24">
                  <c:v>104</c:v>
                </c:pt>
              </c:strCache>
            </c:strRef>
          </c:cat>
          <c:val>
            <c:numRef>
              <c:f>'2. Route Ridership Summary'!$D$5:$D$29</c:f>
              <c:numCache>
                <c:formatCode>_(* #,##0_);_(* \(#,##0\);_(* "-"??_);_(@_)</c:formatCode>
                <c:ptCount val="25"/>
                <c:pt idx="0">
                  <c:v>8928.2167036489209</c:v>
                </c:pt>
                <c:pt idx="1">
                  <c:v>10347.462498910236</c:v>
                </c:pt>
                <c:pt idx="2">
                  <c:v>8059.924882449619</c:v>
                </c:pt>
                <c:pt idx="3">
                  <c:v>10715.22647181613</c:v>
                </c:pt>
                <c:pt idx="4">
                  <c:v>6855.4256288761908</c:v>
                </c:pt>
                <c:pt idx="5">
                  <c:v>7616.8236756124352</c:v>
                </c:pt>
                <c:pt idx="6">
                  <c:v>6114.2449614206898</c:v>
                </c:pt>
                <c:pt idx="7">
                  <c:v>6263.1240033011154</c:v>
                </c:pt>
                <c:pt idx="8">
                  <c:v>7598.8036714152722</c:v>
                </c:pt>
                <c:pt idx="9">
                  <c:v>6208.980536129412</c:v>
                </c:pt>
                <c:pt idx="10">
                  <c:v>4273.2604024459333</c:v>
                </c:pt>
                <c:pt idx="11">
                  <c:v>6327.3630799424782</c:v>
                </c:pt>
                <c:pt idx="12">
                  <c:v>3824.5265465226407</c:v>
                </c:pt>
                <c:pt idx="13">
                  <c:v>4667.2923125920197</c:v>
                </c:pt>
                <c:pt idx="14">
                  <c:v>4085.7825259490346</c:v>
                </c:pt>
                <c:pt idx="15">
                  <c:v>2720.5296141142858</c:v>
                </c:pt>
                <c:pt idx="16">
                  <c:v>4966.2347572173912</c:v>
                </c:pt>
                <c:pt idx="17">
                  <c:v>4438.1213649032725</c:v>
                </c:pt>
                <c:pt idx="18">
                  <c:v>4100.7439742517072</c:v>
                </c:pt>
                <c:pt idx="19">
                  <c:v>2773.5726566022472</c:v>
                </c:pt>
                <c:pt idx="20">
                  <c:v>5224.2566854873348</c:v>
                </c:pt>
                <c:pt idx="21">
                  <c:v>3758.6242387507691</c:v>
                </c:pt>
                <c:pt idx="22">
                  <c:v>4577.606794808511</c:v>
                </c:pt>
                <c:pt idx="23">
                  <c:v>3839.3375927462453</c:v>
                </c:pt>
                <c:pt idx="24">
                  <c:v>3647.1497981534408</c:v>
                </c:pt>
              </c:numCache>
            </c:numRef>
          </c:val>
          <c:extLst>
            <c:ext xmlns:c15="http://schemas.microsoft.com/office/drawing/2012/chart" uri="{02D57815-91ED-43cb-92C2-25804820EDAC}">
              <c15:datalabelsRange>
                <c15:f>'2. Route Ridership Summary'!$F$5:$F$29</c15:f>
                <c15:dlblRangeCache>
                  <c:ptCount val="25"/>
                  <c:pt idx="0">
                    <c:v>61%</c:v>
                  </c:pt>
                  <c:pt idx="1">
                    <c:v>74%</c:v>
                  </c:pt>
                  <c:pt idx="2">
                    <c:v>70%</c:v>
                  </c:pt>
                  <c:pt idx="3">
                    <c:v>94%</c:v>
                  </c:pt>
                  <c:pt idx="4">
                    <c:v>61%</c:v>
                  </c:pt>
                  <c:pt idx="5">
                    <c:v>74%</c:v>
                  </c:pt>
                  <c:pt idx="6">
                    <c:v>62%</c:v>
                  </c:pt>
                  <c:pt idx="7">
                    <c:v>64%</c:v>
                  </c:pt>
                  <c:pt idx="8">
                    <c:v>78%</c:v>
                  </c:pt>
                  <c:pt idx="9">
                    <c:v>74%</c:v>
                  </c:pt>
                  <c:pt idx="10">
                    <c:v>59%</c:v>
                  </c:pt>
                  <c:pt idx="11">
                    <c:v>88%</c:v>
                  </c:pt>
                  <c:pt idx="12">
                    <c:v>55%</c:v>
                  </c:pt>
                  <c:pt idx="13">
                    <c:v>68%</c:v>
                  </c:pt>
                  <c:pt idx="14">
                    <c:v>63%</c:v>
                  </c:pt>
                  <c:pt idx="15">
                    <c:v>43%</c:v>
                  </c:pt>
                  <c:pt idx="16">
                    <c:v>78%</c:v>
                  </c:pt>
                  <c:pt idx="17">
                    <c:v>70%</c:v>
                  </c:pt>
                  <c:pt idx="18">
                    <c:v>67%</c:v>
                  </c:pt>
                  <c:pt idx="19">
                    <c:v>48%</c:v>
                  </c:pt>
                  <c:pt idx="20">
                    <c:v>92%</c:v>
                  </c:pt>
                  <c:pt idx="21">
                    <c:v>67%</c:v>
                  </c:pt>
                  <c:pt idx="22">
                    <c:v>84%</c:v>
                  </c:pt>
                  <c:pt idx="23">
                    <c:v>73%</c:v>
                  </c:pt>
                  <c:pt idx="24">
                    <c:v>85%</c:v>
                  </c:pt>
                </c15:dlblRangeCache>
              </c15:datalabelsRange>
            </c:ext>
            <c:ext xmlns:c16="http://schemas.microsoft.com/office/drawing/2014/chart" uri="{C3380CC4-5D6E-409C-BE32-E72D297353CC}">
              <c16:uniqueId val="{0000001A-C707-41A8-87D5-6099115A1A69}"/>
            </c:ext>
          </c:extLst>
        </c:ser>
        <c:dLbls>
          <c:showLegendKey val="0"/>
          <c:showVal val="0"/>
          <c:showCatName val="0"/>
          <c:showSerName val="0"/>
          <c:showPercent val="0"/>
          <c:showBubbleSize val="0"/>
        </c:dLbls>
        <c:gapWidth val="219"/>
        <c:overlap val="-27"/>
        <c:axId val="735301800"/>
        <c:axId val="735302456"/>
      </c:barChart>
      <c:catAx>
        <c:axId val="7353018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Route</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5302456"/>
        <c:crosses val="autoZero"/>
        <c:auto val="1"/>
        <c:lblAlgn val="ctr"/>
        <c:lblOffset val="100"/>
        <c:noMultiLvlLbl val="0"/>
      </c:catAx>
      <c:valAx>
        <c:axId val="7353024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Estimated</a:t>
                </a:r>
                <a:r>
                  <a:rPr lang="en-US" baseline="0" dirty="0"/>
                  <a:t> riders per day</a:t>
                </a:r>
                <a:endParaRPr lang="en-US"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53018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E0333E-C2BC-4C02-99E7-5B811A3BA179}" type="datetimeFigureOut">
              <a:rPr lang="en-US" smtClean="0"/>
              <a:pPr/>
              <a:t>12/8/2021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C31864-68E3-41E3-B10D-DD01427586DB}" type="slidenum">
              <a:rPr lang="en-US" smtClean="0"/>
              <a:pPr/>
              <a:t>‹#›</a:t>
            </a:fld>
            <a:endParaRPr lang="en-US" dirty="0"/>
          </a:p>
        </p:txBody>
      </p:sp>
    </p:spTree>
    <p:extLst>
      <p:ext uri="{BB962C8B-B14F-4D97-AF65-F5344CB8AC3E}">
        <p14:creationId xmlns:p14="http://schemas.microsoft.com/office/powerpoint/2010/main" val="1240072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EC31864-68E3-41E3-B10D-DD01427586DB}" type="slidenum">
              <a:rPr lang="en-US" smtClean="0"/>
              <a:pPr/>
              <a:t>5</a:t>
            </a:fld>
            <a:endParaRPr lang="en-US" dirty="0"/>
          </a:p>
        </p:txBody>
      </p:sp>
    </p:spTree>
    <p:extLst>
      <p:ext uri="{BB962C8B-B14F-4D97-AF65-F5344CB8AC3E}">
        <p14:creationId xmlns:p14="http://schemas.microsoft.com/office/powerpoint/2010/main" val="385596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EC31864-68E3-41E3-B10D-DD01427586DB}" type="slidenum">
              <a:rPr lang="en-US" smtClean="0"/>
              <a:pPr/>
              <a:t>17</a:t>
            </a:fld>
            <a:endParaRPr lang="en-US" dirty="0"/>
          </a:p>
        </p:txBody>
      </p:sp>
    </p:spTree>
    <p:extLst>
      <p:ext uri="{BB962C8B-B14F-4D97-AF65-F5344CB8AC3E}">
        <p14:creationId xmlns:p14="http://schemas.microsoft.com/office/powerpoint/2010/main" val="3480573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Done</a:t>
            </a:r>
          </a:p>
        </p:txBody>
      </p:sp>
      <p:sp>
        <p:nvSpPr>
          <p:cNvPr id="4" name="Slide Number Placeholder 3"/>
          <p:cNvSpPr>
            <a:spLocks noGrp="1"/>
          </p:cNvSpPr>
          <p:nvPr>
            <p:ph type="sldNum" sz="quarter" idx="5"/>
          </p:nvPr>
        </p:nvSpPr>
        <p:spPr/>
        <p:txBody>
          <a:bodyPr/>
          <a:lstStyle/>
          <a:p>
            <a:fld id="{BEC31864-68E3-41E3-B10D-DD01427586DB}" type="slidenum">
              <a:rPr lang="en-US" smtClean="0"/>
              <a:pPr/>
              <a:t>18</a:t>
            </a:fld>
            <a:endParaRPr lang="en-US" dirty="0"/>
          </a:p>
        </p:txBody>
      </p:sp>
    </p:spTree>
    <p:extLst>
      <p:ext uri="{BB962C8B-B14F-4D97-AF65-F5344CB8AC3E}">
        <p14:creationId xmlns:p14="http://schemas.microsoft.com/office/powerpoint/2010/main" val="2304840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Done</a:t>
            </a:r>
          </a:p>
        </p:txBody>
      </p:sp>
      <p:sp>
        <p:nvSpPr>
          <p:cNvPr id="4" name="Slide Number Placeholder 3"/>
          <p:cNvSpPr>
            <a:spLocks noGrp="1"/>
          </p:cNvSpPr>
          <p:nvPr>
            <p:ph type="sldNum" sz="quarter" idx="5"/>
          </p:nvPr>
        </p:nvSpPr>
        <p:spPr/>
        <p:txBody>
          <a:bodyPr/>
          <a:lstStyle/>
          <a:p>
            <a:fld id="{BEC31864-68E3-41E3-B10D-DD01427586DB}" type="slidenum">
              <a:rPr lang="en-US" smtClean="0"/>
              <a:pPr/>
              <a:t>19</a:t>
            </a:fld>
            <a:endParaRPr lang="en-US" dirty="0"/>
          </a:p>
        </p:txBody>
      </p:sp>
    </p:spTree>
    <p:extLst>
      <p:ext uri="{BB962C8B-B14F-4D97-AF65-F5344CB8AC3E}">
        <p14:creationId xmlns:p14="http://schemas.microsoft.com/office/powerpoint/2010/main" val="21152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Done</a:t>
            </a:r>
          </a:p>
          <a:p>
            <a:endParaRPr lang="en-US" dirty="0">
              <a:cs typeface="Calibri"/>
            </a:endParaRPr>
          </a:p>
        </p:txBody>
      </p:sp>
      <p:sp>
        <p:nvSpPr>
          <p:cNvPr id="4" name="Slide Number Placeholder 3"/>
          <p:cNvSpPr>
            <a:spLocks noGrp="1"/>
          </p:cNvSpPr>
          <p:nvPr>
            <p:ph type="sldNum" sz="quarter" idx="5"/>
          </p:nvPr>
        </p:nvSpPr>
        <p:spPr/>
        <p:txBody>
          <a:bodyPr/>
          <a:lstStyle/>
          <a:p>
            <a:fld id="{BEC31864-68E3-41E3-B10D-DD01427586DB}" type="slidenum">
              <a:rPr lang="en-US" smtClean="0"/>
              <a:pPr/>
              <a:t>20</a:t>
            </a:fld>
            <a:endParaRPr lang="en-US" dirty="0"/>
          </a:p>
        </p:txBody>
      </p:sp>
    </p:spTree>
    <p:extLst>
      <p:ext uri="{BB962C8B-B14F-4D97-AF65-F5344CB8AC3E}">
        <p14:creationId xmlns:p14="http://schemas.microsoft.com/office/powerpoint/2010/main" val="1008845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EC31864-68E3-41E3-B10D-DD01427586DB}" type="slidenum">
              <a:rPr lang="en-US" smtClean="0"/>
              <a:pPr/>
              <a:t>6</a:t>
            </a:fld>
            <a:endParaRPr lang="en-US" dirty="0"/>
          </a:p>
        </p:txBody>
      </p:sp>
    </p:spTree>
    <p:extLst>
      <p:ext uri="{BB962C8B-B14F-4D97-AF65-F5344CB8AC3E}">
        <p14:creationId xmlns:p14="http://schemas.microsoft.com/office/powerpoint/2010/main" val="87108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C31864-68E3-41E3-B10D-DD01427586DB}" type="slidenum">
              <a:rPr lang="en-US" smtClean="0"/>
              <a:pPr/>
              <a:t>8</a:t>
            </a:fld>
            <a:endParaRPr lang="en-US" dirty="0"/>
          </a:p>
        </p:txBody>
      </p:sp>
    </p:spTree>
    <p:extLst>
      <p:ext uri="{BB962C8B-B14F-4D97-AF65-F5344CB8AC3E}">
        <p14:creationId xmlns:p14="http://schemas.microsoft.com/office/powerpoint/2010/main" val="2898302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EC31864-68E3-41E3-B10D-DD01427586DB}" type="slidenum">
              <a:rPr lang="en-US" smtClean="0"/>
              <a:pPr/>
              <a:t>10</a:t>
            </a:fld>
            <a:endParaRPr lang="en-US" dirty="0"/>
          </a:p>
        </p:txBody>
      </p:sp>
    </p:spTree>
    <p:extLst>
      <p:ext uri="{BB962C8B-B14F-4D97-AF65-F5344CB8AC3E}">
        <p14:creationId xmlns:p14="http://schemas.microsoft.com/office/powerpoint/2010/main" val="840831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FBB3D9-29A2-4426-80E6-BCF1A071C067}" type="slidenum">
              <a:rPr lang="en-US" smtClean="0"/>
              <a:t>11</a:t>
            </a:fld>
            <a:endParaRPr lang="en-US" dirty="0"/>
          </a:p>
        </p:txBody>
      </p:sp>
    </p:spTree>
    <p:extLst>
      <p:ext uri="{BB962C8B-B14F-4D97-AF65-F5344CB8AC3E}">
        <p14:creationId xmlns:p14="http://schemas.microsoft.com/office/powerpoint/2010/main" val="2697927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Done  </a:t>
            </a:r>
            <a:endParaRPr lang="en-US" dirty="0"/>
          </a:p>
        </p:txBody>
      </p:sp>
      <p:sp>
        <p:nvSpPr>
          <p:cNvPr id="4" name="Slide Number Placeholder 3"/>
          <p:cNvSpPr>
            <a:spLocks noGrp="1"/>
          </p:cNvSpPr>
          <p:nvPr>
            <p:ph type="sldNum" sz="quarter" idx="5"/>
          </p:nvPr>
        </p:nvSpPr>
        <p:spPr/>
        <p:txBody>
          <a:bodyPr/>
          <a:lstStyle/>
          <a:p>
            <a:fld id="{BEC31864-68E3-41E3-B10D-DD01427586DB}" type="slidenum">
              <a:rPr lang="en-US" smtClean="0"/>
              <a:pPr/>
              <a:t>12</a:t>
            </a:fld>
            <a:endParaRPr lang="en-US" dirty="0"/>
          </a:p>
        </p:txBody>
      </p:sp>
    </p:spTree>
    <p:extLst>
      <p:ext uri="{BB962C8B-B14F-4D97-AF65-F5344CB8AC3E}">
        <p14:creationId xmlns:p14="http://schemas.microsoft.com/office/powerpoint/2010/main" val="309788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E5FD7-754D-469B-A117-D37E2F264C0F}" type="slidenum">
              <a:rPr lang="en-US" smtClean="0"/>
              <a:t>13</a:t>
            </a:fld>
            <a:endParaRPr lang="en-US" dirty="0"/>
          </a:p>
        </p:txBody>
      </p:sp>
    </p:spTree>
    <p:extLst>
      <p:ext uri="{BB962C8B-B14F-4D97-AF65-F5344CB8AC3E}">
        <p14:creationId xmlns:p14="http://schemas.microsoft.com/office/powerpoint/2010/main" val="1337925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EC31864-68E3-41E3-B10D-DD01427586DB}" type="slidenum">
              <a:rPr lang="en-US" smtClean="0"/>
              <a:pPr/>
              <a:t>14</a:t>
            </a:fld>
            <a:endParaRPr lang="en-US" dirty="0"/>
          </a:p>
        </p:txBody>
      </p:sp>
    </p:spTree>
    <p:extLst>
      <p:ext uri="{BB962C8B-B14F-4D97-AF65-F5344CB8AC3E}">
        <p14:creationId xmlns:p14="http://schemas.microsoft.com/office/powerpoint/2010/main" val="1010609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Done</a:t>
            </a:r>
          </a:p>
        </p:txBody>
      </p:sp>
      <p:sp>
        <p:nvSpPr>
          <p:cNvPr id="4" name="Slide Number Placeholder 3"/>
          <p:cNvSpPr>
            <a:spLocks noGrp="1"/>
          </p:cNvSpPr>
          <p:nvPr>
            <p:ph type="sldNum" sz="quarter" idx="5"/>
          </p:nvPr>
        </p:nvSpPr>
        <p:spPr/>
        <p:txBody>
          <a:bodyPr/>
          <a:lstStyle/>
          <a:p>
            <a:fld id="{9CFBB3D9-29A2-4426-80E6-BCF1A071C067}" type="slidenum">
              <a:rPr lang="en-US" smtClean="0"/>
              <a:t>15</a:t>
            </a:fld>
            <a:endParaRPr lang="en-US" dirty="0"/>
          </a:p>
        </p:txBody>
      </p:sp>
    </p:spTree>
    <p:extLst>
      <p:ext uri="{BB962C8B-B14F-4D97-AF65-F5344CB8AC3E}">
        <p14:creationId xmlns:p14="http://schemas.microsoft.com/office/powerpoint/2010/main" val="29584539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732653"/>
            <a:ext cx="9144000" cy="1143000"/>
          </a:xfrm>
        </p:spPr>
        <p:txBody>
          <a:bodyPr anchor="b"/>
          <a:lstStyle>
            <a:lvl1pPr algn="ctr">
              <a:defRPr sz="6000">
                <a:latin typeface="Franklin Gothic Book" panose="020B0503020102020204" pitchFamily="34" charset="0"/>
              </a:defRPr>
            </a:lvl1pPr>
          </a:lstStyle>
          <a:p>
            <a:r>
              <a:rPr lang="en-US"/>
              <a:t>Presentation Title</a:t>
            </a:r>
          </a:p>
        </p:txBody>
      </p:sp>
      <p:sp>
        <p:nvSpPr>
          <p:cNvPr id="3" name="Subtitle 2"/>
          <p:cNvSpPr>
            <a:spLocks noGrp="1"/>
          </p:cNvSpPr>
          <p:nvPr>
            <p:ph type="subTitle" idx="1" hasCustomPrompt="1"/>
          </p:nvPr>
        </p:nvSpPr>
        <p:spPr>
          <a:xfrm>
            <a:off x="1524000" y="4142723"/>
            <a:ext cx="9144000" cy="1655762"/>
          </a:xfrm>
        </p:spPr>
        <p:txBody>
          <a:bodyPr/>
          <a:lstStyle>
            <a:lvl1pPr marL="0" indent="0" algn="l">
              <a:buNone/>
              <a:defRPr sz="2400" baseline="0">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Fiscal and Management Control Board</a:t>
            </a:r>
          </a:p>
          <a:p>
            <a:r>
              <a:rPr lang="en-US"/>
              <a:t>[Presenter Name]</a:t>
            </a:r>
          </a:p>
          <a:p>
            <a:r>
              <a:rPr lang="en-US"/>
              <a:t>[Date]</a:t>
            </a:r>
          </a:p>
        </p:txBody>
      </p:sp>
      <p:sp>
        <p:nvSpPr>
          <p:cNvPr id="8" name="Slide Number Placeholder 5"/>
          <p:cNvSpPr txBox="1">
            <a:spLocks/>
          </p:cNvSpPr>
          <p:nvPr userDrawn="1"/>
        </p:nvSpPr>
        <p:spPr>
          <a:xfrm>
            <a:off x="239697" y="6492875"/>
            <a:ext cx="2743200" cy="365125"/>
          </a:xfrm>
          <a:prstGeom prst="rect">
            <a:avLst/>
          </a:prstGeom>
          <a:ln>
            <a:noFill/>
          </a:ln>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00816E-48CC-4A12-A8DA-CCDF8A8C49B2}" type="slidenum">
              <a:rPr lang="en-US" smtClean="0"/>
              <a:pPr/>
              <a:t>‹#›</a:t>
            </a:fld>
            <a:endParaRPr lang="en-US" dirty="0"/>
          </a:p>
        </p:txBody>
      </p:sp>
      <p:cxnSp>
        <p:nvCxnSpPr>
          <p:cNvPr id="11" name="Straight Connector 10"/>
          <p:cNvCxnSpPr/>
          <p:nvPr userDrawn="1"/>
        </p:nvCxnSpPr>
        <p:spPr>
          <a:xfrm>
            <a:off x="0" y="4008240"/>
            <a:ext cx="12192000" cy="6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408537" y="649746"/>
            <a:ext cx="7374927" cy="1664208"/>
          </a:xfrm>
          <a:prstGeom prst="rect">
            <a:avLst/>
          </a:prstGeom>
        </p:spPr>
      </p:pic>
      <p:sp>
        <p:nvSpPr>
          <p:cNvPr id="4" name="Rectangle 3"/>
          <p:cNvSpPr/>
          <p:nvPr userDrawn="1"/>
        </p:nvSpPr>
        <p:spPr>
          <a:xfrm>
            <a:off x="196788" y="143376"/>
            <a:ext cx="11798423" cy="292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78372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lum bright="70000" contrast="-70000"/>
            <a:extLst>
              <a:ext uri="{28A0092B-C50C-407E-A947-70E740481C1C}">
                <a14:useLocalDpi xmlns:a14="http://schemas.microsoft.com/office/drawing/2010/main"/>
              </a:ext>
            </a:extLst>
          </a:blip>
          <a:srcRect/>
          <a:stretch/>
        </p:blipFill>
        <p:spPr>
          <a:xfrm>
            <a:off x="10759736" y="5455997"/>
            <a:ext cx="1432264" cy="1402003"/>
          </a:xfrm>
          <a:prstGeom prst="rect">
            <a:avLst/>
          </a:prstGeom>
        </p:spPr>
      </p:pic>
      <p:sp>
        <p:nvSpPr>
          <p:cNvPr id="2" name="Title 1"/>
          <p:cNvSpPr>
            <a:spLocks noGrp="1"/>
          </p:cNvSpPr>
          <p:nvPr>
            <p:ph type="title"/>
          </p:nvPr>
        </p:nvSpPr>
        <p:spPr>
          <a:xfrm>
            <a:off x="539496" y="457200"/>
            <a:ext cx="4239365" cy="1600200"/>
          </a:xfrm>
        </p:spPr>
        <p:txBody>
          <a:bodyPr anchor="b"/>
          <a:lstStyle>
            <a:lvl1pPr>
              <a:defRPr sz="3200">
                <a:latin typeface="Franklin Gothic Book" panose="020B0503020102020204" pitchFamily="34" charset="0"/>
              </a:defRPr>
            </a:lvl1pPr>
          </a:lstStyle>
          <a:p>
            <a:r>
              <a:rPr lang="en-US"/>
              <a:t>Click to edit Master title style</a:t>
            </a:r>
          </a:p>
        </p:txBody>
      </p:sp>
      <p:sp>
        <p:nvSpPr>
          <p:cNvPr id="3" name="Picture Placeholder 2"/>
          <p:cNvSpPr>
            <a:spLocks noGrp="1"/>
          </p:cNvSpPr>
          <p:nvPr>
            <p:ph type="pic" idx="1"/>
          </p:nvPr>
        </p:nvSpPr>
        <p:spPr>
          <a:xfrm>
            <a:off x="5140171" y="457200"/>
            <a:ext cx="6516210" cy="5907023"/>
          </a:xfrm>
        </p:spPr>
        <p:txBody>
          <a:bodyPr/>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539496" y="2057400"/>
            <a:ext cx="4239365" cy="4306824"/>
          </a:xfrm>
        </p:spPr>
        <p:txBody>
          <a:bodyPr/>
          <a:lstStyle>
            <a:lvl1pPr marL="0" indent="0">
              <a:buNone/>
              <a:defRPr sz="1600">
                <a:latin typeface="Franklin Gothic Book" panose="020B05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Slide Number Placeholder 5"/>
          <p:cNvSpPr txBox="1">
            <a:spLocks/>
          </p:cNvSpPr>
          <p:nvPr userDrawn="1"/>
        </p:nvSpPr>
        <p:spPr>
          <a:xfrm>
            <a:off x="239697" y="6492875"/>
            <a:ext cx="2743200" cy="365125"/>
          </a:xfrm>
          <a:prstGeom prst="rect">
            <a:avLst/>
          </a:prstGeom>
          <a:ln>
            <a:noFill/>
          </a:ln>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00816E-48CC-4A12-A8DA-CCDF8A8C49B2}" type="slidenum">
              <a:rPr lang="en-US" smtClean="0"/>
              <a:pPr/>
              <a:t>‹#›</a:t>
            </a:fld>
            <a:endParaRPr lang="en-US" dirty="0"/>
          </a:p>
        </p:txBody>
      </p:sp>
    </p:spTree>
    <p:extLst>
      <p:ext uri="{BB962C8B-B14F-4D97-AF65-F5344CB8AC3E}">
        <p14:creationId xmlns:p14="http://schemas.microsoft.com/office/powerpoint/2010/main" val="1476031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lum bright="70000" contrast="-70000"/>
            <a:extLst>
              <a:ext uri="{28A0092B-C50C-407E-A947-70E740481C1C}">
                <a14:useLocalDpi xmlns:a14="http://schemas.microsoft.com/office/drawing/2010/main"/>
              </a:ext>
            </a:extLst>
          </a:blip>
          <a:srcRect/>
          <a:stretch/>
        </p:blipFill>
        <p:spPr>
          <a:xfrm>
            <a:off x="10759736" y="5455997"/>
            <a:ext cx="1432264" cy="1402003"/>
          </a:xfrm>
          <a:prstGeom prst="rect">
            <a:avLst/>
          </a:prstGeom>
        </p:spPr>
      </p:pic>
      <p:sp>
        <p:nvSpPr>
          <p:cNvPr id="2" name="Title 1"/>
          <p:cNvSpPr>
            <a:spLocks noGrp="1"/>
          </p:cNvSpPr>
          <p:nvPr>
            <p:ph type="title"/>
          </p:nvPr>
        </p:nvSpPr>
        <p:spPr>
          <a:xfrm>
            <a:off x="838200" y="532029"/>
            <a:ext cx="10515600" cy="612559"/>
          </a:xfrm>
        </p:spPr>
        <p:txBody>
          <a:bodyPr>
            <a:normAutofit/>
          </a:bodyPr>
          <a:lstStyle>
            <a:lvl1pPr algn="ctr">
              <a:defRPr sz="3600">
                <a:latin typeface="Franklin Gothic Book" panose="020B0503020102020204" pitchFamily="34" charset="0"/>
              </a:defRPr>
            </a:lvl1pPr>
          </a:lstStyle>
          <a:p>
            <a:r>
              <a:rPr lang="en-US"/>
              <a:t>Click to edit Master title style</a:t>
            </a:r>
          </a:p>
        </p:txBody>
      </p:sp>
      <p:sp>
        <p:nvSpPr>
          <p:cNvPr id="3" name="Content Placeholder 2"/>
          <p:cNvSpPr>
            <a:spLocks noGrp="1"/>
          </p:cNvSpPr>
          <p:nvPr>
            <p:ph idx="1"/>
          </p:nvPr>
        </p:nvSpPr>
        <p:spPr>
          <a:xfrm>
            <a:off x="538579" y="1605280"/>
            <a:ext cx="11114843" cy="4571683"/>
          </a:xfr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txBox="1">
            <a:spLocks/>
          </p:cNvSpPr>
          <p:nvPr userDrawn="1"/>
        </p:nvSpPr>
        <p:spPr>
          <a:xfrm>
            <a:off x="239697" y="6492875"/>
            <a:ext cx="2743200" cy="365125"/>
          </a:xfrm>
          <a:prstGeom prst="rect">
            <a:avLst/>
          </a:prstGeom>
          <a:ln>
            <a:noFill/>
          </a:ln>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00816E-48CC-4A12-A8DA-CCDF8A8C49B2}" type="slidenum">
              <a:rPr lang="en-US" smtClean="0"/>
              <a:pPr/>
              <a:t>‹#›</a:t>
            </a:fld>
            <a:endParaRPr lang="en-US" dirty="0"/>
          </a:p>
        </p:txBody>
      </p:sp>
      <p:cxnSp>
        <p:nvCxnSpPr>
          <p:cNvPr id="5" name="Straight Connector 4"/>
          <p:cNvCxnSpPr/>
          <p:nvPr userDrawn="1"/>
        </p:nvCxnSpPr>
        <p:spPr>
          <a:xfrm>
            <a:off x="0" y="1215609"/>
            <a:ext cx="12192000" cy="6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37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lum bright="70000" contrast="-70000"/>
            <a:extLst>
              <a:ext uri="{28A0092B-C50C-407E-A947-70E740481C1C}">
                <a14:useLocalDpi xmlns:a14="http://schemas.microsoft.com/office/drawing/2010/main"/>
              </a:ext>
            </a:extLst>
          </a:blip>
          <a:srcRect/>
          <a:stretch/>
        </p:blipFill>
        <p:spPr>
          <a:xfrm>
            <a:off x="10759736" y="5455997"/>
            <a:ext cx="1432264" cy="1402003"/>
          </a:xfrm>
          <a:prstGeom prst="rect">
            <a:avLst/>
          </a:prstGeom>
        </p:spPr>
      </p:pic>
      <p:sp>
        <p:nvSpPr>
          <p:cNvPr id="2" name="Title 1"/>
          <p:cNvSpPr>
            <a:spLocks noGrp="1"/>
          </p:cNvSpPr>
          <p:nvPr>
            <p:ph type="title"/>
          </p:nvPr>
        </p:nvSpPr>
        <p:spPr>
          <a:xfrm>
            <a:off x="831850" y="1709738"/>
            <a:ext cx="10515600" cy="2852737"/>
          </a:xfrm>
        </p:spPr>
        <p:txBody>
          <a:bodyPr anchor="ctr"/>
          <a:lstStyle>
            <a:lvl1pPr algn="ctr">
              <a:defRPr sz="6000">
                <a:latin typeface="Franklin Gothic Book" panose="020B0503020102020204"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9" name="Slide Number Placeholder 5"/>
          <p:cNvSpPr txBox="1">
            <a:spLocks/>
          </p:cNvSpPr>
          <p:nvPr userDrawn="1"/>
        </p:nvSpPr>
        <p:spPr>
          <a:xfrm>
            <a:off x="239697" y="6492875"/>
            <a:ext cx="2743200" cy="365125"/>
          </a:xfrm>
          <a:prstGeom prst="rect">
            <a:avLst/>
          </a:prstGeom>
          <a:ln>
            <a:noFill/>
          </a:ln>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00816E-48CC-4A12-A8DA-CCDF8A8C49B2}" type="slidenum">
              <a:rPr lang="en-US" smtClean="0"/>
              <a:pPr/>
              <a:t>‹#›</a:t>
            </a:fld>
            <a:endParaRPr lang="en-US" dirty="0"/>
          </a:p>
        </p:txBody>
      </p:sp>
    </p:spTree>
    <p:extLst>
      <p:ext uri="{BB962C8B-B14F-4D97-AF65-F5344CB8AC3E}">
        <p14:creationId xmlns:p14="http://schemas.microsoft.com/office/powerpoint/2010/main" val="61256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lum bright="70000" contrast="-70000"/>
            <a:extLst>
              <a:ext uri="{28A0092B-C50C-407E-A947-70E740481C1C}">
                <a14:useLocalDpi xmlns:a14="http://schemas.microsoft.com/office/drawing/2010/main"/>
              </a:ext>
            </a:extLst>
          </a:blip>
          <a:srcRect/>
          <a:stretch/>
        </p:blipFill>
        <p:spPr>
          <a:xfrm>
            <a:off x="10759736" y="5455997"/>
            <a:ext cx="1432264" cy="1402003"/>
          </a:xfrm>
          <a:prstGeom prst="rect">
            <a:avLst/>
          </a:prstGeom>
        </p:spPr>
      </p:pic>
      <p:sp>
        <p:nvSpPr>
          <p:cNvPr id="3" name="Content Placeholder 2"/>
          <p:cNvSpPr>
            <a:spLocks noGrp="1"/>
          </p:cNvSpPr>
          <p:nvPr>
            <p:ph sz="half" idx="1"/>
          </p:nvPr>
        </p:nvSpPr>
        <p:spPr>
          <a:xfrm>
            <a:off x="539496" y="1609344"/>
            <a:ext cx="5460507" cy="4572000"/>
          </a:xfr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8698" y="1609344"/>
            <a:ext cx="5433134" cy="4572000"/>
          </a:xfr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txBox="1">
            <a:spLocks/>
          </p:cNvSpPr>
          <p:nvPr userDrawn="1"/>
        </p:nvSpPr>
        <p:spPr>
          <a:xfrm>
            <a:off x="239697" y="6492875"/>
            <a:ext cx="2743200" cy="365125"/>
          </a:xfrm>
          <a:prstGeom prst="rect">
            <a:avLst/>
          </a:prstGeom>
          <a:ln>
            <a:noFill/>
          </a:ln>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00816E-48CC-4A12-A8DA-CCDF8A8C49B2}" type="slidenum">
              <a:rPr lang="en-US" smtClean="0"/>
              <a:pPr/>
              <a:t>‹#›</a:t>
            </a:fld>
            <a:endParaRPr lang="en-US" dirty="0"/>
          </a:p>
        </p:txBody>
      </p:sp>
      <p:sp>
        <p:nvSpPr>
          <p:cNvPr id="14" name="Title 1"/>
          <p:cNvSpPr>
            <a:spLocks noGrp="1"/>
          </p:cNvSpPr>
          <p:nvPr>
            <p:ph type="title"/>
          </p:nvPr>
        </p:nvSpPr>
        <p:spPr>
          <a:xfrm>
            <a:off x="838200" y="532029"/>
            <a:ext cx="10515600" cy="612559"/>
          </a:xfrm>
        </p:spPr>
        <p:txBody>
          <a:bodyPr>
            <a:normAutofit/>
          </a:bodyPr>
          <a:lstStyle>
            <a:lvl1pPr algn="ctr">
              <a:defRPr sz="3600">
                <a:latin typeface="Franklin Gothic Book" panose="020B0503020102020204" pitchFamily="34" charset="0"/>
              </a:defRPr>
            </a:lvl1pPr>
          </a:lstStyle>
          <a:p>
            <a:r>
              <a:rPr lang="en-US"/>
              <a:t>Click to edit Master title style</a:t>
            </a:r>
          </a:p>
        </p:txBody>
      </p:sp>
      <p:cxnSp>
        <p:nvCxnSpPr>
          <p:cNvPr id="15" name="Straight Connector 14"/>
          <p:cNvCxnSpPr/>
          <p:nvPr userDrawn="1"/>
        </p:nvCxnSpPr>
        <p:spPr>
          <a:xfrm>
            <a:off x="0" y="1215609"/>
            <a:ext cx="12192000" cy="6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8308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lum bright="70000" contrast="-70000"/>
            <a:extLst>
              <a:ext uri="{28A0092B-C50C-407E-A947-70E740481C1C}">
                <a14:useLocalDpi xmlns:a14="http://schemas.microsoft.com/office/drawing/2010/main"/>
              </a:ext>
            </a:extLst>
          </a:blip>
          <a:srcRect/>
          <a:stretch/>
        </p:blipFill>
        <p:spPr>
          <a:xfrm>
            <a:off x="10759736" y="5455997"/>
            <a:ext cx="1432264" cy="1402003"/>
          </a:xfrm>
          <a:prstGeom prst="rect">
            <a:avLst/>
          </a:prstGeom>
        </p:spPr>
      </p:pic>
      <p:sp>
        <p:nvSpPr>
          <p:cNvPr id="3" name="Text Placeholder 2"/>
          <p:cNvSpPr>
            <a:spLocks noGrp="1"/>
          </p:cNvSpPr>
          <p:nvPr>
            <p:ph type="body" idx="1"/>
          </p:nvPr>
        </p:nvSpPr>
        <p:spPr>
          <a:xfrm>
            <a:off x="539496" y="1564481"/>
            <a:ext cx="5157787" cy="520700"/>
          </a:xfrm>
        </p:spPr>
        <p:txBody>
          <a:bodyPr anchor="ctr"/>
          <a:lstStyle>
            <a:lvl1pPr marL="0" indent="0">
              <a:buNone/>
              <a:defRPr sz="2400" b="1">
                <a:latin typeface="Franklin Gothic Book" panose="020B05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9496" y="2201863"/>
            <a:ext cx="5157787" cy="4114800"/>
          </a:xfr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96001" y="1564481"/>
            <a:ext cx="5528568" cy="532607"/>
          </a:xfrm>
        </p:spPr>
        <p:txBody>
          <a:bodyPr anchor="ctr"/>
          <a:lstStyle>
            <a:lvl1pPr marL="0" indent="0">
              <a:buNone/>
              <a:defRPr sz="2400" b="1">
                <a:latin typeface="Franklin Gothic Book" panose="020B05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96000" y="2203704"/>
            <a:ext cx="5528569" cy="4116463"/>
          </a:xfr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p:cNvSpPr txBox="1">
            <a:spLocks/>
          </p:cNvSpPr>
          <p:nvPr userDrawn="1"/>
        </p:nvSpPr>
        <p:spPr>
          <a:xfrm>
            <a:off x="239697" y="6492875"/>
            <a:ext cx="2743200" cy="365125"/>
          </a:xfrm>
          <a:prstGeom prst="rect">
            <a:avLst/>
          </a:prstGeom>
          <a:ln>
            <a:noFill/>
          </a:ln>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00816E-48CC-4A12-A8DA-CCDF8A8C49B2}" type="slidenum">
              <a:rPr lang="en-US" smtClean="0"/>
              <a:pPr/>
              <a:t>‹#›</a:t>
            </a:fld>
            <a:endParaRPr lang="en-US" dirty="0"/>
          </a:p>
        </p:txBody>
      </p:sp>
      <p:sp>
        <p:nvSpPr>
          <p:cNvPr id="16" name="Title 1"/>
          <p:cNvSpPr>
            <a:spLocks noGrp="1"/>
          </p:cNvSpPr>
          <p:nvPr>
            <p:ph type="title"/>
          </p:nvPr>
        </p:nvSpPr>
        <p:spPr>
          <a:xfrm>
            <a:off x="838200" y="532029"/>
            <a:ext cx="10515600" cy="612559"/>
          </a:xfrm>
        </p:spPr>
        <p:txBody>
          <a:bodyPr>
            <a:normAutofit/>
          </a:bodyPr>
          <a:lstStyle>
            <a:lvl1pPr algn="ctr">
              <a:defRPr sz="3600">
                <a:latin typeface="Franklin Gothic Book" panose="020B0503020102020204" pitchFamily="34" charset="0"/>
              </a:defRPr>
            </a:lvl1pPr>
          </a:lstStyle>
          <a:p>
            <a:r>
              <a:rPr lang="en-US"/>
              <a:t>Click to edit Master title style</a:t>
            </a:r>
          </a:p>
        </p:txBody>
      </p:sp>
      <p:cxnSp>
        <p:nvCxnSpPr>
          <p:cNvPr id="17" name="Straight Connector 16"/>
          <p:cNvCxnSpPr/>
          <p:nvPr userDrawn="1"/>
        </p:nvCxnSpPr>
        <p:spPr>
          <a:xfrm>
            <a:off x="0" y="1215609"/>
            <a:ext cx="12192000" cy="6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0081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lum bright="70000" contrast="-70000"/>
            <a:extLst>
              <a:ext uri="{28A0092B-C50C-407E-A947-70E740481C1C}">
                <a14:useLocalDpi xmlns:a14="http://schemas.microsoft.com/office/drawing/2010/main"/>
              </a:ext>
            </a:extLst>
          </a:blip>
          <a:srcRect/>
          <a:stretch/>
        </p:blipFill>
        <p:spPr>
          <a:xfrm>
            <a:off x="10759736" y="5455997"/>
            <a:ext cx="1432264" cy="1402003"/>
          </a:xfrm>
          <a:prstGeom prst="rect">
            <a:avLst/>
          </a:prstGeom>
        </p:spPr>
      </p:pic>
      <p:sp>
        <p:nvSpPr>
          <p:cNvPr id="10" name="Slide Number Placeholder 5"/>
          <p:cNvSpPr txBox="1">
            <a:spLocks/>
          </p:cNvSpPr>
          <p:nvPr userDrawn="1"/>
        </p:nvSpPr>
        <p:spPr>
          <a:xfrm>
            <a:off x="239697" y="6492875"/>
            <a:ext cx="2743200" cy="365125"/>
          </a:xfrm>
          <a:prstGeom prst="rect">
            <a:avLst/>
          </a:prstGeom>
          <a:ln>
            <a:noFill/>
          </a:ln>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00816E-48CC-4A12-A8DA-CCDF8A8C49B2}" type="slidenum">
              <a:rPr lang="en-US" smtClean="0"/>
              <a:pPr/>
              <a:t>‹#›</a:t>
            </a:fld>
            <a:endParaRPr lang="en-US" dirty="0"/>
          </a:p>
        </p:txBody>
      </p:sp>
      <p:sp>
        <p:nvSpPr>
          <p:cNvPr id="14" name="Title 1"/>
          <p:cNvSpPr>
            <a:spLocks noGrp="1"/>
          </p:cNvSpPr>
          <p:nvPr>
            <p:ph type="title"/>
          </p:nvPr>
        </p:nvSpPr>
        <p:spPr>
          <a:xfrm>
            <a:off x="838200" y="532029"/>
            <a:ext cx="10515600" cy="612559"/>
          </a:xfrm>
        </p:spPr>
        <p:txBody>
          <a:bodyPr>
            <a:normAutofit/>
          </a:bodyPr>
          <a:lstStyle>
            <a:lvl1pPr algn="ctr">
              <a:defRPr sz="3600">
                <a:latin typeface="Franklin Gothic Book" panose="020B0503020102020204" pitchFamily="34" charset="0"/>
              </a:defRPr>
            </a:lvl1pPr>
          </a:lstStyle>
          <a:p>
            <a:r>
              <a:rPr lang="en-US"/>
              <a:t>Click to edit Master title style</a:t>
            </a:r>
          </a:p>
        </p:txBody>
      </p:sp>
      <p:cxnSp>
        <p:nvCxnSpPr>
          <p:cNvPr id="8" name="Straight Connector 7"/>
          <p:cNvCxnSpPr/>
          <p:nvPr userDrawn="1"/>
        </p:nvCxnSpPr>
        <p:spPr>
          <a:xfrm>
            <a:off x="0" y="1215609"/>
            <a:ext cx="12192000" cy="6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4189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no logo)">
    <p:spTree>
      <p:nvGrpSpPr>
        <p:cNvPr id="1" name=""/>
        <p:cNvGrpSpPr/>
        <p:nvPr/>
      </p:nvGrpSpPr>
      <p:grpSpPr>
        <a:xfrm>
          <a:off x="0" y="0"/>
          <a:ext cx="0" cy="0"/>
          <a:chOff x="0" y="0"/>
          <a:chExt cx="0" cy="0"/>
        </a:xfrm>
      </p:grpSpPr>
      <p:sp>
        <p:nvSpPr>
          <p:cNvPr id="10" name="Slide Number Placeholder 5"/>
          <p:cNvSpPr txBox="1">
            <a:spLocks/>
          </p:cNvSpPr>
          <p:nvPr userDrawn="1"/>
        </p:nvSpPr>
        <p:spPr>
          <a:xfrm>
            <a:off x="239697" y="6492875"/>
            <a:ext cx="2743200" cy="365125"/>
          </a:xfrm>
          <a:prstGeom prst="rect">
            <a:avLst/>
          </a:prstGeom>
          <a:ln>
            <a:noFill/>
          </a:ln>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00816E-48CC-4A12-A8DA-CCDF8A8C49B2}" type="slidenum">
              <a:rPr lang="en-US" smtClean="0"/>
              <a:pPr/>
              <a:t>‹#›</a:t>
            </a:fld>
            <a:endParaRPr lang="en-US" dirty="0"/>
          </a:p>
        </p:txBody>
      </p:sp>
      <p:sp>
        <p:nvSpPr>
          <p:cNvPr id="14" name="Title 1"/>
          <p:cNvSpPr>
            <a:spLocks noGrp="1"/>
          </p:cNvSpPr>
          <p:nvPr>
            <p:ph type="title"/>
          </p:nvPr>
        </p:nvSpPr>
        <p:spPr>
          <a:xfrm>
            <a:off x="838200" y="532029"/>
            <a:ext cx="10515600" cy="612559"/>
          </a:xfrm>
        </p:spPr>
        <p:txBody>
          <a:bodyPr>
            <a:normAutofit/>
          </a:bodyPr>
          <a:lstStyle>
            <a:lvl1pPr algn="ctr">
              <a:defRPr sz="3600">
                <a:latin typeface="Franklin Gothic Book" panose="020B0503020102020204" pitchFamily="34" charset="0"/>
              </a:defRPr>
            </a:lvl1pPr>
          </a:lstStyle>
          <a:p>
            <a:r>
              <a:rPr lang="en-US"/>
              <a:t>Click to edit Master title style</a:t>
            </a:r>
          </a:p>
        </p:txBody>
      </p:sp>
      <p:cxnSp>
        <p:nvCxnSpPr>
          <p:cNvPr id="8" name="Straight Connector 7"/>
          <p:cNvCxnSpPr/>
          <p:nvPr userDrawn="1"/>
        </p:nvCxnSpPr>
        <p:spPr>
          <a:xfrm>
            <a:off x="0" y="1215609"/>
            <a:ext cx="12192000" cy="6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553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lum bright="70000" contrast="-70000"/>
            <a:extLst>
              <a:ext uri="{28A0092B-C50C-407E-A947-70E740481C1C}">
                <a14:useLocalDpi xmlns:a14="http://schemas.microsoft.com/office/drawing/2010/main"/>
              </a:ext>
            </a:extLst>
          </a:blip>
          <a:srcRect/>
          <a:stretch/>
        </p:blipFill>
        <p:spPr>
          <a:xfrm>
            <a:off x="10759736" y="5455997"/>
            <a:ext cx="1432264" cy="1402003"/>
          </a:xfrm>
          <a:prstGeom prst="rect">
            <a:avLst/>
          </a:prstGeom>
        </p:spPr>
      </p:pic>
      <p:sp>
        <p:nvSpPr>
          <p:cNvPr id="7" name="Slide Number Placeholder 5"/>
          <p:cNvSpPr txBox="1">
            <a:spLocks/>
          </p:cNvSpPr>
          <p:nvPr userDrawn="1"/>
        </p:nvSpPr>
        <p:spPr>
          <a:xfrm>
            <a:off x="239697" y="6492875"/>
            <a:ext cx="2743200" cy="365125"/>
          </a:xfrm>
          <a:prstGeom prst="rect">
            <a:avLst/>
          </a:prstGeom>
          <a:ln>
            <a:noFill/>
          </a:ln>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00816E-48CC-4A12-A8DA-CCDF8A8C49B2}" type="slidenum">
              <a:rPr lang="en-US" smtClean="0"/>
              <a:pPr/>
              <a:t>‹#›</a:t>
            </a:fld>
            <a:endParaRPr lang="en-US" dirty="0"/>
          </a:p>
        </p:txBody>
      </p:sp>
      <p:cxnSp>
        <p:nvCxnSpPr>
          <p:cNvPr id="6" name="Straight Connector 5"/>
          <p:cNvCxnSpPr/>
          <p:nvPr userDrawn="1"/>
        </p:nvCxnSpPr>
        <p:spPr>
          <a:xfrm>
            <a:off x="0" y="1215609"/>
            <a:ext cx="12192000" cy="6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6834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lum bright="70000" contrast="-70000"/>
            <a:extLst>
              <a:ext uri="{28A0092B-C50C-407E-A947-70E740481C1C}">
                <a14:useLocalDpi xmlns:a14="http://schemas.microsoft.com/office/drawing/2010/main"/>
              </a:ext>
            </a:extLst>
          </a:blip>
          <a:srcRect/>
          <a:stretch/>
        </p:blipFill>
        <p:spPr>
          <a:xfrm>
            <a:off x="10759736" y="5455997"/>
            <a:ext cx="1432264" cy="1402003"/>
          </a:xfrm>
          <a:prstGeom prst="rect">
            <a:avLst/>
          </a:prstGeom>
        </p:spPr>
      </p:pic>
      <p:sp>
        <p:nvSpPr>
          <p:cNvPr id="2" name="Title 1"/>
          <p:cNvSpPr>
            <a:spLocks noGrp="1"/>
          </p:cNvSpPr>
          <p:nvPr>
            <p:ph type="title"/>
          </p:nvPr>
        </p:nvSpPr>
        <p:spPr>
          <a:xfrm>
            <a:off x="539496" y="457200"/>
            <a:ext cx="4239365" cy="1600200"/>
          </a:xfrm>
        </p:spPr>
        <p:txBody>
          <a:bodyPr anchor="b"/>
          <a:lstStyle>
            <a:lvl1pPr>
              <a:defRPr sz="3200">
                <a:latin typeface="Franklin Gothic Book" panose="020B0503020102020204" pitchFamily="34" charset="0"/>
              </a:defRPr>
            </a:lvl1pPr>
          </a:lstStyle>
          <a:p>
            <a:r>
              <a:rPr lang="en-US"/>
              <a:t>Click to edit Master title style</a:t>
            </a:r>
          </a:p>
        </p:txBody>
      </p:sp>
      <p:sp>
        <p:nvSpPr>
          <p:cNvPr id="3" name="Content Placeholder 2"/>
          <p:cNvSpPr>
            <a:spLocks noGrp="1"/>
          </p:cNvSpPr>
          <p:nvPr>
            <p:ph idx="1"/>
          </p:nvPr>
        </p:nvSpPr>
        <p:spPr>
          <a:xfrm>
            <a:off x="5183188" y="457201"/>
            <a:ext cx="6437682" cy="5908088"/>
          </a:xfrm>
        </p:spPr>
        <p:txBody>
          <a:bodyPr/>
          <a:lstStyle>
            <a:lvl1pPr>
              <a:defRPr sz="3200">
                <a:latin typeface="Franklin Gothic Book" panose="020B0503020102020204" pitchFamily="34" charset="0"/>
              </a:defRPr>
            </a:lvl1pPr>
            <a:lvl2pPr>
              <a:defRPr sz="2800">
                <a:latin typeface="Franklin Gothic Book" panose="020B0503020102020204" pitchFamily="34" charset="0"/>
              </a:defRPr>
            </a:lvl2pPr>
            <a:lvl3pPr>
              <a:defRPr sz="2400">
                <a:latin typeface="Franklin Gothic Book" panose="020B0503020102020204" pitchFamily="34" charset="0"/>
              </a:defRPr>
            </a:lvl3pPr>
            <a:lvl4pPr>
              <a:defRPr sz="2000">
                <a:latin typeface="Franklin Gothic Book" panose="020B0503020102020204" pitchFamily="34" charset="0"/>
              </a:defRPr>
            </a:lvl4pPr>
            <a:lvl5pPr>
              <a:defRPr sz="2000">
                <a:latin typeface="Franklin Gothic Book" panose="020B0503020102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9496" y="2057399"/>
            <a:ext cx="4239365" cy="4307889"/>
          </a:xfrm>
        </p:spPr>
        <p:txBody>
          <a:bodyPr/>
          <a:lstStyle>
            <a:lvl1pPr marL="0" indent="0">
              <a:buNone/>
              <a:defRPr sz="1600">
                <a:latin typeface="Franklin Gothic Book" panose="020B05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Slide Number Placeholder 5"/>
          <p:cNvSpPr txBox="1">
            <a:spLocks/>
          </p:cNvSpPr>
          <p:nvPr userDrawn="1"/>
        </p:nvSpPr>
        <p:spPr>
          <a:xfrm>
            <a:off x="239697" y="6492875"/>
            <a:ext cx="2743200" cy="365125"/>
          </a:xfrm>
          <a:prstGeom prst="rect">
            <a:avLst/>
          </a:prstGeom>
          <a:ln>
            <a:noFill/>
          </a:ln>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00816E-48CC-4A12-A8DA-CCDF8A8C49B2}" type="slidenum">
              <a:rPr lang="en-US" smtClean="0"/>
              <a:pPr/>
              <a:t>‹#›</a:t>
            </a:fld>
            <a:endParaRPr lang="en-US" dirty="0"/>
          </a:p>
        </p:txBody>
      </p:sp>
    </p:spTree>
    <p:extLst>
      <p:ext uri="{BB962C8B-B14F-4D97-AF65-F5344CB8AC3E}">
        <p14:creationId xmlns:p14="http://schemas.microsoft.com/office/powerpoint/2010/main" val="3463328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p:cNvSpPr txBox="1">
            <a:spLocks/>
          </p:cNvSpPr>
          <p:nvPr userDrawn="1"/>
        </p:nvSpPr>
        <p:spPr>
          <a:xfrm>
            <a:off x="4038600" y="6492875"/>
            <a:ext cx="4114800" cy="325120"/>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bg1"/>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dirty="0">
                <a:solidFill>
                  <a:schemeClr val="tx1"/>
                </a:solidFill>
              </a:rPr>
              <a:t>Draft for Discussion &amp; Policy Purposes Only</a:t>
            </a:r>
          </a:p>
        </p:txBody>
      </p:sp>
    </p:spTree>
    <p:extLst>
      <p:ext uri="{BB962C8B-B14F-4D97-AF65-F5344CB8AC3E}">
        <p14:creationId xmlns:p14="http://schemas.microsoft.com/office/powerpoint/2010/main" val="33669384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Franklin Gothic Book" panose="020B05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massdot.app.box.com/s/21j0q5di9ewzl0abt6kdh5x8j8ok996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mobility-massdot.hub.arcgis.com/" TargetMode="External"/><Relationship Id="rId4" Type="http://schemas.openxmlformats.org/officeDocument/2006/relationships/hyperlink" Target="https://www.mbtabackontrack.com/blo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mbta.com/schedules/subwa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16.svg"/><Relationship Id="rId12"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18.svg"/><Relationship Id="rId14" Type="http://schemas.openxmlformats.org/officeDocument/2006/relationships/hyperlink" Target="https://www.mbta.com/fares/fare-transformatio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mbta.com/schedules/bu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mbta.com/servicechang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mbta.com/servicechang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22.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3.png"/><Relationship Id="rId4" Type="http://schemas.openxmlformats.org/officeDocument/2006/relationships/audio" Target="../media/audio1.wav"/><Relationship Id="rId9"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hyperlink" Target="http://www.mbta.com/events" TargetMode="External"/><Relationship Id="rId2" Type="http://schemas.openxmlformats.org/officeDocument/2006/relationships/hyperlink" Target="http://www.mbta.com/survey"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www.mbta.com/" TargetMode="External"/><Relationship Id="rId2" Type="http://schemas.openxmlformats.org/officeDocument/2006/relationships/hyperlink" Target="mailto:publicengagement@mbta.com" TargetMode="Externa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2639" y="2732653"/>
            <a:ext cx="10106722" cy="1143000"/>
          </a:xfrm>
        </p:spPr>
        <p:txBody>
          <a:bodyPr>
            <a:normAutofit/>
          </a:bodyPr>
          <a:lstStyle/>
          <a:p>
            <a:r>
              <a:rPr lang="en-US" dirty="0">
                <a:latin typeface="Franklin Gothic Book"/>
              </a:rPr>
              <a:t>Winter 2022 Service Changes</a:t>
            </a:r>
          </a:p>
        </p:txBody>
      </p:sp>
      <p:sp>
        <p:nvSpPr>
          <p:cNvPr id="3" name="Subtitle 2"/>
          <p:cNvSpPr>
            <a:spLocks noGrp="1"/>
          </p:cNvSpPr>
          <p:nvPr>
            <p:ph type="subTitle" idx="1"/>
          </p:nvPr>
        </p:nvSpPr>
        <p:spPr>
          <a:xfrm>
            <a:off x="1445342" y="4191884"/>
            <a:ext cx="9144000" cy="1655762"/>
          </a:xfrm>
        </p:spPr>
        <p:txBody>
          <a:bodyPr vert="horz" lIns="91440" tIns="45720" rIns="91440" bIns="45720" rtlCol="0" anchor="t">
            <a:normAutofit/>
          </a:bodyPr>
          <a:lstStyle/>
          <a:p>
            <a:r>
              <a:rPr lang="en-US" dirty="0" smtClean="0">
                <a:latin typeface="Franklin Gothic Book"/>
              </a:rPr>
              <a:t>December </a:t>
            </a:r>
            <a:r>
              <a:rPr lang="en-US" dirty="0">
                <a:latin typeface="Franklin Gothic Book"/>
              </a:rPr>
              <a:t>2021</a:t>
            </a:r>
            <a:endParaRPr lang="en-US" dirty="0"/>
          </a:p>
          <a:p>
            <a:r>
              <a:rPr lang="en-US" dirty="0"/>
              <a:t>Zoom</a:t>
            </a:r>
          </a:p>
        </p:txBody>
      </p:sp>
    </p:spTree>
    <p:extLst>
      <p:ext uri="{BB962C8B-B14F-4D97-AF65-F5344CB8AC3E}">
        <p14:creationId xmlns:p14="http://schemas.microsoft.com/office/powerpoint/2010/main" val="3932355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309100" y="1709738"/>
            <a:ext cx="2702508" cy="2852737"/>
          </a:xfrm>
        </p:spPr>
        <p:txBody>
          <a:bodyPr>
            <a:normAutofit/>
          </a:bodyPr>
          <a:lstStyle/>
          <a:p>
            <a:r>
              <a:rPr lang="en-US" dirty="0"/>
              <a:t>Subway</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Tree>
    <p:extLst>
      <p:ext uri="{BB962C8B-B14F-4D97-AF65-F5344CB8AC3E}">
        <p14:creationId xmlns:p14="http://schemas.microsoft.com/office/powerpoint/2010/main" val="15493006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Gated Rapid Transit Stations</a:t>
            </a:r>
          </a:p>
        </p:txBody>
      </p:sp>
      <p:sp>
        <p:nvSpPr>
          <p:cNvPr id="5" name="Rectangle 4"/>
          <p:cNvSpPr/>
          <p:nvPr/>
        </p:nvSpPr>
        <p:spPr>
          <a:xfrm>
            <a:off x="116878" y="75627"/>
            <a:ext cx="1471290" cy="3162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0" name="Table 9">
            <a:extLst>
              <a:ext uri="{FF2B5EF4-FFF2-40B4-BE49-F238E27FC236}">
                <a16:creationId xmlns:a16="http://schemas.microsoft.com/office/drawing/2014/main" id="{E5F95946-44B4-48C1-BABC-3909B311A79F}"/>
              </a:ext>
            </a:extLst>
          </p:cNvPr>
          <p:cNvGraphicFramePr>
            <a:graphicFrameLocks noGrp="1"/>
          </p:cNvGraphicFramePr>
          <p:nvPr/>
        </p:nvGraphicFramePr>
        <p:xfrm>
          <a:off x="249382" y="1346138"/>
          <a:ext cx="3482109" cy="4132171"/>
        </p:xfrm>
        <a:graphic>
          <a:graphicData uri="http://schemas.openxmlformats.org/drawingml/2006/table">
            <a:tbl>
              <a:tblPr>
                <a:tableStyleId>{5C22544A-7EE6-4342-B048-85BDC9FD1C3A}</a:tableStyleId>
              </a:tblPr>
              <a:tblGrid>
                <a:gridCol w="1635174">
                  <a:extLst>
                    <a:ext uri="{9D8B030D-6E8A-4147-A177-3AD203B41FA5}">
                      <a16:colId xmlns:a16="http://schemas.microsoft.com/office/drawing/2014/main" val="2685339568"/>
                    </a:ext>
                  </a:extLst>
                </a:gridCol>
                <a:gridCol w="1846935">
                  <a:extLst>
                    <a:ext uri="{9D8B030D-6E8A-4147-A177-3AD203B41FA5}">
                      <a16:colId xmlns:a16="http://schemas.microsoft.com/office/drawing/2014/main" val="4220357297"/>
                    </a:ext>
                  </a:extLst>
                </a:gridCol>
              </a:tblGrid>
              <a:tr h="1489846">
                <a:tc>
                  <a:txBody>
                    <a:bodyPr/>
                    <a:lstStyle/>
                    <a:p>
                      <a:pPr algn="l" fontAlgn="b"/>
                      <a:r>
                        <a:rPr lang="en-US" sz="1400" b="1" u="none" strike="noStrike" dirty="0">
                          <a:effectLst/>
                        </a:rPr>
                        <a:t>Line</a:t>
                      </a:r>
                      <a:endParaRPr lang="en-US" sz="14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dirty="0">
                          <a:effectLst/>
                        </a:rPr>
                        <a:t>Change in validations: November 2019 </a:t>
                      </a:r>
                      <a:br>
                        <a:rPr lang="en-US" sz="1400" u="none" strike="noStrike" dirty="0">
                          <a:effectLst/>
                        </a:rPr>
                      </a:br>
                      <a:r>
                        <a:rPr lang="en-US" sz="1400" u="none" strike="noStrike" dirty="0">
                          <a:effectLst/>
                        </a:rPr>
                        <a:t>weekday average vs.</a:t>
                      </a:r>
                      <a:r>
                        <a:rPr lang="en-US" sz="1400" u="none" strike="noStrike" baseline="0" dirty="0">
                          <a:effectLst/>
                        </a:rPr>
                        <a:t> </a:t>
                      </a:r>
                      <a:br>
                        <a:rPr lang="en-US" sz="1400" u="none" strike="noStrike" baseline="0" dirty="0">
                          <a:effectLst/>
                        </a:rPr>
                      </a:br>
                      <a:r>
                        <a:rPr lang="en-US" sz="1400" u="none" strike="noStrike" baseline="0" dirty="0">
                          <a:effectLst/>
                        </a:rPr>
                        <a:t>weekday average for</a:t>
                      </a:r>
                      <a:br>
                        <a:rPr lang="en-US" sz="1400" u="none" strike="noStrike" baseline="0" dirty="0">
                          <a:effectLst/>
                        </a:rPr>
                      </a:br>
                      <a:r>
                        <a:rPr lang="en-US" sz="1400" u="none" strike="noStrike" baseline="0" dirty="0">
                          <a:effectLst/>
                        </a:rPr>
                        <a:t>November 15-19, 2021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5282480"/>
                  </a:ext>
                </a:extLst>
              </a:tr>
              <a:tr h="528465">
                <a:tc>
                  <a:txBody>
                    <a:bodyPr/>
                    <a:lstStyle/>
                    <a:p>
                      <a:pPr algn="l" fontAlgn="b"/>
                      <a:r>
                        <a:rPr lang="en-US" sz="1400" b="1" u="none" strike="noStrike" dirty="0">
                          <a:effectLst/>
                        </a:rPr>
                        <a:t>Blue Line</a:t>
                      </a:r>
                      <a:endParaRPr lang="en-US" sz="14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1" i="0" u="none" strike="noStrike" dirty="0">
                          <a:solidFill>
                            <a:srgbClr val="000000"/>
                          </a:solidFill>
                          <a:effectLst/>
                          <a:latin typeface="Calibri" panose="020F0502020204030204" pitchFamily="34" charset="0"/>
                        </a:rPr>
                        <a:t>-49%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390565"/>
                  </a:ext>
                </a:extLst>
              </a:tr>
              <a:tr h="528465">
                <a:tc>
                  <a:txBody>
                    <a:bodyPr/>
                    <a:lstStyle/>
                    <a:p>
                      <a:pPr algn="l" fontAlgn="b"/>
                      <a:r>
                        <a:rPr lang="en-US" sz="1400" b="1" u="none" strike="noStrike" dirty="0">
                          <a:effectLst/>
                        </a:rPr>
                        <a:t>Green Line</a:t>
                      </a:r>
                      <a:endParaRPr lang="en-US" sz="14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1" i="0" u="none" strike="noStrike" dirty="0">
                          <a:solidFill>
                            <a:srgbClr val="000000"/>
                          </a:solidFill>
                          <a:effectLst/>
                          <a:latin typeface="Calibri" panose="020F0502020204030204" pitchFamily="34" charset="0"/>
                        </a:rPr>
                        <a:t>-52%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0375805"/>
                  </a:ext>
                </a:extLst>
              </a:tr>
              <a:tr h="528465">
                <a:tc>
                  <a:txBody>
                    <a:bodyPr/>
                    <a:lstStyle/>
                    <a:p>
                      <a:pPr algn="l" fontAlgn="b"/>
                      <a:r>
                        <a:rPr lang="en-US" sz="1400" b="1" u="none" strike="noStrike" dirty="0">
                          <a:effectLst/>
                        </a:rPr>
                        <a:t>Orange Line</a:t>
                      </a:r>
                      <a:endParaRPr lang="en-US" sz="14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1" i="0" u="none" strike="noStrike" dirty="0">
                          <a:solidFill>
                            <a:srgbClr val="000000"/>
                          </a:solidFill>
                          <a:effectLst/>
                          <a:latin typeface="Calibri" panose="020F0502020204030204" pitchFamily="34" charset="0"/>
                        </a:rPr>
                        <a:t>-52%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3536189"/>
                  </a:ext>
                </a:extLst>
              </a:tr>
              <a:tr h="528465">
                <a:tc>
                  <a:txBody>
                    <a:bodyPr/>
                    <a:lstStyle/>
                    <a:p>
                      <a:pPr algn="l" fontAlgn="b"/>
                      <a:r>
                        <a:rPr lang="en-US" sz="1400" b="1" u="none" strike="noStrike" dirty="0">
                          <a:effectLst/>
                        </a:rPr>
                        <a:t>Red Line</a:t>
                      </a:r>
                      <a:endParaRPr lang="en-US" sz="14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1" i="0" u="none" strike="noStrike" dirty="0">
                          <a:solidFill>
                            <a:srgbClr val="000000"/>
                          </a:solidFill>
                          <a:effectLst/>
                          <a:latin typeface="Calibri" panose="020F0502020204030204" pitchFamily="34" charset="0"/>
                        </a:rPr>
                        <a:t>-51%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8833400"/>
                  </a:ext>
                </a:extLst>
              </a:tr>
              <a:tr h="528465">
                <a:tc>
                  <a:txBody>
                    <a:bodyPr/>
                    <a:lstStyle/>
                    <a:p>
                      <a:pPr algn="l" fontAlgn="b"/>
                      <a:r>
                        <a:rPr lang="en-US" sz="1400" b="1" u="none" strike="noStrike" dirty="0">
                          <a:effectLst/>
                        </a:rPr>
                        <a:t>Total Gated Stations</a:t>
                      </a:r>
                      <a:endParaRPr lang="en-US" sz="14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1" i="0" u="none" strike="noStrike" dirty="0">
                          <a:solidFill>
                            <a:srgbClr val="000000"/>
                          </a:solidFill>
                          <a:effectLst/>
                          <a:latin typeface="Calibri" panose="020F0502020204030204" pitchFamily="34" charset="0"/>
                        </a:rPr>
                        <a:t>-51%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9292189"/>
                  </a:ext>
                </a:extLst>
              </a:tr>
            </a:tbl>
          </a:graphicData>
        </a:graphic>
      </p:graphicFrame>
      <p:sp>
        <p:nvSpPr>
          <p:cNvPr id="11" name="TextBox 10">
            <a:extLst>
              <a:ext uri="{FF2B5EF4-FFF2-40B4-BE49-F238E27FC236}">
                <a16:creationId xmlns:a16="http://schemas.microsoft.com/office/drawing/2014/main" id="{8DE0B4E1-3261-4132-8E7D-C2455BBF0338}"/>
              </a:ext>
            </a:extLst>
          </p:cNvPr>
          <p:cNvSpPr txBox="1"/>
          <p:nvPr/>
        </p:nvSpPr>
        <p:spPr>
          <a:xfrm>
            <a:off x="4010299" y="5548543"/>
            <a:ext cx="6627964" cy="430887"/>
          </a:xfrm>
          <a:prstGeom prst="rect">
            <a:avLst/>
          </a:prstGeom>
          <a:noFill/>
        </p:spPr>
        <p:txBody>
          <a:bodyPr wrap="square">
            <a:spAutoFit/>
          </a:bodyPr>
          <a:lstStyle/>
          <a:p>
            <a:r>
              <a:rPr lang="en-US" sz="1100" dirty="0">
                <a:effectLst/>
                <a:latin typeface="Calibri" panose="020F0502020204030204" pitchFamily="34" charset="0"/>
                <a:ea typeface="Calibri" panose="020F0502020204030204" pitchFamily="34" charset="0"/>
              </a:rPr>
              <a:t>Gated validations data by line and station are available in this </a:t>
            </a:r>
            <a:r>
              <a:rPr lang="en-US" sz="1100" u="sng" dirty="0">
                <a:solidFill>
                  <a:srgbClr val="0563C1"/>
                </a:solidFill>
                <a:effectLst/>
                <a:latin typeface="Calibri" panose="020F0502020204030204" pitchFamily="34" charset="0"/>
                <a:ea typeface="Calibri" panose="020F0502020204030204" pitchFamily="34" charset="0"/>
                <a:hlinkClick r:id="rId3"/>
              </a:rPr>
              <a:t>public folder</a:t>
            </a:r>
            <a:r>
              <a:rPr lang="en-US" sz="1100" dirty="0">
                <a:effectLst/>
                <a:latin typeface="Calibri" panose="020F0502020204030204" pitchFamily="34" charset="0"/>
                <a:ea typeface="Calibri" panose="020F0502020204030204" pitchFamily="34" charset="0"/>
              </a:rPr>
              <a:t> and continue to be updated on the </a:t>
            </a:r>
            <a:r>
              <a:rPr lang="en-US" sz="1100" u="sng" dirty="0">
                <a:solidFill>
                  <a:srgbClr val="0563C1"/>
                </a:solidFill>
                <a:effectLst/>
                <a:latin typeface="Calibri" panose="020F0502020204030204" pitchFamily="34" charset="0"/>
                <a:ea typeface="Calibri" panose="020F0502020204030204" pitchFamily="34" charset="0"/>
                <a:hlinkClick r:id="rId4"/>
              </a:rPr>
              <a:t>Data Blog</a:t>
            </a:r>
            <a:r>
              <a:rPr lang="en-US" sz="1100" dirty="0">
                <a:effectLst/>
                <a:latin typeface="Calibri" panose="020F0502020204030204" pitchFamily="34" charset="0"/>
                <a:ea typeface="Calibri" panose="020F0502020204030204" pitchFamily="34" charset="0"/>
              </a:rPr>
              <a:t>.  The data is also continuously updated and visualized on the </a:t>
            </a:r>
            <a:r>
              <a:rPr lang="en-US" sz="1100" u="sng" dirty="0">
                <a:solidFill>
                  <a:srgbClr val="0563C1"/>
                </a:solidFill>
                <a:effectLst/>
                <a:latin typeface="Calibri" panose="020F0502020204030204" pitchFamily="34" charset="0"/>
                <a:ea typeface="Calibri" panose="020F0502020204030204" pitchFamily="34" charset="0"/>
                <a:hlinkClick r:id="rId5"/>
              </a:rPr>
              <a:t>MassDOT Mobility Dashboard</a:t>
            </a:r>
            <a:r>
              <a:rPr lang="en-US" sz="1100" dirty="0">
                <a:effectLst/>
                <a:latin typeface="Calibri" panose="020F0502020204030204" pitchFamily="34" charset="0"/>
                <a:ea typeface="Calibri" panose="020F0502020204030204" pitchFamily="34" charset="0"/>
              </a:rPr>
              <a:t>.</a:t>
            </a:r>
            <a:endParaRPr lang="en-US" dirty="0"/>
          </a:p>
        </p:txBody>
      </p:sp>
      <p:pic>
        <p:nvPicPr>
          <p:cNvPr id="6" name="Picture 5"/>
          <p:cNvPicPr>
            <a:picLocks noChangeAspect="1"/>
          </p:cNvPicPr>
          <p:nvPr/>
        </p:nvPicPr>
        <p:blipFill>
          <a:blip r:embed="rId6"/>
          <a:stretch>
            <a:fillRect/>
          </a:stretch>
        </p:blipFill>
        <p:spPr>
          <a:xfrm>
            <a:off x="4010299" y="1346139"/>
            <a:ext cx="7596815" cy="4207388"/>
          </a:xfrm>
          <a:prstGeom prst="rect">
            <a:avLst/>
          </a:prstGeom>
        </p:spPr>
      </p:pic>
    </p:spTree>
    <p:extLst>
      <p:ext uri="{BB962C8B-B14F-4D97-AF65-F5344CB8AC3E}">
        <p14:creationId xmlns:p14="http://schemas.microsoft.com/office/powerpoint/2010/main" val="3460177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Franklin Gothic Book"/>
              </a:rPr>
              <a:t>Winter 2022 Subway Service Changes</a:t>
            </a:r>
          </a:p>
        </p:txBody>
      </p:sp>
      <p:sp>
        <p:nvSpPr>
          <p:cNvPr id="5" name="Content Placeholder 4"/>
          <p:cNvSpPr>
            <a:spLocks noGrp="1"/>
          </p:cNvSpPr>
          <p:nvPr>
            <p:ph idx="1"/>
          </p:nvPr>
        </p:nvSpPr>
        <p:spPr>
          <a:xfrm>
            <a:off x="652879" y="1827400"/>
            <a:ext cx="10886243" cy="3428683"/>
          </a:xfrm>
        </p:spPr>
        <p:txBody>
          <a:bodyPr vert="horz" lIns="91440" tIns="45720" rIns="91440" bIns="45720" rtlCol="0" anchor="t">
            <a:normAutofit/>
          </a:bodyPr>
          <a:lstStyle/>
          <a:p>
            <a:r>
              <a:rPr lang="en-US" b="1" dirty="0">
                <a:latin typeface="Franklin Gothic Book"/>
              </a:rPr>
              <a:t>Mattapan Trolley </a:t>
            </a:r>
            <a:endParaRPr lang="en-US" b="1" dirty="0"/>
          </a:p>
          <a:p>
            <a:pPr lvl="1"/>
            <a:r>
              <a:rPr lang="en-US" dirty="0">
                <a:latin typeface="Franklin Gothic Book"/>
              </a:rPr>
              <a:t>Schedules will be adjusted to reflect actual peak service levels provided since 2018; off-peak service levels will also be increased</a:t>
            </a:r>
          </a:p>
          <a:p>
            <a:pPr lvl="2"/>
            <a:r>
              <a:rPr lang="en-US" dirty="0">
                <a:latin typeface="Franklin Gothic Book"/>
              </a:rPr>
              <a:t>Frequency reduces from every 5 to every 7 minutes during the AM and PM peaks weekdays. </a:t>
            </a:r>
          </a:p>
          <a:p>
            <a:pPr lvl="2"/>
            <a:r>
              <a:rPr lang="en-US" dirty="0">
                <a:latin typeface="Franklin Gothic Book"/>
              </a:rPr>
              <a:t>Frequency increases from every 23 to every 13 minutes in the late evenings on Saturdays and Sundays (after 11:30 PM). </a:t>
            </a:r>
          </a:p>
          <a:p>
            <a:pPr lvl="2"/>
            <a:r>
              <a:rPr lang="en-US" dirty="0">
                <a:latin typeface="Franklin Gothic Book"/>
              </a:rPr>
              <a:t>Minor trip shifts throughout the day on weekdays, Saturdays, and Sundays.</a:t>
            </a:r>
          </a:p>
          <a:p>
            <a:r>
              <a:rPr lang="en-US" dirty="0">
                <a:latin typeface="Franklin Gothic Book"/>
              </a:rPr>
              <a:t>Visit </a:t>
            </a:r>
            <a:r>
              <a:rPr lang="en-US" dirty="0">
                <a:latin typeface="Franklin Gothic Book"/>
                <a:hlinkClick r:id="rId3"/>
              </a:rPr>
              <a:t>www.MBTA.com/schedules/subway</a:t>
            </a:r>
            <a:r>
              <a:rPr lang="en-US" dirty="0">
                <a:latin typeface="Franklin Gothic Book"/>
              </a:rPr>
              <a:t> to view subway schedules.</a:t>
            </a:r>
          </a:p>
        </p:txBody>
      </p:sp>
      <p:sp>
        <p:nvSpPr>
          <p:cNvPr id="6" name="Rectangle 5"/>
          <p:cNvSpPr/>
          <p:nvPr/>
        </p:nvSpPr>
        <p:spPr>
          <a:xfrm>
            <a:off x="1992863" y="5878383"/>
            <a:ext cx="8206273" cy="597159"/>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rgbClr val="C00000"/>
                </a:solidFill>
                <a:latin typeface="Franklin Gothic Heavy"/>
              </a:rPr>
              <a:t>Changes will go into effect on December 19th . </a:t>
            </a:r>
            <a:endParaRPr lang="en-US" dirty="0">
              <a:solidFill>
                <a:srgbClr val="C00000"/>
              </a:solidFill>
              <a:latin typeface="Franklin Gothic Heavy" panose="020B0903020102020204" pitchFamily="34" charset="0"/>
            </a:endParaRPr>
          </a:p>
        </p:txBody>
      </p:sp>
    </p:spTree>
    <p:extLst>
      <p:ext uri="{BB962C8B-B14F-4D97-AF65-F5344CB8AC3E}">
        <p14:creationId xmlns:p14="http://schemas.microsoft.com/office/powerpoint/2010/main" val="3863948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CE8BE-1705-44CB-9B05-9425039BE489}"/>
              </a:ext>
            </a:extLst>
          </p:cNvPr>
          <p:cNvSpPr>
            <a:spLocks noGrp="1"/>
          </p:cNvSpPr>
          <p:nvPr>
            <p:ph type="title"/>
          </p:nvPr>
        </p:nvSpPr>
        <p:spPr/>
        <p:txBody>
          <a:bodyPr>
            <a:normAutofit fontScale="90000"/>
          </a:bodyPr>
          <a:lstStyle/>
          <a:p>
            <a:r>
              <a:rPr lang="en-US" dirty="0"/>
              <a:t>Fare Transformation – Upgraded Fare Vending Machines</a:t>
            </a:r>
          </a:p>
        </p:txBody>
      </p:sp>
      <p:pic>
        <p:nvPicPr>
          <p:cNvPr id="17" name="Picture 16">
            <a:extLst>
              <a:ext uri="{FF2B5EF4-FFF2-40B4-BE49-F238E27FC236}">
                <a16:creationId xmlns:a16="http://schemas.microsoft.com/office/drawing/2014/main" id="{B13D0163-A4F0-4C40-AFAC-2982BDF1BCA0}"/>
              </a:ext>
            </a:extLst>
          </p:cNvPr>
          <p:cNvPicPr>
            <a:picLocks noChangeAspect="1"/>
          </p:cNvPicPr>
          <p:nvPr/>
        </p:nvPicPr>
        <p:blipFill>
          <a:blip r:embed="rId3"/>
          <a:stretch>
            <a:fillRect/>
          </a:stretch>
        </p:blipFill>
        <p:spPr>
          <a:xfrm>
            <a:off x="8124306" y="3866145"/>
            <a:ext cx="3851563" cy="2887660"/>
          </a:xfrm>
          <a:prstGeom prst="rect">
            <a:avLst/>
          </a:prstGeom>
        </p:spPr>
      </p:pic>
      <p:grpSp>
        <p:nvGrpSpPr>
          <p:cNvPr id="10" name="Group 9">
            <a:extLst>
              <a:ext uri="{FF2B5EF4-FFF2-40B4-BE49-F238E27FC236}">
                <a16:creationId xmlns:a16="http://schemas.microsoft.com/office/drawing/2014/main" id="{1D81D482-7823-4C5C-AD8A-43889A569B2E}"/>
              </a:ext>
            </a:extLst>
          </p:cNvPr>
          <p:cNvGrpSpPr/>
          <p:nvPr/>
        </p:nvGrpSpPr>
        <p:grpSpPr>
          <a:xfrm>
            <a:off x="8447301" y="1333640"/>
            <a:ext cx="437222" cy="2433635"/>
            <a:chOff x="234422" y="3524111"/>
            <a:chExt cx="529883" cy="2968980"/>
          </a:xfrm>
        </p:grpSpPr>
        <p:pic>
          <p:nvPicPr>
            <p:cNvPr id="9" name="Picture 8" descr="icon-orange-line-small.svg">
              <a:extLst>
                <a:ext uri="{FF2B5EF4-FFF2-40B4-BE49-F238E27FC236}">
                  <a16:creationId xmlns:a16="http://schemas.microsoft.com/office/drawing/2014/main" id="{9E004892-0F54-42EA-8792-97AD47E9648E}"/>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237266" y="3524111"/>
              <a:ext cx="524195" cy="514299"/>
            </a:xfrm>
            <a:prstGeom prst="rect">
              <a:avLst/>
            </a:prstGeom>
          </p:spPr>
        </p:pic>
        <p:pic>
          <p:nvPicPr>
            <p:cNvPr id="11" name="Picture 10" descr="icon-red-line-small.svg">
              <a:extLst>
                <a:ext uri="{FF2B5EF4-FFF2-40B4-BE49-F238E27FC236}">
                  <a16:creationId xmlns:a16="http://schemas.microsoft.com/office/drawing/2014/main" id="{ACE82957-A8D1-47E3-8578-45738D82759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234422" y="4749552"/>
              <a:ext cx="529883" cy="519987"/>
            </a:xfrm>
            <a:prstGeom prst="rect">
              <a:avLst/>
            </a:prstGeom>
          </p:spPr>
        </p:pic>
        <p:pic>
          <p:nvPicPr>
            <p:cNvPr id="13" name="Picture 12" descr="icon-green-line-small.svg">
              <a:extLst>
                <a:ext uri="{FF2B5EF4-FFF2-40B4-BE49-F238E27FC236}">
                  <a16:creationId xmlns:a16="http://schemas.microsoft.com/office/drawing/2014/main" id="{B199B7A6-3F78-4385-95E6-12F13D462CEB}"/>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238320" y="5981091"/>
              <a:ext cx="521896" cy="512000"/>
            </a:xfrm>
            <a:prstGeom prst="rect">
              <a:avLst/>
            </a:prstGeom>
          </p:spPr>
        </p:pic>
        <p:pic>
          <p:nvPicPr>
            <p:cNvPr id="15" name="Picture 14" descr="icon-blue-line-small.svg">
              <a:extLst>
                <a:ext uri="{FF2B5EF4-FFF2-40B4-BE49-F238E27FC236}">
                  <a16:creationId xmlns:a16="http://schemas.microsoft.com/office/drawing/2014/main" id="{20BC35A7-8366-4C49-8C6A-1998551A57D9}"/>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236908" y="4146896"/>
              <a:ext cx="527076" cy="517180"/>
            </a:xfrm>
            <a:prstGeom prst="rect">
              <a:avLst/>
            </a:prstGeom>
          </p:spPr>
        </p:pic>
        <p:pic>
          <p:nvPicPr>
            <p:cNvPr id="3" name="Graphic 3" descr="icon-silver-line-small.svg">
              <a:extLst>
                <a:ext uri="{FF2B5EF4-FFF2-40B4-BE49-F238E27FC236}">
                  <a16:creationId xmlns:a16="http://schemas.microsoft.com/office/drawing/2014/main" id="{E27EFF6E-090D-4AC5-8048-8304C4FE1413}"/>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240476" y="5341917"/>
              <a:ext cx="518556" cy="518555"/>
            </a:xfrm>
            <a:prstGeom prst="rect">
              <a:avLst/>
            </a:prstGeom>
          </p:spPr>
        </p:pic>
      </p:grpSp>
      <p:graphicFrame>
        <p:nvGraphicFramePr>
          <p:cNvPr id="4" name="Table 4">
            <a:extLst>
              <a:ext uri="{FF2B5EF4-FFF2-40B4-BE49-F238E27FC236}">
                <a16:creationId xmlns:a16="http://schemas.microsoft.com/office/drawing/2014/main" id="{63376015-B2B6-43D0-8FB9-C48E9A9463E3}"/>
              </a:ext>
            </a:extLst>
          </p:cNvPr>
          <p:cNvGraphicFramePr>
            <a:graphicFrameLocks noGrp="1"/>
          </p:cNvGraphicFramePr>
          <p:nvPr/>
        </p:nvGraphicFramePr>
        <p:xfrm>
          <a:off x="9002840" y="1286537"/>
          <a:ext cx="2903021" cy="2480738"/>
        </p:xfrm>
        <a:graphic>
          <a:graphicData uri="http://schemas.openxmlformats.org/drawingml/2006/table">
            <a:tbl>
              <a:tblPr firstRow="1" bandRow="1">
                <a:tableStyleId>{69CF1AB2-1976-4502-BF36-3FF5EA218861}</a:tableStyleId>
              </a:tblPr>
              <a:tblGrid>
                <a:gridCol w="897591">
                  <a:extLst>
                    <a:ext uri="{9D8B030D-6E8A-4147-A177-3AD203B41FA5}">
                      <a16:colId xmlns:a16="http://schemas.microsoft.com/office/drawing/2014/main" val="1380725854"/>
                    </a:ext>
                  </a:extLst>
                </a:gridCol>
                <a:gridCol w="2005430">
                  <a:extLst>
                    <a:ext uri="{9D8B030D-6E8A-4147-A177-3AD203B41FA5}">
                      <a16:colId xmlns:a16="http://schemas.microsoft.com/office/drawing/2014/main" val="2044796261"/>
                    </a:ext>
                  </a:extLst>
                </a:gridCol>
              </a:tblGrid>
              <a:tr h="463129">
                <a:tc>
                  <a:txBody>
                    <a:bodyPr/>
                    <a:lstStyle/>
                    <a:p>
                      <a:pPr algn="ctr"/>
                      <a:r>
                        <a:rPr lang="en-US" sz="1400" b="1" dirty="0"/>
                        <a:t>Orange Line</a:t>
                      </a:r>
                    </a:p>
                  </a:txBody>
                  <a:tcPr anchor="ctr"/>
                </a:tc>
                <a:tc>
                  <a:txBody>
                    <a:bodyPr/>
                    <a:lstStyle/>
                    <a:p>
                      <a:pPr algn="ctr"/>
                      <a:r>
                        <a:rPr lang="en-US" sz="1400" b="1" dirty="0"/>
                        <a:t>Fall 2021 - Complete</a:t>
                      </a:r>
                    </a:p>
                  </a:txBody>
                  <a:tcPr anchor="ctr"/>
                </a:tc>
                <a:extLst>
                  <a:ext uri="{0D108BD9-81ED-4DB2-BD59-A6C34878D82A}">
                    <a16:rowId xmlns:a16="http://schemas.microsoft.com/office/drawing/2014/main" val="2206183329"/>
                  </a:ext>
                </a:extLst>
              </a:tr>
              <a:tr h="4631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Blue Line</a:t>
                      </a:r>
                    </a:p>
                  </a:txBody>
                  <a:tcPr anchor="ctr"/>
                </a:tc>
                <a:tc>
                  <a:txBody>
                    <a:bodyPr/>
                    <a:lstStyle/>
                    <a:p>
                      <a:pPr algn="ctr"/>
                      <a:r>
                        <a:rPr lang="en-US" sz="1400" b="1" dirty="0"/>
                        <a:t>Winter 2021 - Complete</a:t>
                      </a:r>
                    </a:p>
                  </a:txBody>
                  <a:tcPr anchor="ctr"/>
                </a:tc>
                <a:extLst>
                  <a:ext uri="{0D108BD9-81ED-4DB2-BD59-A6C34878D82A}">
                    <a16:rowId xmlns:a16="http://schemas.microsoft.com/office/drawing/2014/main" val="2541183668"/>
                  </a:ext>
                </a:extLst>
              </a:tr>
              <a:tr h="4631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Red Line</a:t>
                      </a:r>
                    </a:p>
                  </a:txBody>
                  <a:tcPr anchor="ctr"/>
                </a:tc>
                <a:tc>
                  <a:txBody>
                    <a:bodyPr/>
                    <a:lstStyle/>
                    <a:p>
                      <a:pPr algn="ctr"/>
                      <a:r>
                        <a:rPr lang="en-US" sz="1400" b="0" dirty="0"/>
                        <a:t>Winter 2021</a:t>
                      </a:r>
                    </a:p>
                  </a:txBody>
                  <a:tcPr anchor="ctr"/>
                </a:tc>
                <a:extLst>
                  <a:ext uri="{0D108BD9-81ED-4DB2-BD59-A6C34878D82A}">
                    <a16:rowId xmlns:a16="http://schemas.microsoft.com/office/drawing/2014/main" val="3443879412"/>
                  </a:ext>
                </a:extLst>
              </a:tr>
              <a:tr h="4631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Silver Line</a:t>
                      </a:r>
                    </a:p>
                  </a:txBody>
                  <a:tcPr anchor="ctr"/>
                </a:tc>
                <a:tc>
                  <a:txBody>
                    <a:bodyPr/>
                    <a:lstStyle/>
                    <a:p>
                      <a:pPr algn="ctr"/>
                      <a:r>
                        <a:rPr lang="en-US" sz="1400" b="0" dirty="0"/>
                        <a:t>Spring 2022</a:t>
                      </a:r>
                    </a:p>
                  </a:txBody>
                  <a:tcPr anchor="ctr"/>
                </a:tc>
                <a:extLst>
                  <a:ext uri="{0D108BD9-81ED-4DB2-BD59-A6C34878D82A}">
                    <a16:rowId xmlns:a16="http://schemas.microsoft.com/office/drawing/2014/main" val="109373861"/>
                  </a:ext>
                </a:extLst>
              </a:tr>
              <a:tr h="4631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Green Line</a:t>
                      </a:r>
                    </a:p>
                  </a:txBody>
                  <a:tcPr anchor="ctr"/>
                </a:tc>
                <a:tc>
                  <a:txBody>
                    <a:bodyPr/>
                    <a:lstStyle/>
                    <a:p>
                      <a:pPr algn="ctr"/>
                      <a:r>
                        <a:rPr lang="en-US" sz="1400" b="0" dirty="0"/>
                        <a:t>Spring 2022</a:t>
                      </a:r>
                    </a:p>
                  </a:txBody>
                  <a:tcPr anchor="ctr"/>
                </a:tc>
                <a:extLst>
                  <a:ext uri="{0D108BD9-81ED-4DB2-BD59-A6C34878D82A}">
                    <a16:rowId xmlns:a16="http://schemas.microsoft.com/office/drawing/2014/main" val="1824706003"/>
                  </a:ext>
                </a:extLst>
              </a:tr>
            </a:tbl>
          </a:graphicData>
        </a:graphic>
      </p:graphicFrame>
      <p:sp>
        <p:nvSpPr>
          <p:cNvPr id="16" name="TextBox 15">
            <a:extLst>
              <a:ext uri="{FF2B5EF4-FFF2-40B4-BE49-F238E27FC236}">
                <a16:creationId xmlns:a16="http://schemas.microsoft.com/office/drawing/2014/main" id="{A1626A5F-B88C-47EF-BF8B-7BFB15CF978B}"/>
              </a:ext>
            </a:extLst>
          </p:cNvPr>
          <p:cNvSpPr txBox="1"/>
          <p:nvPr/>
        </p:nvSpPr>
        <p:spPr>
          <a:xfrm>
            <a:off x="74645" y="1286537"/>
            <a:ext cx="8049661" cy="5416868"/>
          </a:xfrm>
          <a:prstGeom prst="rect">
            <a:avLst/>
          </a:prstGeom>
          <a:noFill/>
        </p:spPr>
        <p:txBody>
          <a:bodyPr wrap="square">
            <a:spAutoFit/>
          </a:bodyPr>
          <a:lstStyle/>
          <a:p>
            <a:pPr algn="l" rtl="0" fontAlgn="base"/>
            <a:r>
              <a:rPr lang="en-US" sz="2400" b="1" i="0" u="none" strike="noStrike" dirty="0">
                <a:solidFill>
                  <a:srgbClr val="000000"/>
                </a:solidFill>
                <a:effectLst/>
                <a:latin typeface="Franklin Gothic Book" panose="020B0503020102020204" pitchFamily="34" charset="0"/>
              </a:rPr>
              <a:t>Upgraded Fare Vending Machines have been installed in all Orange and Blue Line stations. </a:t>
            </a:r>
          </a:p>
          <a:p>
            <a:pPr algn="l" rtl="0" fontAlgn="base"/>
            <a:endParaRPr lang="en-US" sz="1000" b="1" dirty="0">
              <a:solidFill>
                <a:srgbClr val="000000"/>
              </a:solidFill>
              <a:latin typeface="Franklin Gothic Book" panose="020B0503020102020204" pitchFamily="34" charset="0"/>
            </a:endParaRPr>
          </a:p>
          <a:p>
            <a:pPr algn="l" rtl="0" fontAlgn="base"/>
            <a:r>
              <a:rPr lang="en-US" sz="2400" b="1" i="0" u="none" strike="noStrike" dirty="0">
                <a:solidFill>
                  <a:srgbClr val="000000"/>
                </a:solidFill>
                <a:effectLst/>
                <a:latin typeface="Franklin Gothic Book" panose="020B0503020102020204" pitchFamily="34" charset="0"/>
              </a:rPr>
              <a:t>Upgrades include:</a:t>
            </a:r>
            <a:r>
              <a:rPr lang="en-US" sz="2400" b="0" i="0" dirty="0">
                <a:solidFill>
                  <a:srgbClr val="000000"/>
                </a:solidFill>
                <a:effectLst/>
                <a:latin typeface="Franklin Gothic Book" panose="020B0503020102020204" pitchFamily="34" charset="0"/>
              </a:rPr>
              <a:t>​</a:t>
            </a:r>
            <a:endParaRPr lang="en-US" sz="2400" dirty="0">
              <a:solidFill>
                <a:srgbClr val="000000"/>
              </a:solidFill>
              <a:latin typeface="Franklin Gothic Book" panose="020B0503020102020204" pitchFamily="34" charset="0"/>
            </a:endParaRPr>
          </a:p>
          <a:p>
            <a:pPr marL="342900" indent="-342900" algn="l" rtl="0" fontAlgn="base">
              <a:buFont typeface="Arial" panose="020B0604020202020204" pitchFamily="34" charset="0"/>
              <a:buChar char="•"/>
            </a:pPr>
            <a:r>
              <a:rPr lang="en-US" sz="2400" b="0" i="0" u="none" strike="noStrike" dirty="0">
                <a:solidFill>
                  <a:srgbClr val="000000"/>
                </a:solidFill>
                <a:effectLst/>
                <a:latin typeface="Franklin Gothic Book" panose="020B0503020102020204" pitchFamily="34" charset="0"/>
              </a:rPr>
              <a:t>The ability to purchase or reload CharlieCards</a:t>
            </a:r>
            <a:endParaRPr lang="en-US" sz="2400" dirty="0">
              <a:solidFill>
                <a:srgbClr val="000000"/>
              </a:solidFill>
              <a:latin typeface="Franklin Gothic Book" panose="020B0503020102020204" pitchFamily="34" charset="0"/>
            </a:endParaRPr>
          </a:p>
          <a:p>
            <a:pPr marL="342900" indent="-342900" algn="l" rtl="0" fontAlgn="base">
              <a:buFont typeface="Arial" panose="020B0604020202020204" pitchFamily="34" charset="0"/>
              <a:buChar char="•"/>
            </a:pPr>
            <a:r>
              <a:rPr lang="en-US" sz="2400" b="0" i="0" u="none" strike="noStrike" dirty="0">
                <a:solidFill>
                  <a:srgbClr val="000000"/>
                </a:solidFill>
                <a:effectLst/>
                <a:latin typeface="Franklin Gothic Book" panose="020B0503020102020204" pitchFamily="34" charset="0"/>
              </a:rPr>
              <a:t>The introduction of the new tappable CharlieTicket</a:t>
            </a:r>
            <a:r>
              <a:rPr lang="en-US" sz="2400" b="0" i="0" dirty="0">
                <a:solidFill>
                  <a:srgbClr val="000000"/>
                </a:solidFill>
                <a:effectLst/>
                <a:latin typeface="Franklin Gothic Book" panose="020B0503020102020204" pitchFamily="34" charset="0"/>
              </a:rPr>
              <a:t>​</a:t>
            </a:r>
          </a:p>
          <a:p>
            <a:pPr marL="342900" indent="-342900" algn="l" rtl="0" fontAlgn="base">
              <a:buFont typeface="Arial" panose="020B0604020202020204" pitchFamily="34" charset="0"/>
              <a:buChar char="•"/>
            </a:pPr>
            <a:r>
              <a:rPr lang="en-US" sz="2400" b="0" i="0" u="none" strike="noStrike" dirty="0">
                <a:solidFill>
                  <a:srgbClr val="000000"/>
                </a:solidFill>
                <a:effectLst/>
                <a:latin typeface="Franklin Gothic Book" panose="020B0503020102020204" pitchFamily="34" charset="0"/>
              </a:rPr>
              <a:t>Tap and go at fare gates &amp; fare boxes with the tappable symbol</a:t>
            </a:r>
            <a:r>
              <a:rPr lang="en-US" sz="2400" b="0" i="0" dirty="0">
                <a:solidFill>
                  <a:srgbClr val="000000"/>
                </a:solidFill>
                <a:effectLst/>
                <a:latin typeface="Franklin Gothic Book" panose="020B0503020102020204" pitchFamily="34" charset="0"/>
              </a:rPr>
              <a:t>​</a:t>
            </a:r>
          </a:p>
          <a:p>
            <a:pPr marL="342900" indent="-342900" algn="l" rtl="0" fontAlgn="base">
              <a:buFont typeface="Arial" panose="020B0604020202020204" pitchFamily="34" charset="0"/>
              <a:buChar char="•"/>
            </a:pPr>
            <a:r>
              <a:rPr lang="en-US" sz="2400" b="0" i="0" u="none" strike="noStrike" dirty="0">
                <a:solidFill>
                  <a:srgbClr val="000000"/>
                </a:solidFill>
                <a:effectLst/>
                <a:latin typeface="Franklin Gothic Book" panose="020B0503020102020204" pitchFamily="34" charset="0"/>
              </a:rPr>
              <a:t>Phase out of the insertable CharlieTicket during transition</a:t>
            </a:r>
            <a:r>
              <a:rPr lang="en-US" sz="2400" b="0" i="0" dirty="0">
                <a:solidFill>
                  <a:srgbClr val="000000"/>
                </a:solidFill>
                <a:effectLst/>
                <a:latin typeface="Franklin Gothic Book" panose="020B0503020102020204" pitchFamily="34" charset="0"/>
              </a:rPr>
              <a:t>​</a:t>
            </a:r>
          </a:p>
          <a:p>
            <a:pPr marL="342900" indent="-342900" algn="l" rtl="0" fontAlgn="base">
              <a:buFont typeface="Arial" panose="020B0604020202020204" pitchFamily="34" charset="0"/>
              <a:buChar char="•"/>
            </a:pPr>
            <a:r>
              <a:rPr lang="en-US" sz="2400" b="0" i="0" u="none" strike="noStrike" dirty="0">
                <a:solidFill>
                  <a:srgbClr val="000000"/>
                </a:solidFill>
                <a:effectLst/>
                <a:latin typeface="Franklin Gothic Book" panose="020B0503020102020204" pitchFamily="34" charset="0"/>
              </a:rPr>
              <a:t>Contactless and mobile pay options</a:t>
            </a:r>
            <a:r>
              <a:rPr lang="en-US" sz="2400" b="0" i="0" dirty="0">
                <a:solidFill>
                  <a:srgbClr val="000000"/>
                </a:solidFill>
                <a:effectLst/>
                <a:latin typeface="Franklin Gothic Book" panose="020B0503020102020204" pitchFamily="34" charset="0"/>
              </a:rPr>
              <a:t>​</a:t>
            </a:r>
          </a:p>
          <a:p>
            <a:pPr lvl="1" fontAlgn="base">
              <a:buFont typeface="Arial" panose="020B0604020202020204" pitchFamily="34" charset="0"/>
              <a:buChar char="•"/>
            </a:pPr>
            <a:r>
              <a:rPr lang="en-US" sz="2400" b="0" i="0" u="none" strike="noStrike" dirty="0">
                <a:solidFill>
                  <a:srgbClr val="000000"/>
                </a:solidFill>
                <a:effectLst/>
                <a:latin typeface="Franklin Gothic Book" panose="020B0503020102020204" pitchFamily="34" charset="0"/>
              </a:rPr>
              <a:t> Contactless Credit/Debit Cards</a:t>
            </a:r>
            <a:r>
              <a:rPr lang="en-US" sz="2400" b="0" i="0" dirty="0">
                <a:solidFill>
                  <a:srgbClr val="000000"/>
                </a:solidFill>
                <a:effectLst/>
                <a:latin typeface="Franklin Gothic Book" panose="020B0503020102020204" pitchFamily="34" charset="0"/>
              </a:rPr>
              <a:t>​</a:t>
            </a:r>
          </a:p>
          <a:p>
            <a:pPr lvl="1" fontAlgn="base">
              <a:buFont typeface="Arial" panose="020B0604020202020204" pitchFamily="34" charset="0"/>
              <a:buChar char="•"/>
            </a:pPr>
            <a:r>
              <a:rPr lang="en-US" sz="2400" b="0" i="0" u="none" strike="noStrike" dirty="0">
                <a:solidFill>
                  <a:srgbClr val="000000"/>
                </a:solidFill>
                <a:effectLst/>
                <a:latin typeface="Franklin Gothic Book" panose="020B0503020102020204" pitchFamily="34" charset="0"/>
              </a:rPr>
              <a:t> Apple Pay, Google Pay, Samsung Pay</a:t>
            </a:r>
            <a:r>
              <a:rPr lang="en-US" sz="2400" b="0" i="0" dirty="0">
                <a:solidFill>
                  <a:srgbClr val="000000"/>
                </a:solidFill>
                <a:effectLst/>
                <a:latin typeface="Franklin Gothic Book" panose="020B0503020102020204" pitchFamily="34" charset="0"/>
              </a:rPr>
              <a:t>​</a:t>
            </a:r>
          </a:p>
          <a:p>
            <a:pPr lvl="1" fontAlgn="base">
              <a:buFont typeface="Arial" panose="020B0604020202020204" pitchFamily="34" charset="0"/>
              <a:buChar char="•"/>
            </a:pPr>
            <a:endParaRPr lang="en-US" sz="2400" dirty="0">
              <a:solidFill>
                <a:srgbClr val="000000"/>
              </a:solidFill>
              <a:latin typeface="Franklin Gothic Book" panose="020B0503020102020204" pitchFamily="34" charset="0"/>
            </a:endParaRPr>
          </a:p>
          <a:p>
            <a:pPr algn="l" rtl="0" fontAlgn="base"/>
            <a:r>
              <a:rPr lang="en-US" sz="2400" b="1" i="0" u="none" strike="noStrike" dirty="0">
                <a:solidFill>
                  <a:srgbClr val="000000"/>
                </a:solidFill>
                <a:effectLst/>
                <a:latin typeface="Franklin Gothic Book" panose="020B0503020102020204" pitchFamily="34" charset="0"/>
              </a:rPr>
              <a:t>For more information, visit:</a:t>
            </a:r>
            <a:r>
              <a:rPr lang="en-US" sz="2400" b="0" i="0" dirty="0">
                <a:solidFill>
                  <a:srgbClr val="000000"/>
                </a:solidFill>
                <a:effectLst/>
                <a:latin typeface="Franklin Gothic Book" panose="020B0503020102020204" pitchFamily="34" charset="0"/>
              </a:rPr>
              <a:t>​</a:t>
            </a:r>
            <a:endParaRPr lang="en-US" sz="2400" b="0" i="0" dirty="0">
              <a:solidFill>
                <a:srgbClr val="000000"/>
              </a:solidFill>
              <a:effectLst/>
              <a:latin typeface="Arial" panose="020B0604020202020204" pitchFamily="34" charset="0"/>
            </a:endParaRPr>
          </a:p>
          <a:p>
            <a:pPr algn="l" rtl="0" fontAlgn="base"/>
            <a:r>
              <a:rPr lang="en-US" sz="2400" b="1" i="0" u="none" strike="noStrike" dirty="0">
                <a:solidFill>
                  <a:srgbClr val="000000"/>
                </a:solidFill>
                <a:effectLst/>
                <a:latin typeface="Franklin Gothic Book" panose="020B0503020102020204" pitchFamily="34" charset="0"/>
              </a:rPr>
              <a:t> </a:t>
            </a:r>
            <a:r>
              <a:rPr lang="en-US" sz="2400" b="0" i="0" u="sng" strike="noStrike" dirty="0">
                <a:solidFill>
                  <a:srgbClr val="56C7AA"/>
                </a:solidFill>
                <a:effectLst/>
                <a:latin typeface="Franklin Gothic Book" panose="020B0503020102020204" pitchFamily="34" charset="0"/>
                <a:hlinkClick r:id="rId14"/>
              </a:rPr>
              <a:t>https://www.mbta.com/fares/fare-transformation</a:t>
            </a:r>
            <a:r>
              <a:rPr lang="en-US" sz="2400" b="0" i="0" u="none" strike="noStrike" dirty="0">
                <a:solidFill>
                  <a:srgbClr val="000000"/>
                </a:solidFill>
                <a:effectLst/>
                <a:latin typeface="Franklin Gothic Book" panose="020B0503020102020204" pitchFamily="34" charset="0"/>
              </a:rPr>
              <a:t> </a:t>
            </a:r>
            <a:r>
              <a:rPr lang="en-US" sz="2400" b="0" i="0" dirty="0">
                <a:solidFill>
                  <a:srgbClr val="000000"/>
                </a:solidFill>
                <a:effectLst/>
                <a:latin typeface="Franklin Gothic Book" panose="020B0503020102020204" pitchFamily="34" charset="0"/>
              </a:rPr>
              <a:t>​</a:t>
            </a:r>
          </a:p>
        </p:txBody>
      </p:sp>
    </p:spTree>
    <p:extLst>
      <p:ext uri="{BB962C8B-B14F-4D97-AF65-F5344CB8AC3E}">
        <p14:creationId xmlns:p14="http://schemas.microsoft.com/office/powerpoint/2010/main" val="34371092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309100" y="1709738"/>
            <a:ext cx="2038350" cy="2852737"/>
          </a:xfrm>
        </p:spPr>
        <p:txBody>
          <a:bodyPr/>
          <a:lstStyle/>
          <a:p>
            <a:r>
              <a:rPr lang="en-US" dirty="0"/>
              <a:t>Bus</a:t>
            </a:r>
          </a:p>
        </p:txBody>
      </p:sp>
      <p:sp>
        <p:nvSpPr>
          <p:cNvPr id="5" name="Text Placeholder 4"/>
          <p:cNvSpPr>
            <a:spLocks noGrp="1"/>
          </p:cNvSpPr>
          <p:nvPr>
            <p:ph type="body" idx="1"/>
          </p:nvPr>
        </p:nvSpPr>
        <p:spPr/>
        <p:txBody>
          <a:bodyPr/>
          <a:lstStyle/>
          <a:p>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Tree>
    <p:extLst>
      <p:ext uri="{BB962C8B-B14F-4D97-AF65-F5344CB8AC3E}">
        <p14:creationId xmlns:p14="http://schemas.microsoft.com/office/powerpoint/2010/main" val="42809239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 Ridership Trends</a:t>
            </a:r>
          </a:p>
        </p:txBody>
      </p:sp>
      <p:sp>
        <p:nvSpPr>
          <p:cNvPr id="3" name="Content Placeholder 2"/>
          <p:cNvSpPr>
            <a:spLocks noGrp="1"/>
          </p:cNvSpPr>
          <p:nvPr>
            <p:ph idx="1"/>
          </p:nvPr>
        </p:nvSpPr>
        <p:spPr>
          <a:xfrm>
            <a:off x="49600" y="1605280"/>
            <a:ext cx="3294491" cy="4283818"/>
          </a:xfrm>
        </p:spPr>
        <p:txBody>
          <a:bodyPr vert="horz" lIns="91440" tIns="45720" rIns="91440" bIns="45720" rtlCol="0" anchor="t">
            <a:normAutofit/>
          </a:bodyPr>
          <a:lstStyle/>
          <a:p>
            <a:r>
              <a:rPr lang="en-US" dirty="0"/>
              <a:t>Ridership estimated from APCs.</a:t>
            </a:r>
          </a:p>
          <a:p>
            <a:r>
              <a:rPr lang="en-US" dirty="0"/>
              <a:t>Ridership for the most recent days is continuously revised as information on dropped trips is received.</a:t>
            </a:r>
          </a:p>
          <a:p>
            <a:pPr marL="0" indent="0">
              <a:buNone/>
            </a:pPr>
            <a:endParaRPr lang="en-US" dirty="0"/>
          </a:p>
        </p:txBody>
      </p:sp>
      <p:sp>
        <p:nvSpPr>
          <p:cNvPr id="6" name="Rectangle 5"/>
          <p:cNvSpPr/>
          <p:nvPr/>
        </p:nvSpPr>
        <p:spPr>
          <a:xfrm>
            <a:off x="116878" y="75627"/>
            <a:ext cx="1471290" cy="3162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Chart 6">
            <a:extLst>
              <a:ext uri="{FF2B5EF4-FFF2-40B4-BE49-F238E27FC236}">
                <a16:creationId xmlns:a16="http://schemas.microsoft.com/office/drawing/2014/main" id="{1B64E218-ADEF-4EE6-828D-4E5E5BDCDEEB}"/>
              </a:ext>
            </a:extLst>
          </p:cNvPr>
          <p:cNvGraphicFramePr>
            <a:graphicFrameLocks/>
          </p:cNvGraphicFramePr>
          <p:nvPr>
            <p:extLst>
              <p:ext uri="{D42A27DB-BD31-4B8C-83A1-F6EECF244321}">
                <p14:modId xmlns:p14="http://schemas.microsoft.com/office/powerpoint/2010/main" val="4156610300"/>
              </p:ext>
            </p:extLst>
          </p:nvPr>
        </p:nvGraphicFramePr>
        <p:xfrm>
          <a:off x="3344091" y="1439863"/>
          <a:ext cx="8009709" cy="50700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94222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 Ridership Top Routes</a:t>
            </a:r>
          </a:p>
        </p:txBody>
      </p:sp>
      <p:sp>
        <p:nvSpPr>
          <p:cNvPr id="4" name="Rectangle 3"/>
          <p:cNvSpPr/>
          <p:nvPr/>
        </p:nvSpPr>
        <p:spPr>
          <a:xfrm>
            <a:off x="116878" y="75627"/>
            <a:ext cx="1471290" cy="3162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D2371D06-5145-41B6-B328-4FEAF636AF40}"/>
              </a:ext>
            </a:extLst>
          </p:cNvPr>
          <p:cNvSpPr>
            <a:spLocks noGrp="1"/>
          </p:cNvSpPr>
          <p:nvPr>
            <p:ph idx="1"/>
          </p:nvPr>
        </p:nvSpPr>
        <p:spPr>
          <a:xfrm>
            <a:off x="337839" y="6057199"/>
            <a:ext cx="11184928" cy="483301"/>
          </a:xfrm>
        </p:spPr>
        <p:txBody>
          <a:bodyPr>
            <a:normAutofit/>
          </a:bodyPr>
          <a:lstStyle/>
          <a:p>
            <a:pPr marL="0" indent="0">
              <a:buNone/>
            </a:pPr>
            <a:r>
              <a:rPr lang="en-US" sz="1200" dirty="0"/>
              <a:t>*This chart displays average daily ridership by week, representing the most recent week available.</a:t>
            </a:r>
            <a:br>
              <a:rPr lang="en-US" sz="1200" dirty="0"/>
            </a:br>
            <a:r>
              <a:rPr lang="en-US" sz="1200" dirty="0"/>
              <a:t>The included routes represent the current top 20 as well as the top 20 routes pre-COVID.</a:t>
            </a:r>
          </a:p>
        </p:txBody>
      </p:sp>
      <p:graphicFrame>
        <p:nvGraphicFramePr>
          <p:cNvPr id="7" name="Chart 6">
            <a:extLst>
              <a:ext uri="{FF2B5EF4-FFF2-40B4-BE49-F238E27FC236}">
                <a16:creationId xmlns:a16="http://schemas.microsoft.com/office/drawing/2014/main" id="{00000000-0008-0000-0100-000002000000}"/>
              </a:ext>
            </a:extLst>
          </p:cNvPr>
          <p:cNvGraphicFramePr>
            <a:graphicFrameLocks/>
          </p:cNvGraphicFramePr>
          <p:nvPr/>
        </p:nvGraphicFramePr>
        <p:xfrm>
          <a:off x="838200" y="1214437"/>
          <a:ext cx="10515600" cy="4842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001260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Franklin Gothic Book"/>
              </a:rPr>
              <a:t>Winter 2022 Bus Service Changes</a:t>
            </a:r>
          </a:p>
        </p:txBody>
      </p:sp>
      <p:sp>
        <p:nvSpPr>
          <p:cNvPr id="5" name="Content Placeholder 4"/>
          <p:cNvSpPr>
            <a:spLocks noGrp="1"/>
          </p:cNvSpPr>
          <p:nvPr>
            <p:ph idx="1"/>
          </p:nvPr>
        </p:nvSpPr>
        <p:spPr>
          <a:xfrm>
            <a:off x="538579" y="1306700"/>
            <a:ext cx="11114843" cy="4571683"/>
          </a:xfrm>
        </p:spPr>
        <p:txBody>
          <a:bodyPr vert="horz" lIns="91440" tIns="45720" rIns="91440" bIns="45720" rtlCol="0" anchor="t">
            <a:normAutofit/>
          </a:bodyPr>
          <a:lstStyle/>
          <a:p>
            <a:r>
              <a:rPr lang="en-US" dirty="0">
                <a:latin typeface="Franklin Gothic Book"/>
              </a:rPr>
              <a:t>Strategy: Reduce scheduled frequency to match current operator availability and reduce long gaps/dropped trips, increase scheduled service where crowding is most severe, and restore some services to accommodate growing in-person school and work trips</a:t>
            </a:r>
            <a:r>
              <a:rPr lang="en-US" dirty="0">
                <a:solidFill>
                  <a:srgbClr val="000000"/>
                </a:solidFill>
                <a:latin typeface="Franklin Gothic Book"/>
              </a:rPr>
              <a:t>.</a:t>
            </a:r>
          </a:p>
          <a:p>
            <a:endParaRPr lang="en-US" dirty="0">
              <a:solidFill>
                <a:srgbClr val="000000"/>
              </a:solidFill>
              <a:latin typeface="Franklin Gothic Book"/>
            </a:endParaRPr>
          </a:p>
          <a:p>
            <a:r>
              <a:rPr lang="en-US" dirty="0">
                <a:solidFill>
                  <a:srgbClr val="000000"/>
                </a:solidFill>
                <a:latin typeface="Franklin Gothic Book"/>
              </a:rPr>
              <a:t>Note: Many bus routes that see a reduction in scheduled service will still be running more service than pre-COVID</a:t>
            </a:r>
          </a:p>
          <a:p>
            <a:endParaRPr lang="en-US" dirty="0"/>
          </a:p>
          <a:p>
            <a:r>
              <a:rPr lang="en-US" dirty="0">
                <a:latin typeface="Franklin Gothic Book"/>
              </a:rPr>
              <a:t>Visit </a:t>
            </a:r>
            <a:r>
              <a:rPr lang="en-US" dirty="0">
                <a:latin typeface="Franklin Gothic Book"/>
                <a:hlinkClick r:id="rId3"/>
              </a:rPr>
              <a:t>https://www.mbta.com/schedules/bus</a:t>
            </a:r>
            <a:r>
              <a:rPr lang="en-US" dirty="0">
                <a:latin typeface="Franklin Gothic Book"/>
              </a:rPr>
              <a:t> to view bus schedules.</a:t>
            </a:r>
          </a:p>
        </p:txBody>
      </p:sp>
      <p:sp>
        <p:nvSpPr>
          <p:cNvPr id="6" name="Rectangle 5"/>
          <p:cNvSpPr/>
          <p:nvPr/>
        </p:nvSpPr>
        <p:spPr>
          <a:xfrm>
            <a:off x="1992863" y="5878383"/>
            <a:ext cx="8206273" cy="597159"/>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rgbClr val="C00000"/>
                </a:solidFill>
                <a:latin typeface="Franklin Gothic Heavy"/>
              </a:rPr>
              <a:t>Changes will go into effect on December 19</a:t>
            </a:r>
            <a:r>
              <a:rPr lang="en-US" baseline="30000" dirty="0">
                <a:solidFill>
                  <a:srgbClr val="C00000"/>
                </a:solidFill>
                <a:latin typeface="Franklin Gothic Heavy"/>
              </a:rPr>
              <a:t>th</a:t>
            </a:r>
            <a:r>
              <a:rPr lang="en-US" dirty="0">
                <a:solidFill>
                  <a:srgbClr val="C00000"/>
                </a:solidFill>
                <a:latin typeface="Franklin Gothic Heavy"/>
              </a:rPr>
              <a:t>. </a:t>
            </a:r>
            <a:endParaRPr lang="en-US" dirty="0">
              <a:solidFill>
                <a:srgbClr val="C00000"/>
              </a:solidFill>
              <a:latin typeface="Franklin Gothic Heavy" panose="020B0903020102020204" pitchFamily="34" charset="0"/>
            </a:endParaRPr>
          </a:p>
        </p:txBody>
      </p:sp>
    </p:spTree>
    <p:extLst>
      <p:ext uri="{BB962C8B-B14F-4D97-AF65-F5344CB8AC3E}">
        <p14:creationId xmlns:p14="http://schemas.microsoft.com/office/powerpoint/2010/main" val="1072630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Winter 2022 Bus Service Changes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591045208"/>
              </p:ext>
            </p:extLst>
          </p:nvPr>
        </p:nvGraphicFramePr>
        <p:xfrm>
          <a:off x="441720" y="1331390"/>
          <a:ext cx="11308558" cy="3869568"/>
        </p:xfrm>
        <a:graphic>
          <a:graphicData uri="http://schemas.openxmlformats.org/drawingml/2006/table">
            <a:tbl>
              <a:tblPr firstRow="1" bandRow="1">
                <a:tableStyleId>{5C22544A-7EE6-4342-B048-85BDC9FD1C3A}</a:tableStyleId>
              </a:tblPr>
              <a:tblGrid>
                <a:gridCol w="4219967">
                  <a:extLst>
                    <a:ext uri="{9D8B030D-6E8A-4147-A177-3AD203B41FA5}">
                      <a16:colId xmlns:a16="http://schemas.microsoft.com/office/drawing/2014/main" val="4063023270"/>
                    </a:ext>
                  </a:extLst>
                </a:gridCol>
                <a:gridCol w="7088591">
                  <a:extLst>
                    <a:ext uri="{9D8B030D-6E8A-4147-A177-3AD203B41FA5}">
                      <a16:colId xmlns:a16="http://schemas.microsoft.com/office/drawing/2014/main" val="2232798897"/>
                    </a:ext>
                  </a:extLst>
                </a:gridCol>
              </a:tblGrid>
              <a:tr h="392536">
                <a:tc>
                  <a:txBody>
                    <a:bodyPr/>
                    <a:lstStyle/>
                    <a:p>
                      <a:r>
                        <a:rPr lang="en-US" dirty="0">
                          <a:latin typeface="Franklin Gothic Book"/>
                        </a:rPr>
                        <a:t>What’s changing</a:t>
                      </a:r>
                    </a:p>
                  </a:txBody>
                  <a:tcPr/>
                </a:tc>
                <a:tc>
                  <a:txBody>
                    <a:bodyPr/>
                    <a:lstStyle/>
                    <a:p>
                      <a:r>
                        <a:rPr lang="en-US" dirty="0">
                          <a:latin typeface="Franklin Gothic Book"/>
                        </a:rPr>
                        <a:t>Routes affected</a:t>
                      </a:r>
                    </a:p>
                  </a:txBody>
                  <a:tcPr/>
                </a:tc>
                <a:extLst>
                  <a:ext uri="{0D108BD9-81ED-4DB2-BD59-A6C34878D82A}">
                    <a16:rowId xmlns:a16="http://schemas.microsoft.com/office/drawing/2014/main" val="1610098095"/>
                  </a:ext>
                </a:extLst>
              </a:tr>
              <a:tr h="702434">
                <a:tc>
                  <a:txBody>
                    <a:bodyPr/>
                    <a:lstStyle/>
                    <a:p>
                      <a:pPr marL="0" lvl="0" indent="0" algn="l">
                        <a:lnSpc>
                          <a:spcPct val="100000"/>
                        </a:lnSpc>
                        <a:spcBef>
                          <a:spcPts val="0"/>
                        </a:spcBef>
                        <a:spcAft>
                          <a:spcPts val="0"/>
                        </a:spcAft>
                        <a:buNone/>
                      </a:pPr>
                      <a:r>
                        <a:rPr lang="en-US" sz="1800" b="1" i="0" u="none" strike="noStrike" noProof="0" dirty="0">
                          <a:latin typeface="Franklin Gothic Book"/>
                        </a:rPr>
                        <a:t>Routes with structure changes</a:t>
                      </a:r>
                      <a:endParaRPr lang="en-US" sz="1800" dirty="0"/>
                    </a:p>
                  </a:txBody>
                  <a:tcPr/>
                </a:tc>
                <a:tc>
                  <a:txBody>
                    <a:bodyPr/>
                    <a:lstStyle/>
                    <a:p>
                      <a:pPr marL="0" lvl="0" indent="0" algn="l">
                        <a:lnSpc>
                          <a:spcPct val="100000"/>
                        </a:lnSpc>
                        <a:spcBef>
                          <a:spcPts val="0"/>
                        </a:spcBef>
                        <a:spcAft>
                          <a:spcPts val="0"/>
                        </a:spcAft>
                        <a:buNone/>
                      </a:pPr>
                      <a:r>
                        <a:rPr lang="en-US" sz="1800" b="0" i="0" u="none" strike="noStrike" noProof="0" dirty="0">
                          <a:latin typeface="Franklin Gothic Book"/>
                        </a:rPr>
                        <a:t>62, 76 restored in peak periods; combined 62/76 remain off-peaks.  111 runs full Woodlawn trips all-day instead of 111C/111 combination.  116/117 and 108 also have fewer short-turn trips.</a:t>
                      </a:r>
                      <a:endParaRPr lang="en-US" dirty="0"/>
                    </a:p>
                  </a:txBody>
                  <a:tcPr/>
                </a:tc>
                <a:extLst>
                  <a:ext uri="{0D108BD9-81ED-4DB2-BD59-A6C34878D82A}">
                    <a16:rowId xmlns:a16="http://schemas.microsoft.com/office/drawing/2014/main" val="4272826792"/>
                  </a:ext>
                </a:extLst>
              </a:tr>
              <a:tr h="4952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Franklin Gothic Book"/>
                        </a:rPr>
                        <a:t>Routes with increased frequency</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b="0" dirty="0">
                          <a:latin typeface="Franklin Gothic Book"/>
                        </a:rPr>
                        <a:t>19, 38, SL1</a:t>
                      </a:r>
                    </a:p>
                  </a:txBody>
                  <a:tcPr/>
                </a:tc>
                <a:extLst>
                  <a:ext uri="{0D108BD9-81ED-4DB2-BD59-A6C34878D82A}">
                    <a16:rowId xmlns:a16="http://schemas.microsoft.com/office/drawing/2014/main" val="1790478877"/>
                  </a:ext>
                </a:extLst>
              </a:tr>
              <a:tr h="1331747">
                <a:tc>
                  <a:txBody>
                    <a:bodyPr/>
                    <a:lstStyle/>
                    <a:p>
                      <a:r>
                        <a:rPr lang="en-US" b="1" dirty="0">
                          <a:latin typeface="Franklin Gothic Book"/>
                        </a:rPr>
                        <a:t>Routes with mix of added frequency &amp; reductions </a:t>
                      </a:r>
                    </a:p>
                  </a:txBody>
                  <a:tcPr/>
                </a:tc>
                <a:tc>
                  <a:txBody>
                    <a:bodyPr/>
                    <a:lstStyle/>
                    <a:p>
                      <a:r>
                        <a:rPr lang="en-US" b="0" dirty="0">
                          <a:latin typeface="Franklin Gothic Book"/>
                        </a:rPr>
                        <a:t>66 – </a:t>
                      </a:r>
                      <a:r>
                        <a:rPr lang="en-US" sz="1800" b="0" i="0" u="none" strike="noStrike" noProof="0" dirty="0"/>
                        <a:t>Frequency reductions in the AM and PM peaks weekdays and on Saturday evenings. Sunday inbound trip added at 5:54 AM.</a:t>
                      </a:r>
                    </a:p>
                    <a:p>
                      <a:pPr lvl="0">
                        <a:buNone/>
                      </a:pPr>
                      <a:r>
                        <a:rPr lang="en-US" sz="1800" b="0" i="0" u="none" strike="noStrike" noProof="0" dirty="0"/>
                        <a:t>111 – </a:t>
                      </a:r>
                      <a:r>
                        <a:rPr lang="en-US" sz="1800" b="0" i="0" u="none" strike="noStrike" noProof="0" dirty="0">
                          <a:latin typeface="Calibri"/>
                        </a:rPr>
                        <a:t>Frequency reductions in Cary Square-Haymarket segment, but increases from Woodlawn to Cary Square. </a:t>
                      </a:r>
                      <a:endParaRPr lang="en-US" sz="1800" b="0" i="0" u="none" strike="noStrike" noProof="0" dirty="0"/>
                    </a:p>
                  </a:txBody>
                  <a:tcPr/>
                </a:tc>
                <a:extLst>
                  <a:ext uri="{0D108BD9-81ED-4DB2-BD59-A6C34878D82A}">
                    <a16:rowId xmlns:a16="http://schemas.microsoft.com/office/drawing/2014/main" val="2952271913"/>
                  </a:ext>
                </a:extLst>
              </a:tr>
              <a:tr h="735593">
                <a:tc>
                  <a:txBody>
                    <a:bodyPr/>
                    <a:lstStyle/>
                    <a:p>
                      <a:r>
                        <a:rPr lang="en-US" b="1" dirty="0">
                          <a:latin typeface="Franklin Gothic Book"/>
                        </a:rPr>
                        <a:t>Routes with reduced frequency</a:t>
                      </a:r>
                    </a:p>
                  </a:txBody>
                  <a:tcPr/>
                </a:tc>
                <a:tc>
                  <a:txBody>
                    <a:bodyPr/>
                    <a:lstStyle/>
                    <a:p>
                      <a:r>
                        <a:rPr lang="en-US" b="0" dirty="0">
                          <a:latin typeface="Franklin Gothic Book"/>
                        </a:rPr>
                        <a:t>1, 7, 9, 11, 15, 22, 23, 29, 30, 31, 42, 47, 65, 70, 77, 86, 87, 88, 104, 106, 108, 109, 116, 117, 240, 442, 455, 501, 504, 505, CT3</a:t>
                      </a:r>
                    </a:p>
                  </a:txBody>
                  <a:tcPr/>
                </a:tc>
                <a:extLst>
                  <a:ext uri="{0D108BD9-81ED-4DB2-BD59-A6C34878D82A}">
                    <a16:rowId xmlns:a16="http://schemas.microsoft.com/office/drawing/2014/main" val="1362887940"/>
                  </a:ext>
                </a:extLst>
              </a:tr>
            </a:tbl>
          </a:graphicData>
        </a:graphic>
      </p:graphicFrame>
      <p:sp>
        <p:nvSpPr>
          <p:cNvPr id="9" name="Rectangle 8"/>
          <p:cNvSpPr/>
          <p:nvPr/>
        </p:nvSpPr>
        <p:spPr>
          <a:xfrm>
            <a:off x="1992863" y="5878383"/>
            <a:ext cx="8206273" cy="597159"/>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rgbClr val="C00000"/>
                </a:solidFill>
                <a:latin typeface="Franklin Gothic Heavy"/>
              </a:rPr>
              <a:t>Changes will go into effect on December 19</a:t>
            </a:r>
            <a:r>
              <a:rPr lang="en-US" baseline="30000" dirty="0">
                <a:solidFill>
                  <a:srgbClr val="C00000"/>
                </a:solidFill>
                <a:latin typeface="Franklin Gothic Heavy"/>
              </a:rPr>
              <a:t>th</a:t>
            </a:r>
            <a:r>
              <a:rPr lang="en-US" dirty="0">
                <a:solidFill>
                  <a:srgbClr val="C00000"/>
                </a:solidFill>
                <a:latin typeface="Franklin Gothic Heavy"/>
              </a:rPr>
              <a:t>. </a:t>
            </a:r>
            <a:endParaRPr lang="en-US" dirty="0">
              <a:solidFill>
                <a:srgbClr val="C00000"/>
              </a:solidFill>
              <a:latin typeface="Franklin Gothic Heavy" panose="020B0903020102020204" pitchFamily="34" charset="0"/>
            </a:endParaRPr>
          </a:p>
        </p:txBody>
      </p:sp>
      <p:sp>
        <p:nvSpPr>
          <p:cNvPr id="2" name="TextBox 1"/>
          <p:cNvSpPr txBox="1"/>
          <p:nvPr/>
        </p:nvSpPr>
        <p:spPr>
          <a:xfrm>
            <a:off x="2391746" y="5430416"/>
            <a:ext cx="7408506" cy="369332"/>
          </a:xfrm>
          <a:prstGeom prst="rect">
            <a:avLst/>
          </a:prstGeom>
          <a:noFill/>
        </p:spPr>
        <p:txBody>
          <a:bodyPr wrap="square" rtlCol="0">
            <a:spAutoFit/>
          </a:bodyPr>
          <a:lstStyle/>
          <a:p>
            <a:pPr algn="ctr"/>
            <a:r>
              <a:rPr lang="en-US" i="1" dirty="0">
                <a:latin typeface="Franklin Gothic Book" panose="020B0503020102020204" pitchFamily="34" charset="0"/>
              </a:rPr>
              <a:t>For additional details, please visit </a:t>
            </a:r>
            <a:r>
              <a:rPr lang="en-US" i="1" dirty="0">
                <a:latin typeface="Franklin Gothic Book" panose="020B0503020102020204" pitchFamily="34" charset="0"/>
                <a:hlinkClick r:id="rId3"/>
              </a:rPr>
              <a:t>www.MBTA.com/servicechanges</a:t>
            </a:r>
            <a:r>
              <a:rPr lang="en-US" i="1" dirty="0">
                <a:latin typeface="Franklin Gothic Book" panose="020B0503020102020204" pitchFamily="34" charset="0"/>
              </a:rPr>
              <a:t>. </a:t>
            </a:r>
            <a:endParaRPr lang="en-US" b="1" dirty="0">
              <a:latin typeface="Franklin Gothic Book" panose="020B0503020102020204" pitchFamily="34" charset="0"/>
            </a:endParaRPr>
          </a:p>
        </p:txBody>
      </p:sp>
    </p:spTree>
    <p:extLst>
      <p:ext uri="{BB962C8B-B14F-4D97-AF65-F5344CB8AC3E}">
        <p14:creationId xmlns:p14="http://schemas.microsoft.com/office/powerpoint/2010/main" val="39245526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Winter 2022 Bus Service Changes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75504641"/>
              </p:ext>
            </p:extLst>
          </p:nvPr>
        </p:nvGraphicFramePr>
        <p:xfrm>
          <a:off x="588963" y="2223111"/>
          <a:ext cx="11022800" cy="1584781"/>
        </p:xfrm>
        <a:graphic>
          <a:graphicData uri="http://schemas.openxmlformats.org/drawingml/2006/table">
            <a:tbl>
              <a:tblPr firstRow="1" bandRow="1">
                <a:tableStyleId>{5C22544A-7EE6-4342-B048-85BDC9FD1C3A}</a:tableStyleId>
              </a:tblPr>
              <a:tblGrid>
                <a:gridCol w="5511400">
                  <a:extLst>
                    <a:ext uri="{9D8B030D-6E8A-4147-A177-3AD203B41FA5}">
                      <a16:colId xmlns:a16="http://schemas.microsoft.com/office/drawing/2014/main" val="4063023270"/>
                    </a:ext>
                  </a:extLst>
                </a:gridCol>
                <a:gridCol w="5511400">
                  <a:extLst>
                    <a:ext uri="{9D8B030D-6E8A-4147-A177-3AD203B41FA5}">
                      <a16:colId xmlns:a16="http://schemas.microsoft.com/office/drawing/2014/main" val="2232798897"/>
                    </a:ext>
                  </a:extLst>
                </a:gridCol>
              </a:tblGrid>
              <a:tr h="396061">
                <a:tc>
                  <a:txBody>
                    <a:bodyPr/>
                    <a:lstStyle/>
                    <a:p>
                      <a:r>
                        <a:rPr lang="en-US" dirty="0">
                          <a:latin typeface="Franklin Gothic Book"/>
                        </a:rPr>
                        <a:t>What’s changing</a:t>
                      </a:r>
                    </a:p>
                  </a:txBody>
                  <a:tcPr/>
                </a:tc>
                <a:tc>
                  <a:txBody>
                    <a:bodyPr/>
                    <a:lstStyle/>
                    <a:p>
                      <a:r>
                        <a:rPr lang="en-US" dirty="0">
                          <a:latin typeface="Franklin Gothic Book"/>
                        </a:rPr>
                        <a:t>Routes affected</a:t>
                      </a:r>
                    </a:p>
                  </a:txBody>
                  <a:tcPr/>
                </a:tc>
                <a:extLst>
                  <a:ext uri="{0D108BD9-81ED-4DB2-BD59-A6C34878D82A}">
                    <a16:rowId xmlns:a16="http://schemas.microsoft.com/office/drawing/2014/main" val="1610098095"/>
                  </a:ext>
                </a:extLst>
              </a:tr>
              <a:tr h="574225">
                <a:tc>
                  <a:txBody>
                    <a:bodyPr/>
                    <a:lstStyle/>
                    <a:p>
                      <a:pPr marL="0" marR="0" lvl="0" indent="0" algn="l" rtl="0" eaLnBrk="1" fontAlgn="auto" latinLnBrk="0" hangingPunct="1">
                        <a:lnSpc>
                          <a:spcPct val="100000"/>
                        </a:lnSpc>
                        <a:spcBef>
                          <a:spcPts val="0"/>
                        </a:spcBef>
                        <a:spcAft>
                          <a:spcPts val="0"/>
                        </a:spcAft>
                        <a:buClrTx/>
                        <a:buSzTx/>
                        <a:buFontTx/>
                        <a:buNone/>
                      </a:pPr>
                      <a:r>
                        <a:rPr lang="en-US" b="1" dirty="0">
                          <a:latin typeface="Franklin Gothic Book"/>
                        </a:rPr>
                        <a:t>Routes with minor trip shifts  </a:t>
                      </a:r>
                      <a:endParaRPr lang="en-US" b="1" dirty="0">
                        <a:latin typeface="Franklin Gothic Book" panose="020B0503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1" dirty="0">
                          <a:latin typeface="Franklin Gothic Book"/>
                        </a:rPr>
                        <a:t>If your route or stop is affected, please use the MBTA trip planner to plan alternative service.</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b="0" dirty="0">
                          <a:latin typeface="Franklin Gothic Book"/>
                        </a:rPr>
                        <a:t>8, 10, 14, 28, 32, 35, 39, 52, 55, 57, 61, 64, 69, 83, 85, 89, 92, 93, 94, 95, 97, 99, 100, 101, 105, 110, 112, 132, 134, 216, 217, 222, 238, 351, 354, 428, 429, 456, SL2, SL3</a:t>
                      </a:r>
                    </a:p>
                  </a:txBody>
                  <a:tcPr/>
                </a:tc>
                <a:extLst>
                  <a:ext uri="{0D108BD9-81ED-4DB2-BD59-A6C34878D82A}">
                    <a16:rowId xmlns:a16="http://schemas.microsoft.com/office/drawing/2014/main" val="1790478877"/>
                  </a:ext>
                </a:extLst>
              </a:tr>
            </a:tbl>
          </a:graphicData>
        </a:graphic>
      </p:graphicFrame>
      <p:sp>
        <p:nvSpPr>
          <p:cNvPr id="4" name="Rectangle 3"/>
          <p:cNvSpPr/>
          <p:nvPr/>
        </p:nvSpPr>
        <p:spPr>
          <a:xfrm>
            <a:off x="1992863" y="5878383"/>
            <a:ext cx="8206273" cy="597159"/>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rgbClr val="C00000"/>
                </a:solidFill>
                <a:latin typeface="Franklin Gothic Heavy"/>
              </a:rPr>
              <a:t>Changes will go into effect on December 19</a:t>
            </a:r>
            <a:r>
              <a:rPr lang="en-US" baseline="30000" dirty="0">
                <a:solidFill>
                  <a:srgbClr val="C00000"/>
                </a:solidFill>
                <a:latin typeface="Franklin Gothic Heavy"/>
              </a:rPr>
              <a:t>th</a:t>
            </a:r>
            <a:r>
              <a:rPr lang="en-US" dirty="0">
                <a:solidFill>
                  <a:srgbClr val="C00000"/>
                </a:solidFill>
                <a:latin typeface="Franklin Gothic Heavy"/>
              </a:rPr>
              <a:t>. </a:t>
            </a:r>
            <a:endParaRPr lang="en-US" dirty="0">
              <a:solidFill>
                <a:srgbClr val="C00000"/>
              </a:solidFill>
              <a:latin typeface="Franklin Gothic Heavy" panose="020B0903020102020204" pitchFamily="34" charset="0"/>
            </a:endParaRPr>
          </a:p>
        </p:txBody>
      </p:sp>
      <p:sp>
        <p:nvSpPr>
          <p:cNvPr id="5" name="TextBox 4"/>
          <p:cNvSpPr txBox="1"/>
          <p:nvPr/>
        </p:nvSpPr>
        <p:spPr>
          <a:xfrm>
            <a:off x="2432258" y="5451102"/>
            <a:ext cx="7408506" cy="369332"/>
          </a:xfrm>
          <a:prstGeom prst="rect">
            <a:avLst/>
          </a:prstGeom>
          <a:noFill/>
        </p:spPr>
        <p:txBody>
          <a:bodyPr wrap="square" rtlCol="0">
            <a:spAutoFit/>
          </a:bodyPr>
          <a:lstStyle/>
          <a:p>
            <a:pPr algn="ctr"/>
            <a:r>
              <a:rPr lang="en-US" i="1" dirty="0">
                <a:latin typeface="Franklin Gothic Book" panose="020B0503020102020204" pitchFamily="34" charset="0"/>
              </a:rPr>
              <a:t>For additional details, please visit </a:t>
            </a:r>
            <a:r>
              <a:rPr lang="en-US" i="1" dirty="0">
                <a:latin typeface="Franklin Gothic Book" panose="020B0503020102020204" pitchFamily="34" charset="0"/>
                <a:hlinkClick r:id="rId3"/>
              </a:rPr>
              <a:t>www.MBTA.com/servicechanges</a:t>
            </a:r>
            <a:r>
              <a:rPr lang="en-US" i="1" dirty="0">
                <a:latin typeface="Franklin Gothic Book" panose="020B0503020102020204" pitchFamily="34" charset="0"/>
              </a:rPr>
              <a:t>. </a:t>
            </a:r>
            <a:endParaRPr lang="en-US" b="1" dirty="0">
              <a:latin typeface="Franklin Gothic Book" panose="020B0503020102020204" pitchFamily="34" charset="0"/>
            </a:endParaRPr>
          </a:p>
        </p:txBody>
      </p:sp>
    </p:spTree>
    <p:extLst>
      <p:ext uri="{BB962C8B-B14F-4D97-AF65-F5344CB8AC3E}">
        <p14:creationId xmlns:p14="http://schemas.microsoft.com/office/powerpoint/2010/main" val="20686694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Closed Captions</a:t>
            </a:r>
          </a:p>
        </p:txBody>
      </p:sp>
      <p:sp>
        <p:nvSpPr>
          <p:cNvPr id="3" name="Content Placeholder 2"/>
          <p:cNvSpPr>
            <a:spLocks noGrp="1"/>
          </p:cNvSpPr>
          <p:nvPr>
            <p:ph idx="1"/>
          </p:nvPr>
        </p:nvSpPr>
        <p:spPr>
          <a:xfrm>
            <a:off x="538580" y="1605280"/>
            <a:ext cx="5463210" cy="4571683"/>
          </a:xfrm>
        </p:spPr>
        <p:txBody>
          <a:bodyPr>
            <a:normAutofit lnSpcReduction="10000"/>
          </a:bodyPr>
          <a:lstStyle/>
          <a:p>
            <a:r>
              <a:rPr lang="en-US" dirty="0"/>
              <a:t>Click </a:t>
            </a:r>
            <a:r>
              <a:rPr lang="en-US" b="1" dirty="0">
                <a:latin typeface="Franklin Gothic Heavy" panose="020B0903020102020204" pitchFamily="34" charset="0"/>
              </a:rPr>
              <a:t>Closed Caption</a:t>
            </a:r>
            <a:r>
              <a:rPr lang="en-US" dirty="0">
                <a:latin typeface="Franklin Gothic Heavy" panose="020B0903020102020204" pitchFamily="34" charset="0"/>
              </a:rPr>
              <a:t> </a:t>
            </a:r>
            <a:r>
              <a:rPr lang="en-US" dirty="0"/>
              <a:t>to start viewing closed captioning</a:t>
            </a:r>
          </a:p>
          <a:p>
            <a:pPr lvl="1"/>
            <a:r>
              <a:rPr lang="en-US" b="1" dirty="0"/>
              <a:t>Tip</a:t>
            </a:r>
            <a:r>
              <a:rPr lang="en-US" dirty="0"/>
              <a:t>: Click and drag the closed captioning to move its position in the meeting window.</a:t>
            </a:r>
          </a:p>
          <a:p>
            <a:r>
              <a:rPr lang="en-US" dirty="0"/>
              <a:t>To adjust the caption size:</a:t>
            </a:r>
          </a:p>
          <a:p>
            <a:pPr lvl="1"/>
            <a:r>
              <a:rPr lang="en-US" dirty="0"/>
              <a:t>Click the upward arrow next to </a:t>
            </a:r>
            <a:r>
              <a:rPr lang="en-US" b="1" dirty="0"/>
              <a:t>Start Video</a:t>
            </a:r>
            <a:r>
              <a:rPr lang="en-US" dirty="0"/>
              <a:t> / </a:t>
            </a:r>
            <a:r>
              <a:rPr lang="en-US" b="1" dirty="0"/>
              <a:t>Stop Video</a:t>
            </a:r>
            <a:r>
              <a:rPr lang="en-US" dirty="0"/>
              <a:t>. </a:t>
            </a:r>
          </a:p>
          <a:p>
            <a:pPr lvl="1"/>
            <a:r>
              <a:rPr lang="en-US" dirty="0"/>
              <a:t>Click </a:t>
            </a:r>
            <a:r>
              <a:rPr lang="en-US" b="1" dirty="0"/>
              <a:t>Video Settings</a:t>
            </a:r>
            <a:r>
              <a:rPr lang="en-US" dirty="0"/>
              <a:t> then </a:t>
            </a:r>
            <a:r>
              <a:rPr lang="en-US" b="1" dirty="0"/>
              <a:t>Accessibility</a:t>
            </a:r>
            <a:r>
              <a:rPr lang="en-US" dirty="0"/>
              <a:t>.</a:t>
            </a:r>
          </a:p>
          <a:p>
            <a:pPr lvl="1"/>
            <a:r>
              <a:rPr lang="en-US" dirty="0"/>
              <a:t>Move the slider to adjust the caption size</a:t>
            </a:r>
            <a:br>
              <a:rPr lang="en-US" dirty="0"/>
            </a:br>
            <a:endParaRPr lang="en-US" dirty="0"/>
          </a:p>
        </p:txBody>
      </p:sp>
      <p:pic>
        <p:nvPicPr>
          <p:cNvPr id="1026" name="Picture 2" descr="https://assets.zoom.us/images/en-us/desktop/windows/closed-caption-is-available-meeting-notific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9662" y="1605280"/>
            <a:ext cx="2857500" cy="13811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assets.zoom.us/images/en-us/desktop/generic/settings/closed-caption-font-siz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8037" y="3447098"/>
            <a:ext cx="4429125" cy="2324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5839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4" name="Content Placeholder 3"/>
          <p:cNvSpPr>
            <a:spLocks noGrp="1"/>
          </p:cNvSpPr>
          <p:nvPr>
            <p:ph idx="1"/>
          </p:nvPr>
        </p:nvSpPr>
        <p:spPr/>
        <p:txBody>
          <a:bodyPr vert="horz" lIns="91440" tIns="45720" rIns="91440" bIns="45720" rtlCol="0" anchor="t">
            <a:normAutofit/>
          </a:bodyPr>
          <a:lstStyle/>
          <a:p>
            <a:pPr marL="342900" indent="-342900"/>
            <a:r>
              <a:rPr lang="en-US" b="1" dirty="0">
                <a:latin typeface="Franklin Gothic Book"/>
              </a:rPr>
              <a:t>December 8</a:t>
            </a:r>
            <a:r>
              <a:rPr lang="en-US" b="1" baseline="30000" dirty="0">
                <a:latin typeface="Franklin Gothic Book"/>
              </a:rPr>
              <a:t>th</a:t>
            </a:r>
            <a:r>
              <a:rPr lang="en-US" b="1" dirty="0">
                <a:latin typeface="Franklin Gothic Book"/>
              </a:rPr>
              <a:t>: </a:t>
            </a:r>
            <a:r>
              <a:rPr lang="en-US" dirty="0">
                <a:latin typeface="Franklin Gothic Book"/>
              </a:rPr>
              <a:t>Public meeting on upcoming changes </a:t>
            </a:r>
            <a:r>
              <a:rPr lang="en-US" sz="4000" b="1" dirty="0">
                <a:solidFill>
                  <a:srgbClr val="00B050"/>
                </a:solidFill>
                <a:latin typeface="Franklin Gothic Book"/>
                <a:sym typeface="Wingdings" panose="05000000000000000000" pitchFamily="2" charset="2"/>
              </a:rPr>
              <a:t></a:t>
            </a:r>
            <a:endParaRPr lang="en-US" b="1" dirty="0">
              <a:solidFill>
                <a:srgbClr val="00B050"/>
              </a:solidFill>
              <a:latin typeface="Franklin Gothic Book"/>
            </a:endParaRPr>
          </a:p>
          <a:p>
            <a:pPr marL="285750" indent="-285750"/>
            <a:endParaRPr lang="en-US" dirty="0"/>
          </a:p>
          <a:p>
            <a:pPr marL="285750" indent="-285750"/>
            <a:r>
              <a:rPr lang="en-US" b="1" dirty="0">
                <a:latin typeface="Franklin Gothic Book"/>
              </a:rPr>
              <a:t>December 19</a:t>
            </a:r>
            <a:r>
              <a:rPr lang="en-US" b="1" baseline="30000" dirty="0">
                <a:latin typeface="Franklin Gothic Book"/>
              </a:rPr>
              <a:t>th</a:t>
            </a:r>
            <a:r>
              <a:rPr lang="en-US" b="1" dirty="0">
                <a:latin typeface="Franklin Gothic Book"/>
              </a:rPr>
              <a:t>: </a:t>
            </a:r>
            <a:r>
              <a:rPr lang="en-US" dirty="0">
                <a:latin typeface="Franklin Gothic Book"/>
              </a:rPr>
              <a:t>New winter schedules take effect on bus and subway</a:t>
            </a:r>
            <a:endParaRPr lang="en-US" dirty="0"/>
          </a:p>
          <a:p>
            <a:pPr marL="0" indent="0">
              <a:buNone/>
            </a:pPr>
            <a:endParaRPr lang="en-US" dirty="0">
              <a:latin typeface="Franklin Gothic Book"/>
            </a:endParaRPr>
          </a:p>
          <a:p>
            <a:pPr marL="342900" indent="-342900"/>
            <a:r>
              <a:rPr lang="en-US" b="1" dirty="0">
                <a:latin typeface="Franklin Gothic Book"/>
              </a:rPr>
              <a:t>November – December:</a:t>
            </a:r>
            <a:r>
              <a:rPr lang="en-US" dirty="0">
                <a:latin typeface="Franklin Gothic Book"/>
              </a:rPr>
              <a:t> review new ridership, crowding, public feedback, internal feedback, and hiring projections and recommend if and how to add back service for Spring 2022 schedule changes</a:t>
            </a:r>
          </a:p>
        </p:txBody>
      </p:sp>
    </p:spTree>
    <p:extLst>
      <p:ext uri="{BB962C8B-B14F-4D97-AF65-F5344CB8AC3E}">
        <p14:creationId xmlns:p14="http://schemas.microsoft.com/office/powerpoint/2010/main" val="34149507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Raising Your Hand</a:t>
            </a:r>
          </a:p>
        </p:txBody>
      </p:sp>
      <p:sp>
        <p:nvSpPr>
          <p:cNvPr id="3" name="Content Placeholder 2"/>
          <p:cNvSpPr>
            <a:spLocks noGrp="1"/>
          </p:cNvSpPr>
          <p:nvPr>
            <p:ph idx="1"/>
          </p:nvPr>
        </p:nvSpPr>
        <p:spPr>
          <a:xfrm>
            <a:off x="538579" y="1460902"/>
            <a:ext cx="11114843" cy="2110509"/>
          </a:xfrm>
        </p:spPr>
        <p:txBody>
          <a:bodyPr>
            <a:normAutofit/>
          </a:bodyPr>
          <a:lstStyle/>
          <a:p>
            <a:r>
              <a:rPr lang="en-US" sz="2400" dirty="0"/>
              <a:t>Please use Zoom’s “Raise Hand” feature to indicate if you have a comment. </a:t>
            </a:r>
            <a:r>
              <a:rPr lang="en-US" sz="2400" b="1" dirty="0"/>
              <a:t>If you have a comment, please raise your hand and wait for the moderator to give you permission to speak. </a:t>
            </a:r>
            <a:endParaRPr lang="en-US" sz="2400" dirty="0"/>
          </a:p>
          <a:p>
            <a:pPr lvl="1"/>
            <a:r>
              <a:rPr lang="en-US" sz="2000" dirty="0"/>
              <a:t>By default, all attendees are muted so that only the presenters can be heard. When you raise your hand, it alerts the moderator that you’d like to speak. The moderator will unmute attendees to ask questions in the order that they raised their hands.</a:t>
            </a:r>
          </a:p>
          <a:p>
            <a:endParaRPr lang="en-US" sz="2400" dirty="0"/>
          </a:p>
        </p:txBody>
      </p:sp>
      <p:sp>
        <p:nvSpPr>
          <p:cNvPr id="4" name="Rectangle 1"/>
          <p:cNvSpPr>
            <a:spLocks noChangeArrowheads="1"/>
          </p:cNvSpPr>
          <p:nvPr/>
        </p:nvSpPr>
        <p:spPr bwMode="auto">
          <a:xfrm>
            <a:off x="987829" y="5184459"/>
            <a:ext cx="220425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a:ln>
                  <a:noFill/>
                </a:ln>
                <a:solidFill>
                  <a:srgbClr val="595959"/>
                </a:solidFill>
                <a:effectLst/>
                <a:latin typeface="Franklin Gothic Book" panose="020B0503020102020204" pitchFamily="34" charset="0"/>
                <a:cs typeface="Arial" panose="020B0604020202020204" pitchFamily="34" charset="0"/>
              </a:rPr>
              <a:t>To speak, click </a:t>
            </a:r>
            <a:r>
              <a:rPr kumimoji="0" lang="en-US" altLang="en-US" sz="2000" i="0" u="none" strike="noStrike" cap="none" normalizeH="0" baseline="0" dirty="0">
                <a:ln>
                  <a:noFill/>
                </a:ln>
                <a:solidFill>
                  <a:srgbClr val="000000"/>
                </a:solidFill>
                <a:effectLst/>
                <a:latin typeface="Franklin Gothic Heavy" panose="020B0903020102020204" pitchFamily="34" charset="0"/>
                <a:cs typeface="Arial" panose="020B0604020202020204" pitchFamily="34" charset="0"/>
              </a:rPr>
              <a:t>“Participants” </a:t>
            </a:r>
            <a:r>
              <a:rPr kumimoji="0" lang="en-US" altLang="en-US" sz="2000" b="1" i="0" u="none" strike="noStrike" cap="none" normalizeH="0" baseline="0" dirty="0">
                <a:ln>
                  <a:noFill/>
                </a:ln>
                <a:solidFill>
                  <a:srgbClr val="000000"/>
                </a:solidFill>
                <a:effectLst/>
                <a:latin typeface="Franklin Gothic Book" panose="020B0503020102020204" pitchFamily="34" charset="0"/>
                <a:cs typeface="Arial" panose="020B0604020202020204" pitchFamily="34" charset="0"/>
              </a:rPr>
              <a:t/>
            </a:r>
            <a:br>
              <a:rPr kumimoji="0" lang="en-US" altLang="en-US" sz="2000" b="1" i="0" u="none" strike="noStrike" cap="none" normalizeH="0" baseline="0" dirty="0">
                <a:ln>
                  <a:noFill/>
                </a:ln>
                <a:solidFill>
                  <a:srgbClr val="000000"/>
                </a:solidFill>
                <a:effectLst/>
                <a:latin typeface="Franklin Gothic Book" panose="020B0503020102020204" pitchFamily="34" charset="0"/>
                <a:cs typeface="Arial" panose="020B0604020202020204" pitchFamily="34" charset="0"/>
              </a:rPr>
            </a:br>
            <a:r>
              <a:rPr kumimoji="0" lang="en-US" altLang="en-US" sz="2000" b="0" i="0" u="none" strike="noStrike" cap="none" normalizeH="0" baseline="0" dirty="0">
                <a:ln>
                  <a:noFill/>
                </a:ln>
                <a:solidFill>
                  <a:srgbClr val="595959"/>
                </a:solidFill>
                <a:effectLst/>
                <a:latin typeface="Franklin Gothic Book" panose="020B0503020102020204" pitchFamily="34" charset="0"/>
                <a:cs typeface="Arial" panose="020B0604020202020204" pitchFamily="34" charset="0"/>
              </a:rPr>
              <a:t>then</a:t>
            </a:r>
            <a:r>
              <a:rPr kumimoji="0" lang="en-US" altLang="en-US" sz="2000" b="1" i="0" u="none" strike="noStrike" cap="none" normalizeH="0" baseline="0" dirty="0">
                <a:ln>
                  <a:noFill/>
                </a:ln>
                <a:solidFill>
                  <a:srgbClr val="000000"/>
                </a:solidFill>
                <a:effectLst/>
                <a:latin typeface="Franklin Gothic Book" panose="020B0503020102020204" pitchFamily="34" charset="0"/>
                <a:cs typeface="Arial" panose="020B0604020202020204" pitchFamily="34" charset="0"/>
              </a:rPr>
              <a:t/>
            </a:r>
            <a:br>
              <a:rPr kumimoji="0" lang="en-US" altLang="en-US" sz="2000" b="1" i="0" u="none" strike="noStrike" cap="none" normalizeH="0" baseline="0" dirty="0">
                <a:ln>
                  <a:noFill/>
                </a:ln>
                <a:solidFill>
                  <a:srgbClr val="000000"/>
                </a:solidFill>
                <a:effectLst/>
                <a:latin typeface="Franklin Gothic Book" panose="020B0503020102020204" pitchFamily="34" charset="0"/>
                <a:cs typeface="Arial" panose="020B0604020202020204" pitchFamily="34" charset="0"/>
              </a:rPr>
            </a:br>
            <a:r>
              <a:rPr kumimoji="0" lang="en-US" altLang="en-US" sz="2000" i="0" u="none" strike="noStrike" cap="none" normalizeH="0" baseline="0" dirty="0">
                <a:ln>
                  <a:noFill/>
                </a:ln>
                <a:solidFill>
                  <a:srgbClr val="000000"/>
                </a:solidFill>
                <a:effectLst/>
                <a:latin typeface="Franklin Gothic Heavy" panose="020B0903020102020204" pitchFamily="34" charset="0"/>
                <a:cs typeface="Arial" panose="020B0604020202020204" pitchFamily="34" charset="0"/>
              </a:rPr>
              <a:t>“Raise hand”</a:t>
            </a:r>
            <a:endParaRPr kumimoji="0" lang="en-US" altLang="en-US" sz="1800" i="0" u="none" strike="noStrike" cap="none" normalizeH="0" baseline="0" dirty="0">
              <a:ln>
                <a:noFill/>
              </a:ln>
              <a:solidFill>
                <a:schemeClr val="tx1"/>
              </a:solidFill>
              <a:effectLst/>
              <a:latin typeface="Franklin Gothic Heavy" panose="020B0903020102020204" pitchFamily="34" charset="0"/>
            </a:endParaRPr>
          </a:p>
        </p:txBody>
      </p:sp>
      <p:pic>
        <p:nvPicPr>
          <p:cNvPr id="2050" name="Picture 2" descr="https://lh4.googleusercontent.com/bTBDmecdksILlm4pqdJsRU_AcMq0rMzhzysJLIYe3r-DVNBzSZsscJrgrW9t6JblFaRWRaTe3gZwIQDXTW0cIO4f3GLU5uNdZ2OQZr93wQlUNAGnQgT2J9Be5OJ6cyFdQX4ysYEU_b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0817" y="3775480"/>
            <a:ext cx="1349288" cy="13492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lh4.googleusercontent.com/yY1HvGWg_PcbdYZDOnCmEkMXczQDgkij-K5_YcoR3PdH_yBSkpl0iDoSz2jE4lH0DwRnK0T8IVIdeO6JAreB_xnemR6HlZ1WAOE_75gg81o89cv_iZKvDY-YA7W2xnlBvhosIzJYGX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7110" y="3479483"/>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
          <p:cNvSpPr>
            <a:spLocks noChangeArrowheads="1"/>
          </p:cNvSpPr>
          <p:nvPr/>
        </p:nvSpPr>
        <p:spPr bwMode="auto">
          <a:xfrm>
            <a:off x="3498408" y="5184459"/>
            <a:ext cx="220425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Franklin Gothic Heavy" panose="020B0903020102020204" pitchFamily="34" charset="0"/>
              </a:rPr>
              <a:t>Send a chat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Franklin Gothic Book" panose="020B0503020102020204" pitchFamily="34" charset="0"/>
              </a:rPr>
              <a:t>to the moderator</a:t>
            </a:r>
          </a:p>
        </p:txBody>
      </p:sp>
      <p:cxnSp>
        <p:nvCxnSpPr>
          <p:cNvPr id="6" name="Straight Connector 5"/>
          <p:cNvCxnSpPr/>
          <p:nvPr/>
        </p:nvCxnSpPr>
        <p:spPr>
          <a:xfrm flipH="1">
            <a:off x="9510197" y="3715789"/>
            <a:ext cx="2772" cy="27099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54" name="Picture 6" descr="https://lh4.googleusercontent.com/TTkXu7qasfly5YV_ejFB0kLv4d9_R14xas12Ey9JuHdVVPGhata0dZvEyrUb45g63rFNtkt9VI33rUhiUaekX9QY9AH8DwxdXOMI6fsBHYfOXUwh8EPHkYZx8re_QAlRwjG8bjVEs2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24656" y="3867411"/>
            <a:ext cx="1129144" cy="112914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
          <p:cNvSpPr>
            <a:spLocks noChangeArrowheads="1"/>
          </p:cNvSpPr>
          <p:nvPr/>
        </p:nvSpPr>
        <p:spPr bwMode="auto">
          <a:xfrm>
            <a:off x="9687099" y="5124768"/>
            <a:ext cx="220425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Franklin Gothic Heavy" panose="020B0903020102020204" pitchFamily="34" charset="0"/>
              </a:rPr>
              <a:t>*9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Franklin Gothic Book" panose="020B0503020102020204" pitchFamily="34" charset="0"/>
              </a:rPr>
              <a:t>Raise</a:t>
            </a:r>
            <a:r>
              <a:rPr kumimoji="0" lang="en-US" altLang="en-US" sz="1800" b="0" i="0" u="none" strike="noStrike" cap="none" normalizeH="0" dirty="0">
                <a:ln>
                  <a:noFill/>
                </a:ln>
                <a:solidFill>
                  <a:schemeClr val="tx1"/>
                </a:solidFill>
                <a:effectLst/>
                <a:latin typeface="Franklin Gothic Book" panose="020B0503020102020204" pitchFamily="34" charset="0"/>
              </a:rPr>
              <a:t> Hand</a:t>
            </a:r>
            <a:endParaRPr kumimoji="0" lang="en-US" altLang="en-US" sz="1800" b="0" i="0" u="none" strike="noStrike" cap="none" normalizeH="0" baseline="0" dirty="0">
              <a:ln>
                <a:noFill/>
              </a:ln>
              <a:solidFill>
                <a:schemeClr val="tx1"/>
              </a:solidFill>
              <a:effectLst/>
              <a:latin typeface="Franklin Gothic Book" panose="020B0503020102020204" pitchFamily="34" charset="0"/>
            </a:endParaRPr>
          </a:p>
        </p:txBody>
      </p:sp>
      <p:pic>
        <p:nvPicPr>
          <p:cNvPr id="12" name="Picture 11" descr="A screenshot of a cell phone&#10;&#10;Description automatically generated">
            <a:extLst>
              <a:ext uri="{FF2B5EF4-FFF2-40B4-BE49-F238E27FC236}">
                <a16:creationId xmlns:a16="http://schemas.microsoft.com/office/drawing/2014/main" id="{853019F4-8A69-8542-8A2C-8319E37B2A1C}"/>
              </a:ext>
            </a:extLst>
          </p:cNvPr>
          <p:cNvPicPr>
            <a:picLocks noChangeAspect="1"/>
          </p:cNvPicPr>
          <p:nvPr/>
        </p:nvPicPr>
        <p:blipFill>
          <a:blip r:embed="rId8"/>
          <a:stretch>
            <a:fillRect/>
          </a:stretch>
        </p:blipFill>
        <p:spPr>
          <a:xfrm>
            <a:off x="5585210" y="3250694"/>
            <a:ext cx="3298021" cy="3640139"/>
          </a:xfrm>
          <a:prstGeom prst="rect">
            <a:avLst/>
          </a:prstGeom>
        </p:spPr>
      </p:pic>
      <p:pic>
        <p:nvPicPr>
          <p:cNvPr id="13" name="Picture 12" descr="A screenshot of a cell phone&#10;&#10;Description automatically generated">
            <a:extLst>
              <a:ext uri="{FF2B5EF4-FFF2-40B4-BE49-F238E27FC236}">
                <a16:creationId xmlns:a16="http://schemas.microsoft.com/office/drawing/2014/main" id="{DFAC6D22-D12A-5C48-A94A-D6170FD04ED1}"/>
              </a:ext>
            </a:extLst>
          </p:cNvPr>
          <p:cNvPicPr>
            <a:picLocks noChangeAspect="1"/>
          </p:cNvPicPr>
          <p:nvPr/>
        </p:nvPicPr>
        <p:blipFill>
          <a:blip r:embed="rId9"/>
          <a:stretch>
            <a:fillRect/>
          </a:stretch>
        </p:blipFill>
        <p:spPr>
          <a:xfrm>
            <a:off x="6108940" y="5943224"/>
            <a:ext cx="1627796" cy="636702"/>
          </a:xfrm>
          <a:prstGeom prst="rect">
            <a:avLst/>
          </a:prstGeom>
        </p:spPr>
      </p:pic>
      <p:pic>
        <p:nvPicPr>
          <p:cNvPr id="262" name="MS910219404[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cstate="print"/>
          <a:stretch>
            <a:fillRect/>
          </a:stretch>
        </p:blipFill>
        <p:spPr>
          <a:xfrm>
            <a:off x="10320965" y="472057"/>
            <a:ext cx="244475" cy="244475"/>
          </a:xfrm>
          <a:prstGeom prst="rect">
            <a:avLst/>
          </a:prstGeom>
        </p:spPr>
      </p:pic>
      <p:sp>
        <p:nvSpPr>
          <p:cNvPr id="263" name="Rectangle 3"/>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2:00</a:t>
            </a:r>
          </a:p>
        </p:txBody>
      </p:sp>
      <p:sp>
        <p:nvSpPr>
          <p:cNvPr id="264" name="Rectangle 4"/>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1:59</a:t>
            </a:r>
          </a:p>
        </p:txBody>
      </p:sp>
      <p:sp>
        <p:nvSpPr>
          <p:cNvPr id="265" name="Rectangle 5"/>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1:58</a:t>
            </a:r>
          </a:p>
        </p:txBody>
      </p:sp>
      <p:sp>
        <p:nvSpPr>
          <p:cNvPr id="266" name="Rectangle 6"/>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1:57</a:t>
            </a:r>
          </a:p>
        </p:txBody>
      </p:sp>
      <p:sp>
        <p:nvSpPr>
          <p:cNvPr id="267" name="Rectangle 7"/>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1:56</a:t>
            </a:r>
          </a:p>
        </p:txBody>
      </p:sp>
      <p:sp>
        <p:nvSpPr>
          <p:cNvPr id="268" name="Rectangle 8"/>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1:55</a:t>
            </a:r>
          </a:p>
        </p:txBody>
      </p:sp>
      <p:sp>
        <p:nvSpPr>
          <p:cNvPr id="269" name="Rectangle 9"/>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1:54</a:t>
            </a:r>
          </a:p>
        </p:txBody>
      </p:sp>
      <p:sp>
        <p:nvSpPr>
          <p:cNvPr id="270" name="Rectangle 10"/>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1:53</a:t>
            </a:r>
          </a:p>
        </p:txBody>
      </p:sp>
      <p:sp>
        <p:nvSpPr>
          <p:cNvPr id="271" name="Rectangle 11"/>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1:52</a:t>
            </a:r>
          </a:p>
        </p:txBody>
      </p:sp>
      <p:sp>
        <p:nvSpPr>
          <p:cNvPr id="272" name="Rectangle 12"/>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1:51</a:t>
            </a:r>
          </a:p>
        </p:txBody>
      </p:sp>
      <p:sp>
        <p:nvSpPr>
          <p:cNvPr id="273" name="Rectangle 13"/>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1:50</a:t>
            </a:r>
          </a:p>
        </p:txBody>
      </p:sp>
      <p:sp>
        <p:nvSpPr>
          <p:cNvPr id="274" name="Rectangle 14"/>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1:49</a:t>
            </a:r>
          </a:p>
        </p:txBody>
      </p:sp>
      <p:sp>
        <p:nvSpPr>
          <p:cNvPr id="275" name="Rectangle 15"/>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1:48</a:t>
            </a:r>
          </a:p>
        </p:txBody>
      </p:sp>
      <p:sp>
        <p:nvSpPr>
          <p:cNvPr id="276" name="Rectangle 16"/>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1:47</a:t>
            </a:r>
          </a:p>
        </p:txBody>
      </p:sp>
      <p:sp>
        <p:nvSpPr>
          <p:cNvPr id="277" name="Rectangle 17"/>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1:46</a:t>
            </a:r>
          </a:p>
        </p:txBody>
      </p:sp>
      <p:sp>
        <p:nvSpPr>
          <p:cNvPr id="278" name="Rectangle 18"/>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1:45</a:t>
            </a:r>
          </a:p>
        </p:txBody>
      </p:sp>
      <p:sp>
        <p:nvSpPr>
          <p:cNvPr id="279" name="Rectangle 19"/>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1:44</a:t>
            </a:r>
          </a:p>
        </p:txBody>
      </p:sp>
      <p:sp>
        <p:nvSpPr>
          <p:cNvPr id="280" name="Rectangle 20"/>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1:43</a:t>
            </a:r>
          </a:p>
        </p:txBody>
      </p:sp>
      <p:sp>
        <p:nvSpPr>
          <p:cNvPr id="281" name="Rectangle 21"/>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1:42</a:t>
            </a:r>
          </a:p>
        </p:txBody>
      </p:sp>
      <p:sp>
        <p:nvSpPr>
          <p:cNvPr id="282" name="Rectangle 22"/>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1:41</a:t>
            </a:r>
          </a:p>
        </p:txBody>
      </p:sp>
      <p:sp>
        <p:nvSpPr>
          <p:cNvPr id="283" name="Rectangle 23"/>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1:40</a:t>
            </a:r>
          </a:p>
        </p:txBody>
      </p:sp>
      <p:sp>
        <p:nvSpPr>
          <p:cNvPr id="284" name="Rectangle 24"/>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1:39</a:t>
            </a:r>
          </a:p>
        </p:txBody>
      </p:sp>
      <p:sp>
        <p:nvSpPr>
          <p:cNvPr id="285" name="Rectangle 25"/>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1:38</a:t>
            </a:r>
          </a:p>
        </p:txBody>
      </p:sp>
      <p:sp>
        <p:nvSpPr>
          <p:cNvPr id="286" name="Rectangle 26"/>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1:37</a:t>
            </a:r>
          </a:p>
        </p:txBody>
      </p:sp>
      <p:sp>
        <p:nvSpPr>
          <p:cNvPr id="287" name="Rectangle 27"/>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1:36</a:t>
            </a:r>
          </a:p>
        </p:txBody>
      </p:sp>
      <p:sp>
        <p:nvSpPr>
          <p:cNvPr id="288" name="Rectangle 28"/>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1:35</a:t>
            </a:r>
          </a:p>
        </p:txBody>
      </p:sp>
      <p:sp>
        <p:nvSpPr>
          <p:cNvPr id="289" name="Rectangle 29"/>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1:34</a:t>
            </a:r>
          </a:p>
        </p:txBody>
      </p:sp>
      <p:sp>
        <p:nvSpPr>
          <p:cNvPr id="290" name="Rectangle 30"/>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1:33</a:t>
            </a:r>
          </a:p>
        </p:txBody>
      </p:sp>
      <p:sp>
        <p:nvSpPr>
          <p:cNvPr id="291" name="Rectangle 31"/>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1:32</a:t>
            </a:r>
          </a:p>
        </p:txBody>
      </p:sp>
      <p:sp>
        <p:nvSpPr>
          <p:cNvPr id="292" name="Rectangle 32"/>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1:31</a:t>
            </a:r>
          </a:p>
        </p:txBody>
      </p:sp>
      <p:sp>
        <p:nvSpPr>
          <p:cNvPr id="293" name="Rectangle 33"/>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1:30</a:t>
            </a:r>
          </a:p>
        </p:txBody>
      </p:sp>
      <p:sp>
        <p:nvSpPr>
          <p:cNvPr id="294" name="Rectangle 34"/>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1:29</a:t>
            </a:r>
          </a:p>
        </p:txBody>
      </p:sp>
      <p:sp>
        <p:nvSpPr>
          <p:cNvPr id="295" name="Rectangle 35"/>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1:28</a:t>
            </a:r>
          </a:p>
        </p:txBody>
      </p:sp>
      <p:sp>
        <p:nvSpPr>
          <p:cNvPr id="296" name="Rectangle 36"/>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1:27</a:t>
            </a:r>
          </a:p>
        </p:txBody>
      </p:sp>
      <p:sp>
        <p:nvSpPr>
          <p:cNvPr id="297" name="Rectangle 37"/>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1:26</a:t>
            </a:r>
          </a:p>
        </p:txBody>
      </p:sp>
      <p:sp>
        <p:nvSpPr>
          <p:cNvPr id="298" name="Rectangle 38"/>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1:25</a:t>
            </a:r>
          </a:p>
        </p:txBody>
      </p:sp>
      <p:sp>
        <p:nvSpPr>
          <p:cNvPr id="299" name="Rectangle 39"/>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1:24</a:t>
            </a:r>
          </a:p>
        </p:txBody>
      </p:sp>
      <p:sp>
        <p:nvSpPr>
          <p:cNvPr id="300" name="Rectangle 40"/>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1:23</a:t>
            </a:r>
          </a:p>
        </p:txBody>
      </p:sp>
      <p:sp>
        <p:nvSpPr>
          <p:cNvPr id="301" name="Rectangle 41"/>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1:22</a:t>
            </a:r>
          </a:p>
        </p:txBody>
      </p:sp>
      <p:sp>
        <p:nvSpPr>
          <p:cNvPr id="302" name="Rectangle 42"/>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1:21</a:t>
            </a:r>
          </a:p>
        </p:txBody>
      </p:sp>
      <p:sp>
        <p:nvSpPr>
          <p:cNvPr id="303" name="Rectangle 43"/>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1:20</a:t>
            </a:r>
          </a:p>
        </p:txBody>
      </p:sp>
      <p:sp>
        <p:nvSpPr>
          <p:cNvPr id="304" name="Rectangle 44"/>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1:19</a:t>
            </a:r>
          </a:p>
        </p:txBody>
      </p:sp>
      <p:sp>
        <p:nvSpPr>
          <p:cNvPr id="305" name="Rectangle 45"/>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1:18</a:t>
            </a:r>
          </a:p>
        </p:txBody>
      </p:sp>
      <p:sp>
        <p:nvSpPr>
          <p:cNvPr id="306" name="Rectangle 46"/>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1:17</a:t>
            </a:r>
          </a:p>
        </p:txBody>
      </p:sp>
      <p:sp>
        <p:nvSpPr>
          <p:cNvPr id="307" name="Rectangle 47"/>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1:16</a:t>
            </a:r>
          </a:p>
        </p:txBody>
      </p:sp>
      <p:sp>
        <p:nvSpPr>
          <p:cNvPr id="308" name="Rectangle 48"/>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1:15</a:t>
            </a:r>
          </a:p>
        </p:txBody>
      </p:sp>
      <p:sp>
        <p:nvSpPr>
          <p:cNvPr id="309" name="Rectangle 49"/>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1:14</a:t>
            </a:r>
          </a:p>
        </p:txBody>
      </p:sp>
      <p:sp>
        <p:nvSpPr>
          <p:cNvPr id="310" name="Rectangle 50"/>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1:13</a:t>
            </a:r>
          </a:p>
        </p:txBody>
      </p:sp>
      <p:sp>
        <p:nvSpPr>
          <p:cNvPr id="311" name="Rectangle 51"/>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1:12</a:t>
            </a:r>
          </a:p>
        </p:txBody>
      </p:sp>
      <p:sp>
        <p:nvSpPr>
          <p:cNvPr id="312" name="Rectangle 52"/>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1:11</a:t>
            </a:r>
          </a:p>
        </p:txBody>
      </p:sp>
      <p:sp>
        <p:nvSpPr>
          <p:cNvPr id="313" name="Rectangle 53"/>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1:10</a:t>
            </a:r>
          </a:p>
        </p:txBody>
      </p:sp>
      <p:sp>
        <p:nvSpPr>
          <p:cNvPr id="314" name="Rectangle 54"/>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1:09</a:t>
            </a:r>
          </a:p>
        </p:txBody>
      </p:sp>
      <p:sp>
        <p:nvSpPr>
          <p:cNvPr id="315" name="Rectangle 55"/>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1:08</a:t>
            </a:r>
          </a:p>
        </p:txBody>
      </p:sp>
      <p:sp>
        <p:nvSpPr>
          <p:cNvPr id="316" name="Rectangle 56"/>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1:07</a:t>
            </a:r>
          </a:p>
        </p:txBody>
      </p:sp>
      <p:sp>
        <p:nvSpPr>
          <p:cNvPr id="317" name="Rectangle 57"/>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1:06</a:t>
            </a:r>
          </a:p>
        </p:txBody>
      </p:sp>
      <p:sp>
        <p:nvSpPr>
          <p:cNvPr id="318" name="Rectangle 58"/>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1:05</a:t>
            </a:r>
          </a:p>
        </p:txBody>
      </p:sp>
      <p:sp>
        <p:nvSpPr>
          <p:cNvPr id="319" name="Rectangle 59"/>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1:04</a:t>
            </a:r>
          </a:p>
        </p:txBody>
      </p:sp>
      <p:sp>
        <p:nvSpPr>
          <p:cNvPr id="320" name="Rectangle 60"/>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1:03</a:t>
            </a:r>
          </a:p>
        </p:txBody>
      </p:sp>
      <p:sp>
        <p:nvSpPr>
          <p:cNvPr id="321" name="Rectangle 61"/>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1:02</a:t>
            </a:r>
          </a:p>
        </p:txBody>
      </p:sp>
      <p:sp>
        <p:nvSpPr>
          <p:cNvPr id="322" name="Rectangle 62"/>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1:01</a:t>
            </a:r>
          </a:p>
        </p:txBody>
      </p:sp>
      <p:sp>
        <p:nvSpPr>
          <p:cNvPr id="323" name="Rectangle 63"/>
          <p:cNvSpPr>
            <a:spLocks noChangeArrowheads="1"/>
          </p:cNvSpPr>
          <p:nvPr/>
        </p:nvSpPr>
        <p:spPr bwMode="auto">
          <a:xfrm>
            <a:off x="9276935" y="93786"/>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1:00</a:t>
            </a:r>
          </a:p>
        </p:txBody>
      </p:sp>
      <p:sp>
        <p:nvSpPr>
          <p:cNvPr id="324" name="Rectangle 64"/>
          <p:cNvSpPr>
            <a:spLocks noChangeArrowheads="1"/>
          </p:cNvSpPr>
          <p:nvPr/>
        </p:nvSpPr>
        <p:spPr bwMode="auto">
          <a:xfrm>
            <a:off x="9276935" y="93786"/>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0:59</a:t>
            </a:r>
          </a:p>
        </p:txBody>
      </p:sp>
      <p:sp>
        <p:nvSpPr>
          <p:cNvPr id="325" name="Rectangle 65"/>
          <p:cNvSpPr>
            <a:spLocks noChangeArrowheads="1"/>
          </p:cNvSpPr>
          <p:nvPr/>
        </p:nvSpPr>
        <p:spPr bwMode="auto">
          <a:xfrm>
            <a:off x="9276935" y="93786"/>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0:58</a:t>
            </a:r>
          </a:p>
        </p:txBody>
      </p:sp>
      <p:sp>
        <p:nvSpPr>
          <p:cNvPr id="326" name="Rectangle 66"/>
          <p:cNvSpPr>
            <a:spLocks noChangeArrowheads="1"/>
          </p:cNvSpPr>
          <p:nvPr/>
        </p:nvSpPr>
        <p:spPr bwMode="auto">
          <a:xfrm>
            <a:off x="9276935" y="93786"/>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0:57</a:t>
            </a:r>
          </a:p>
        </p:txBody>
      </p:sp>
      <p:sp>
        <p:nvSpPr>
          <p:cNvPr id="327" name="Rectangle 67"/>
          <p:cNvSpPr>
            <a:spLocks noChangeArrowheads="1"/>
          </p:cNvSpPr>
          <p:nvPr/>
        </p:nvSpPr>
        <p:spPr bwMode="auto">
          <a:xfrm>
            <a:off x="9276935" y="93786"/>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0:56</a:t>
            </a:r>
          </a:p>
        </p:txBody>
      </p:sp>
      <p:sp>
        <p:nvSpPr>
          <p:cNvPr id="328" name="Rectangle 68"/>
          <p:cNvSpPr>
            <a:spLocks noChangeArrowheads="1"/>
          </p:cNvSpPr>
          <p:nvPr/>
        </p:nvSpPr>
        <p:spPr bwMode="auto">
          <a:xfrm>
            <a:off x="9276935" y="93786"/>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0:55</a:t>
            </a:r>
          </a:p>
        </p:txBody>
      </p:sp>
      <p:sp>
        <p:nvSpPr>
          <p:cNvPr id="329" name="Rectangle 69"/>
          <p:cNvSpPr>
            <a:spLocks noChangeArrowheads="1"/>
          </p:cNvSpPr>
          <p:nvPr/>
        </p:nvSpPr>
        <p:spPr bwMode="auto">
          <a:xfrm>
            <a:off x="9276935" y="93786"/>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0:54</a:t>
            </a:r>
          </a:p>
        </p:txBody>
      </p:sp>
      <p:sp>
        <p:nvSpPr>
          <p:cNvPr id="330" name="Rectangle 70"/>
          <p:cNvSpPr>
            <a:spLocks noChangeArrowheads="1"/>
          </p:cNvSpPr>
          <p:nvPr/>
        </p:nvSpPr>
        <p:spPr bwMode="auto">
          <a:xfrm>
            <a:off x="9276935" y="93786"/>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0:53</a:t>
            </a:r>
          </a:p>
        </p:txBody>
      </p:sp>
      <p:sp>
        <p:nvSpPr>
          <p:cNvPr id="331" name="Rectangle 71"/>
          <p:cNvSpPr>
            <a:spLocks noChangeArrowheads="1"/>
          </p:cNvSpPr>
          <p:nvPr/>
        </p:nvSpPr>
        <p:spPr bwMode="auto">
          <a:xfrm>
            <a:off x="9276935" y="93786"/>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0:52</a:t>
            </a:r>
          </a:p>
        </p:txBody>
      </p:sp>
      <p:sp>
        <p:nvSpPr>
          <p:cNvPr id="332" name="Rectangle 72"/>
          <p:cNvSpPr>
            <a:spLocks noChangeArrowheads="1"/>
          </p:cNvSpPr>
          <p:nvPr/>
        </p:nvSpPr>
        <p:spPr bwMode="auto">
          <a:xfrm>
            <a:off x="9276935" y="93786"/>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0:51</a:t>
            </a:r>
          </a:p>
        </p:txBody>
      </p:sp>
      <p:sp>
        <p:nvSpPr>
          <p:cNvPr id="333" name="Rectangle 73"/>
          <p:cNvSpPr>
            <a:spLocks noChangeArrowheads="1"/>
          </p:cNvSpPr>
          <p:nvPr/>
        </p:nvSpPr>
        <p:spPr bwMode="auto">
          <a:xfrm>
            <a:off x="9276935" y="93786"/>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0:50</a:t>
            </a:r>
          </a:p>
        </p:txBody>
      </p:sp>
      <p:sp>
        <p:nvSpPr>
          <p:cNvPr id="334" name="Rectangle 74"/>
          <p:cNvSpPr>
            <a:spLocks noChangeArrowheads="1"/>
          </p:cNvSpPr>
          <p:nvPr/>
        </p:nvSpPr>
        <p:spPr bwMode="auto">
          <a:xfrm>
            <a:off x="9276935" y="93786"/>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0:49</a:t>
            </a:r>
          </a:p>
        </p:txBody>
      </p:sp>
      <p:sp>
        <p:nvSpPr>
          <p:cNvPr id="335" name="Rectangle 75"/>
          <p:cNvSpPr>
            <a:spLocks noChangeArrowheads="1"/>
          </p:cNvSpPr>
          <p:nvPr/>
        </p:nvSpPr>
        <p:spPr bwMode="auto">
          <a:xfrm>
            <a:off x="9276935" y="93786"/>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0:48</a:t>
            </a:r>
          </a:p>
        </p:txBody>
      </p:sp>
      <p:sp>
        <p:nvSpPr>
          <p:cNvPr id="336" name="Rectangle 76"/>
          <p:cNvSpPr>
            <a:spLocks noChangeArrowheads="1"/>
          </p:cNvSpPr>
          <p:nvPr/>
        </p:nvSpPr>
        <p:spPr bwMode="auto">
          <a:xfrm>
            <a:off x="9276935" y="93786"/>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0:47</a:t>
            </a:r>
          </a:p>
        </p:txBody>
      </p:sp>
      <p:sp>
        <p:nvSpPr>
          <p:cNvPr id="337" name="Rectangle 77"/>
          <p:cNvSpPr>
            <a:spLocks noChangeArrowheads="1"/>
          </p:cNvSpPr>
          <p:nvPr/>
        </p:nvSpPr>
        <p:spPr bwMode="auto">
          <a:xfrm>
            <a:off x="9276935" y="93786"/>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0:46</a:t>
            </a:r>
          </a:p>
        </p:txBody>
      </p:sp>
      <p:sp>
        <p:nvSpPr>
          <p:cNvPr id="338" name="Rectangle 78"/>
          <p:cNvSpPr>
            <a:spLocks noChangeArrowheads="1"/>
          </p:cNvSpPr>
          <p:nvPr/>
        </p:nvSpPr>
        <p:spPr bwMode="auto">
          <a:xfrm>
            <a:off x="9276935" y="93786"/>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0:45</a:t>
            </a:r>
          </a:p>
        </p:txBody>
      </p:sp>
      <p:sp>
        <p:nvSpPr>
          <p:cNvPr id="339" name="Rectangle 79"/>
          <p:cNvSpPr>
            <a:spLocks noChangeArrowheads="1"/>
          </p:cNvSpPr>
          <p:nvPr/>
        </p:nvSpPr>
        <p:spPr bwMode="auto">
          <a:xfrm>
            <a:off x="9276935" y="93786"/>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0:44</a:t>
            </a:r>
          </a:p>
        </p:txBody>
      </p:sp>
      <p:sp>
        <p:nvSpPr>
          <p:cNvPr id="340" name="Rectangle 80"/>
          <p:cNvSpPr>
            <a:spLocks noChangeArrowheads="1"/>
          </p:cNvSpPr>
          <p:nvPr/>
        </p:nvSpPr>
        <p:spPr bwMode="auto">
          <a:xfrm>
            <a:off x="9276935" y="93786"/>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0:43</a:t>
            </a:r>
          </a:p>
        </p:txBody>
      </p:sp>
      <p:sp>
        <p:nvSpPr>
          <p:cNvPr id="341" name="Rectangle 81"/>
          <p:cNvSpPr>
            <a:spLocks noChangeArrowheads="1"/>
          </p:cNvSpPr>
          <p:nvPr/>
        </p:nvSpPr>
        <p:spPr bwMode="auto">
          <a:xfrm>
            <a:off x="9276935" y="93786"/>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0:42</a:t>
            </a:r>
          </a:p>
        </p:txBody>
      </p:sp>
      <p:sp>
        <p:nvSpPr>
          <p:cNvPr id="342" name="Rectangle 82"/>
          <p:cNvSpPr>
            <a:spLocks noChangeArrowheads="1"/>
          </p:cNvSpPr>
          <p:nvPr/>
        </p:nvSpPr>
        <p:spPr bwMode="auto">
          <a:xfrm>
            <a:off x="9276935" y="93786"/>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0:41</a:t>
            </a:r>
          </a:p>
        </p:txBody>
      </p:sp>
      <p:sp>
        <p:nvSpPr>
          <p:cNvPr id="343" name="Rectangle 83"/>
          <p:cNvSpPr>
            <a:spLocks noChangeArrowheads="1"/>
          </p:cNvSpPr>
          <p:nvPr/>
        </p:nvSpPr>
        <p:spPr bwMode="auto">
          <a:xfrm>
            <a:off x="9276935" y="93786"/>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0:40</a:t>
            </a:r>
          </a:p>
        </p:txBody>
      </p:sp>
      <p:sp>
        <p:nvSpPr>
          <p:cNvPr id="344" name="Rectangle 84"/>
          <p:cNvSpPr>
            <a:spLocks noChangeArrowheads="1"/>
          </p:cNvSpPr>
          <p:nvPr/>
        </p:nvSpPr>
        <p:spPr bwMode="auto">
          <a:xfrm>
            <a:off x="9276935" y="93786"/>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0:39</a:t>
            </a:r>
          </a:p>
        </p:txBody>
      </p:sp>
      <p:sp>
        <p:nvSpPr>
          <p:cNvPr id="345" name="Rectangle 85"/>
          <p:cNvSpPr>
            <a:spLocks noChangeArrowheads="1"/>
          </p:cNvSpPr>
          <p:nvPr/>
        </p:nvSpPr>
        <p:spPr bwMode="auto">
          <a:xfrm>
            <a:off x="9276935" y="93786"/>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0:38</a:t>
            </a:r>
          </a:p>
        </p:txBody>
      </p:sp>
      <p:sp>
        <p:nvSpPr>
          <p:cNvPr id="346" name="Rectangle 86"/>
          <p:cNvSpPr>
            <a:spLocks noChangeArrowheads="1"/>
          </p:cNvSpPr>
          <p:nvPr/>
        </p:nvSpPr>
        <p:spPr bwMode="auto">
          <a:xfrm>
            <a:off x="9276935" y="93786"/>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0:37</a:t>
            </a:r>
          </a:p>
        </p:txBody>
      </p:sp>
      <p:sp>
        <p:nvSpPr>
          <p:cNvPr id="347" name="Rectangle 87"/>
          <p:cNvSpPr>
            <a:spLocks noChangeArrowheads="1"/>
          </p:cNvSpPr>
          <p:nvPr/>
        </p:nvSpPr>
        <p:spPr bwMode="auto">
          <a:xfrm>
            <a:off x="9276935" y="93786"/>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0:36</a:t>
            </a:r>
          </a:p>
        </p:txBody>
      </p:sp>
      <p:sp>
        <p:nvSpPr>
          <p:cNvPr id="348" name="Rectangle 88"/>
          <p:cNvSpPr>
            <a:spLocks noChangeArrowheads="1"/>
          </p:cNvSpPr>
          <p:nvPr/>
        </p:nvSpPr>
        <p:spPr bwMode="auto">
          <a:xfrm>
            <a:off x="9276935" y="93786"/>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0:35</a:t>
            </a:r>
          </a:p>
        </p:txBody>
      </p:sp>
      <p:sp>
        <p:nvSpPr>
          <p:cNvPr id="349" name="Rectangle 89"/>
          <p:cNvSpPr>
            <a:spLocks noChangeArrowheads="1"/>
          </p:cNvSpPr>
          <p:nvPr/>
        </p:nvSpPr>
        <p:spPr bwMode="auto">
          <a:xfrm>
            <a:off x="9276935" y="93786"/>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0:34</a:t>
            </a:r>
          </a:p>
        </p:txBody>
      </p:sp>
      <p:sp>
        <p:nvSpPr>
          <p:cNvPr id="350" name="Rectangle 90"/>
          <p:cNvSpPr>
            <a:spLocks noChangeArrowheads="1"/>
          </p:cNvSpPr>
          <p:nvPr/>
        </p:nvSpPr>
        <p:spPr bwMode="auto">
          <a:xfrm>
            <a:off x="9276935" y="93786"/>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0:33</a:t>
            </a:r>
          </a:p>
        </p:txBody>
      </p:sp>
      <p:sp>
        <p:nvSpPr>
          <p:cNvPr id="351" name="Rectangle 91"/>
          <p:cNvSpPr>
            <a:spLocks noChangeArrowheads="1"/>
          </p:cNvSpPr>
          <p:nvPr/>
        </p:nvSpPr>
        <p:spPr bwMode="auto">
          <a:xfrm>
            <a:off x="9276935" y="93786"/>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0:32</a:t>
            </a:r>
          </a:p>
        </p:txBody>
      </p:sp>
      <p:sp>
        <p:nvSpPr>
          <p:cNvPr id="352" name="Rectangle 92"/>
          <p:cNvSpPr>
            <a:spLocks noChangeArrowheads="1"/>
          </p:cNvSpPr>
          <p:nvPr/>
        </p:nvSpPr>
        <p:spPr bwMode="auto">
          <a:xfrm>
            <a:off x="9276935" y="93786"/>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0:31</a:t>
            </a:r>
          </a:p>
        </p:txBody>
      </p:sp>
      <p:sp>
        <p:nvSpPr>
          <p:cNvPr id="353" name="Rectangle 93"/>
          <p:cNvSpPr>
            <a:spLocks noChangeArrowheads="1"/>
          </p:cNvSpPr>
          <p:nvPr/>
        </p:nvSpPr>
        <p:spPr bwMode="auto">
          <a:xfrm>
            <a:off x="9276935" y="93786"/>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0:30</a:t>
            </a:r>
          </a:p>
        </p:txBody>
      </p:sp>
      <p:sp>
        <p:nvSpPr>
          <p:cNvPr id="354" name="Rectangle 94"/>
          <p:cNvSpPr>
            <a:spLocks noChangeArrowheads="1"/>
          </p:cNvSpPr>
          <p:nvPr/>
        </p:nvSpPr>
        <p:spPr bwMode="auto">
          <a:xfrm>
            <a:off x="9276935" y="93786"/>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0:29</a:t>
            </a:r>
          </a:p>
        </p:txBody>
      </p:sp>
      <p:sp>
        <p:nvSpPr>
          <p:cNvPr id="355" name="Rectangle 95"/>
          <p:cNvSpPr>
            <a:spLocks noChangeArrowheads="1"/>
          </p:cNvSpPr>
          <p:nvPr/>
        </p:nvSpPr>
        <p:spPr bwMode="auto">
          <a:xfrm>
            <a:off x="9276935" y="93786"/>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0:28</a:t>
            </a:r>
          </a:p>
        </p:txBody>
      </p:sp>
      <p:sp>
        <p:nvSpPr>
          <p:cNvPr id="356" name="Rectangle 96"/>
          <p:cNvSpPr>
            <a:spLocks noChangeArrowheads="1"/>
          </p:cNvSpPr>
          <p:nvPr/>
        </p:nvSpPr>
        <p:spPr bwMode="auto">
          <a:xfrm>
            <a:off x="9276935" y="93786"/>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0:27</a:t>
            </a:r>
          </a:p>
        </p:txBody>
      </p:sp>
      <p:sp>
        <p:nvSpPr>
          <p:cNvPr id="357" name="Rectangle 97"/>
          <p:cNvSpPr>
            <a:spLocks noChangeArrowheads="1"/>
          </p:cNvSpPr>
          <p:nvPr/>
        </p:nvSpPr>
        <p:spPr bwMode="auto">
          <a:xfrm>
            <a:off x="9276935" y="93786"/>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0:26</a:t>
            </a:r>
          </a:p>
        </p:txBody>
      </p:sp>
      <p:sp>
        <p:nvSpPr>
          <p:cNvPr id="358" name="Rectangle 98"/>
          <p:cNvSpPr>
            <a:spLocks noChangeArrowheads="1"/>
          </p:cNvSpPr>
          <p:nvPr/>
        </p:nvSpPr>
        <p:spPr bwMode="auto">
          <a:xfrm>
            <a:off x="9276935" y="93786"/>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0:25</a:t>
            </a:r>
          </a:p>
        </p:txBody>
      </p:sp>
      <p:sp>
        <p:nvSpPr>
          <p:cNvPr id="359" name="Rectangle 99"/>
          <p:cNvSpPr>
            <a:spLocks noChangeArrowheads="1"/>
          </p:cNvSpPr>
          <p:nvPr/>
        </p:nvSpPr>
        <p:spPr bwMode="auto">
          <a:xfrm>
            <a:off x="9276935" y="93786"/>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0:24</a:t>
            </a:r>
          </a:p>
        </p:txBody>
      </p:sp>
      <p:sp>
        <p:nvSpPr>
          <p:cNvPr id="360" name="Rectangle 100"/>
          <p:cNvSpPr>
            <a:spLocks noChangeArrowheads="1"/>
          </p:cNvSpPr>
          <p:nvPr/>
        </p:nvSpPr>
        <p:spPr bwMode="auto">
          <a:xfrm>
            <a:off x="9276935" y="93786"/>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0:23</a:t>
            </a:r>
          </a:p>
        </p:txBody>
      </p:sp>
      <p:sp>
        <p:nvSpPr>
          <p:cNvPr id="361" name="Rectangle 101"/>
          <p:cNvSpPr>
            <a:spLocks noChangeArrowheads="1"/>
          </p:cNvSpPr>
          <p:nvPr/>
        </p:nvSpPr>
        <p:spPr bwMode="auto">
          <a:xfrm>
            <a:off x="9276935" y="93786"/>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0:22</a:t>
            </a:r>
          </a:p>
        </p:txBody>
      </p:sp>
      <p:sp>
        <p:nvSpPr>
          <p:cNvPr id="362" name="Rectangle 102"/>
          <p:cNvSpPr>
            <a:spLocks noChangeArrowheads="1"/>
          </p:cNvSpPr>
          <p:nvPr/>
        </p:nvSpPr>
        <p:spPr bwMode="auto">
          <a:xfrm>
            <a:off x="9276935" y="93786"/>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0:21</a:t>
            </a:r>
          </a:p>
        </p:txBody>
      </p:sp>
      <p:sp>
        <p:nvSpPr>
          <p:cNvPr id="363" name="Rectangle 103"/>
          <p:cNvSpPr>
            <a:spLocks noChangeArrowheads="1"/>
          </p:cNvSpPr>
          <p:nvPr/>
        </p:nvSpPr>
        <p:spPr bwMode="auto">
          <a:xfrm>
            <a:off x="9276935" y="93786"/>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0:20</a:t>
            </a:r>
          </a:p>
        </p:txBody>
      </p:sp>
      <p:sp>
        <p:nvSpPr>
          <p:cNvPr id="364" name="Rectangle 104"/>
          <p:cNvSpPr>
            <a:spLocks noChangeArrowheads="1"/>
          </p:cNvSpPr>
          <p:nvPr/>
        </p:nvSpPr>
        <p:spPr bwMode="auto">
          <a:xfrm>
            <a:off x="9276935" y="93786"/>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0:19</a:t>
            </a:r>
          </a:p>
        </p:txBody>
      </p:sp>
      <p:sp>
        <p:nvSpPr>
          <p:cNvPr id="365" name="Rectangle 105"/>
          <p:cNvSpPr>
            <a:spLocks noChangeArrowheads="1"/>
          </p:cNvSpPr>
          <p:nvPr/>
        </p:nvSpPr>
        <p:spPr bwMode="auto">
          <a:xfrm>
            <a:off x="9276935" y="93786"/>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0:18</a:t>
            </a:r>
          </a:p>
        </p:txBody>
      </p:sp>
      <p:sp>
        <p:nvSpPr>
          <p:cNvPr id="366" name="Rectangle 106"/>
          <p:cNvSpPr>
            <a:spLocks noChangeArrowheads="1"/>
          </p:cNvSpPr>
          <p:nvPr/>
        </p:nvSpPr>
        <p:spPr bwMode="auto">
          <a:xfrm>
            <a:off x="9276935" y="93786"/>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0:17</a:t>
            </a:r>
          </a:p>
        </p:txBody>
      </p:sp>
      <p:sp>
        <p:nvSpPr>
          <p:cNvPr id="367" name="Rectangle 107"/>
          <p:cNvSpPr>
            <a:spLocks noChangeArrowheads="1"/>
          </p:cNvSpPr>
          <p:nvPr/>
        </p:nvSpPr>
        <p:spPr bwMode="auto">
          <a:xfrm>
            <a:off x="9276935" y="93786"/>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0:16</a:t>
            </a:r>
          </a:p>
        </p:txBody>
      </p:sp>
      <p:sp>
        <p:nvSpPr>
          <p:cNvPr id="368" name="Rectangle 108"/>
          <p:cNvSpPr>
            <a:spLocks noChangeArrowheads="1"/>
          </p:cNvSpPr>
          <p:nvPr/>
        </p:nvSpPr>
        <p:spPr bwMode="auto">
          <a:xfrm>
            <a:off x="9276935" y="93786"/>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0:15</a:t>
            </a:r>
          </a:p>
        </p:txBody>
      </p:sp>
      <p:sp>
        <p:nvSpPr>
          <p:cNvPr id="369" name="Rectangle 109"/>
          <p:cNvSpPr>
            <a:spLocks noChangeArrowheads="1"/>
          </p:cNvSpPr>
          <p:nvPr/>
        </p:nvSpPr>
        <p:spPr bwMode="auto">
          <a:xfrm>
            <a:off x="9276935" y="93786"/>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0:14</a:t>
            </a:r>
          </a:p>
        </p:txBody>
      </p:sp>
      <p:sp>
        <p:nvSpPr>
          <p:cNvPr id="370" name="Rectangle 110"/>
          <p:cNvSpPr>
            <a:spLocks noChangeArrowheads="1"/>
          </p:cNvSpPr>
          <p:nvPr/>
        </p:nvSpPr>
        <p:spPr bwMode="auto">
          <a:xfrm>
            <a:off x="9276935" y="93786"/>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0:13</a:t>
            </a:r>
          </a:p>
        </p:txBody>
      </p:sp>
      <p:sp>
        <p:nvSpPr>
          <p:cNvPr id="371" name="Rectangle 111"/>
          <p:cNvSpPr>
            <a:spLocks noChangeArrowheads="1"/>
          </p:cNvSpPr>
          <p:nvPr/>
        </p:nvSpPr>
        <p:spPr bwMode="auto">
          <a:xfrm>
            <a:off x="9276935" y="93786"/>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0:12</a:t>
            </a:r>
          </a:p>
        </p:txBody>
      </p:sp>
      <p:sp>
        <p:nvSpPr>
          <p:cNvPr id="372" name="Rectangle 112"/>
          <p:cNvSpPr>
            <a:spLocks noChangeArrowheads="1"/>
          </p:cNvSpPr>
          <p:nvPr/>
        </p:nvSpPr>
        <p:spPr bwMode="auto">
          <a:xfrm>
            <a:off x="9276935" y="93786"/>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0:11</a:t>
            </a:r>
          </a:p>
        </p:txBody>
      </p:sp>
      <p:sp>
        <p:nvSpPr>
          <p:cNvPr id="373" name="Rectangle 113"/>
          <p:cNvSpPr>
            <a:spLocks noChangeArrowheads="1"/>
          </p:cNvSpPr>
          <p:nvPr/>
        </p:nvSpPr>
        <p:spPr bwMode="auto">
          <a:xfrm>
            <a:off x="9276935" y="93786"/>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0:10</a:t>
            </a:r>
          </a:p>
        </p:txBody>
      </p:sp>
      <p:sp>
        <p:nvSpPr>
          <p:cNvPr id="374" name="Rectangle 114"/>
          <p:cNvSpPr>
            <a:spLocks noChangeArrowheads="1"/>
          </p:cNvSpPr>
          <p:nvPr/>
        </p:nvSpPr>
        <p:spPr bwMode="auto">
          <a:xfrm>
            <a:off x="9276935" y="93786"/>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0:09</a:t>
            </a:r>
          </a:p>
        </p:txBody>
      </p:sp>
      <p:sp>
        <p:nvSpPr>
          <p:cNvPr id="375" name="Rectangle 115"/>
          <p:cNvSpPr>
            <a:spLocks noChangeArrowheads="1"/>
          </p:cNvSpPr>
          <p:nvPr/>
        </p:nvSpPr>
        <p:spPr bwMode="auto">
          <a:xfrm>
            <a:off x="9276935" y="93786"/>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0:08</a:t>
            </a:r>
          </a:p>
        </p:txBody>
      </p:sp>
      <p:sp>
        <p:nvSpPr>
          <p:cNvPr id="376" name="Rectangle 116"/>
          <p:cNvSpPr>
            <a:spLocks noChangeArrowheads="1"/>
          </p:cNvSpPr>
          <p:nvPr/>
        </p:nvSpPr>
        <p:spPr bwMode="auto">
          <a:xfrm>
            <a:off x="9276935" y="93786"/>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0:07</a:t>
            </a:r>
          </a:p>
        </p:txBody>
      </p:sp>
      <p:sp>
        <p:nvSpPr>
          <p:cNvPr id="377" name="Rectangle 117"/>
          <p:cNvSpPr>
            <a:spLocks noChangeArrowheads="1"/>
          </p:cNvSpPr>
          <p:nvPr/>
        </p:nvSpPr>
        <p:spPr bwMode="auto">
          <a:xfrm>
            <a:off x="9276935" y="93786"/>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0:06</a:t>
            </a:r>
          </a:p>
        </p:txBody>
      </p:sp>
      <p:sp>
        <p:nvSpPr>
          <p:cNvPr id="378" name="Rectangle 118"/>
          <p:cNvSpPr>
            <a:spLocks noChangeArrowheads="1"/>
          </p:cNvSpPr>
          <p:nvPr/>
        </p:nvSpPr>
        <p:spPr bwMode="auto">
          <a:xfrm>
            <a:off x="9276935" y="93786"/>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0:05</a:t>
            </a:r>
          </a:p>
        </p:txBody>
      </p:sp>
      <p:sp>
        <p:nvSpPr>
          <p:cNvPr id="379" name="Rectangle 119"/>
          <p:cNvSpPr>
            <a:spLocks noChangeArrowheads="1"/>
          </p:cNvSpPr>
          <p:nvPr/>
        </p:nvSpPr>
        <p:spPr bwMode="auto">
          <a:xfrm>
            <a:off x="9276935" y="93786"/>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0:04</a:t>
            </a:r>
          </a:p>
        </p:txBody>
      </p:sp>
      <p:sp>
        <p:nvSpPr>
          <p:cNvPr id="380" name="Rectangle 120"/>
          <p:cNvSpPr>
            <a:spLocks noChangeArrowheads="1"/>
          </p:cNvSpPr>
          <p:nvPr/>
        </p:nvSpPr>
        <p:spPr bwMode="auto">
          <a:xfrm>
            <a:off x="9276935" y="93786"/>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0:03</a:t>
            </a:r>
          </a:p>
        </p:txBody>
      </p:sp>
      <p:sp>
        <p:nvSpPr>
          <p:cNvPr id="381" name="Rectangle 121"/>
          <p:cNvSpPr>
            <a:spLocks noChangeArrowheads="1"/>
          </p:cNvSpPr>
          <p:nvPr/>
        </p:nvSpPr>
        <p:spPr bwMode="auto">
          <a:xfrm>
            <a:off x="9276935" y="93786"/>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0:02</a:t>
            </a:r>
          </a:p>
        </p:txBody>
      </p:sp>
      <p:sp>
        <p:nvSpPr>
          <p:cNvPr id="382" name="Rectangle 122"/>
          <p:cNvSpPr>
            <a:spLocks noChangeArrowheads="1"/>
          </p:cNvSpPr>
          <p:nvPr/>
        </p:nvSpPr>
        <p:spPr bwMode="auto">
          <a:xfrm>
            <a:off x="9276935" y="93786"/>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0:01</a:t>
            </a:r>
          </a:p>
        </p:txBody>
      </p:sp>
      <p:sp>
        <p:nvSpPr>
          <p:cNvPr id="383" name="Rectangle 123"/>
          <p:cNvSpPr>
            <a:spLocks noChangeArrowheads="1"/>
          </p:cNvSpPr>
          <p:nvPr/>
        </p:nvSpPr>
        <p:spPr bwMode="auto">
          <a:xfrm>
            <a:off x="9276935" y="93786"/>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2800" dirty="0"/>
              <a:t>Time Elapsed</a:t>
            </a:r>
          </a:p>
        </p:txBody>
      </p:sp>
      <p:sp>
        <p:nvSpPr>
          <p:cNvPr id="384" name="Rectangle 123"/>
          <p:cNvSpPr>
            <a:spLocks noChangeArrowheads="1"/>
          </p:cNvSpPr>
          <p:nvPr/>
        </p:nvSpPr>
        <p:spPr bwMode="auto">
          <a:xfrm>
            <a:off x="9276934" y="9378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2:00</a:t>
            </a:r>
          </a:p>
        </p:txBody>
      </p:sp>
    </p:spTree>
    <p:extLst>
      <p:ext uri="{BB962C8B-B14F-4D97-AF65-F5344CB8AC3E}">
        <p14:creationId xmlns:p14="http://schemas.microsoft.com/office/powerpoint/2010/main" val="11144639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84"/>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84"/>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63"/>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1000"/>
                                  </p:stCondLst>
                                  <p:childTnLst>
                                    <p:set>
                                      <p:cBhvr>
                                        <p:cTn id="11" dur="1" fill="hold">
                                          <p:stCondLst>
                                            <p:cond delay="0"/>
                                          </p:stCondLst>
                                        </p:cTn>
                                        <p:tgtEl>
                                          <p:spTgt spid="264"/>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1000"/>
                                  </p:stCondLst>
                                  <p:childTnLst>
                                    <p:set>
                                      <p:cBhvr>
                                        <p:cTn id="14" dur="1" fill="hold">
                                          <p:stCondLst>
                                            <p:cond delay="0"/>
                                          </p:stCondLst>
                                        </p:cTn>
                                        <p:tgtEl>
                                          <p:spTgt spid="265"/>
                                        </p:tgtEl>
                                        <p:attrNameLst>
                                          <p:attrName>style.visibility</p:attrName>
                                        </p:attrNameLst>
                                      </p:cBhvr>
                                      <p:to>
                                        <p:strVal val="visible"/>
                                      </p:to>
                                    </p:set>
                                  </p:childTnLst>
                                </p:cTn>
                              </p:par>
                            </p:childTnLst>
                          </p:cTn>
                        </p:par>
                        <p:par>
                          <p:cTn id="15" fill="hold">
                            <p:stCondLst>
                              <p:cond delay="2000"/>
                            </p:stCondLst>
                            <p:childTnLst>
                              <p:par>
                                <p:cTn id="16" presetID="1" presetClass="entr" presetSubtype="0" fill="hold" grpId="0" nodeType="afterEffect">
                                  <p:stCondLst>
                                    <p:cond delay="1000"/>
                                  </p:stCondLst>
                                  <p:childTnLst>
                                    <p:set>
                                      <p:cBhvr>
                                        <p:cTn id="17" dur="1" fill="hold">
                                          <p:stCondLst>
                                            <p:cond delay="0"/>
                                          </p:stCondLst>
                                        </p:cTn>
                                        <p:tgtEl>
                                          <p:spTgt spid="266"/>
                                        </p:tgtEl>
                                        <p:attrNameLst>
                                          <p:attrName>style.visibility</p:attrName>
                                        </p:attrNameLst>
                                      </p:cBhvr>
                                      <p:to>
                                        <p:strVal val="visible"/>
                                      </p:to>
                                    </p:set>
                                  </p:childTnLst>
                                </p:cTn>
                              </p:par>
                            </p:childTnLst>
                          </p:cTn>
                        </p:par>
                        <p:par>
                          <p:cTn id="18" fill="hold">
                            <p:stCondLst>
                              <p:cond delay="3000"/>
                            </p:stCondLst>
                            <p:childTnLst>
                              <p:par>
                                <p:cTn id="19" presetID="1" presetClass="entr" presetSubtype="0" fill="hold" grpId="0" nodeType="afterEffect">
                                  <p:stCondLst>
                                    <p:cond delay="1000"/>
                                  </p:stCondLst>
                                  <p:childTnLst>
                                    <p:set>
                                      <p:cBhvr>
                                        <p:cTn id="20" dur="1" fill="hold">
                                          <p:stCondLst>
                                            <p:cond delay="0"/>
                                          </p:stCondLst>
                                        </p:cTn>
                                        <p:tgtEl>
                                          <p:spTgt spid="267"/>
                                        </p:tgtEl>
                                        <p:attrNameLst>
                                          <p:attrName>style.visibility</p:attrName>
                                        </p:attrNameLst>
                                      </p:cBhvr>
                                      <p:to>
                                        <p:strVal val="visible"/>
                                      </p:to>
                                    </p:set>
                                  </p:childTnLst>
                                </p:cTn>
                              </p:par>
                            </p:childTnLst>
                          </p:cTn>
                        </p:par>
                        <p:par>
                          <p:cTn id="21" fill="hold">
                            <p:stCondLst>
                              <p:cond delay="4000"/>
                            </p:stCondLst>
                            <p:childTnLst>
                              <p:par>
                                <p:cTn id="22" presetID="1" presetClass="entr" presetSubtype="0" fill="hold" grpId="0" nodeType="afterEffect">
                                  <p:stCondLst>
                                    <p:cond delay="1000"/>
                                  </p:stCondLst>
                                  <p:childTnLst>
                                    <p:set>
                                      <p:cBhvr>
                                        <p:cTn id="23" dur="1" fill="hold">
                                          <p:stCondLst>
                                            <p:cond delay="0"/>
                                          </p:stCondLst>
                                        </p:cTn>
                                        <p:tgtEl>
                                          <p:spTgt spid="268"/>
                                        </p:tgtEl>
                                        <p:attrNameLst>
                                          <p:attrName>style.visibility</p:attrName>
                                        </p:attrNameLst>
                                      </p:cBhvr>
                                      <p:to>
                                        <p:strVal val="visible"/>
                                      </p:to>
                                    </p:set>
                                  </p:childTnLst>
                                </p:cTn>
                              </p:par>
                            </p:childTnLst>
                          </p:cTn>
                        </p:par>
                        <p:par>
                          <p:cTn id="24" fill="hold">
                            <p:stCondLst>
                              <p:cond delay="5000"/>
                            </p:stCondLst>
                            <p:childTnLst>
                              <p:par>
                                <p:cTn id="25" presetID="1" presetClass="entr" presetSubtype="0" fill="hold" grpId="0" nodeType="afterEffect">
                                  <p:stCondLst>
                                    <p:cond delay="1000"/>
                                  </p:stCondLst>
                                  <p:childTnLst>
                                    <p:set>
                                      <p:cBhvr>
                                        <p:cTn id="26" dur="1" fill="hold">
                                          <p:stCondLst>
                                            <p:cond delay="0"/>
                                          </p:stCondLst>
                                        </p:cTn>
                                        <p:tgtEl>
                                          <p:spTgt spid="269"/>
                                        </p:tgtEl>
                                        <p:attrNameLst>
                                          <p:attrName>style.visibility</p:attrName>
                                        </p:attrNameLst>
                                      </p:cBhvr>
                                      <p:to>
                                        <p:strVal val="visible"/>
                                      </p:to>
                                    </p:set>
                                  </p:childTnLst>
                                </p:cTn>
                              </p:par>
                            </p:childTnLst>
                          </p:cTn>
                        </p:par>
                        <p:par>
                          <p:cTn id="27" fill="hold">
                            <p:stCondLst>
                              <p:cond delay="6000"/>
                            </p:stCondLst>
                            <p:childTnLst>
                              <p:par>
                                <p:cTn id="28" presetID="1" presetClass="entr" presetSubtype="0" fill="hold" grpId="0" nodeType="afterEffect">
                                  <p:stCondLst>
                                    <p:cond delay="1000"/>
                                  </p:stCondLst>
                                  <p:childTnLst>
                                    <p:set>
                                      <p:cBhvr>
                                        <p:cTn id="29" dur="1" fill="hold">
                                          <p:stCondLst>
                                            <p:cond delay="0"/>
                                          </p:stCondLst>
                                        </p:cTn>
                                        <p:tgtEl>
                                          <p:spTgt spid="270"/>
                                        </p:tgtEl>
                                        <p:attrNameLst>
                                          <p:attrName>style.visibility</p:attrName>
                                        </p:attrNameLst>
                                      </p:cBhvr>
                                      <p:to>
                                        <p:strVal val="visible"/>
                                      </p:to>
                                    </p:set>
                                  </p:childTnLst>
                                </p:cTn>
                              </p:par>
                            </p:childTnLst>
                          </p:cTn>
                        </p:par>
                        <p:par>
                          <p:cTn id="30" fill="hold">
                            <p:stCondLst>
                              <p:cond delay="7000"/>
                            </p:stCondLst>
                            <p:childTnLst>
                              <p:par>
                                <p:cTn id="31" presetID="1" presetClass="entr" presetSubtype="0" fill="hold" grpId="0" nodeType="afterEffect">
                                  <p:stCondLst>
                                    <p:cond delay="1000"/>
                                  </p:stCondLst>
                                  <p:childTnLst>
                                    <p:set>
                                      <p:cBhvr>
                                        <p:cTn id="32" dur="1" fill="hold">
                                          <p:stCondLst>
                                            <p:cond delay="0"/>
                                          </p:stCondLst>
                                        </p:cTn>
                                        <p:tgtEl>
                                          <p:spTgt spid="271"/>
                                        </p:tgtEl>
                                        <p:attrNameLst>
                                          <p:attrName>style.visibility</p:attrName>
                                        </p:attrNameLst>
                                      </p:cBhvr>
                                      <p:to>
                                        <p:strVal val="visible"/>
                                      </p:to>
                                    </p:set>
                                  </p:childTnLst>
                                </p:cTn>
                              </p:par>
                            </p:childTnLst>
                          </p:cTn>
                        </p:par>
                        <p:par>
                          <p:cTn id="33" fill="hold">
                            <p:stCondLst>
                              <p:cond delay="8000"/>
                            </p:stCondLst>
                            <p:childTnLst>
                              <p:par>
                                <p:cTn id="34" presetID="1" presetClass="entr" presetSubtype="0" fill="hold" grpId="0" nodeType="afterEffect">
                                  <p:stCondLst>
                                    <p:cond delay="1000"/>
                                  </p:stCondLst>
                                  <p:childTnLst>
                                    <p:set>
                                      <p:cBhvr>
                                        <p:cTn id="35" dur="1" fill="hold">
                                          <p:stCondLst>
                                            <p:cond delay="0"/>
                                          </p:stCondLst>
                                        </p:cTn>
                                        <p:tgtEl>
                                          <p:spTgt spid="272"/>
                                        </p:tgtEl>
                                        <p:attrNameLst>
                                          <p:attrName>style.visibility</p:attrName>
                                        </p:attrNameLst>
                                      </p:cBhvr>
                                      <p:to>
                                        <p:strVal val="visible"/>
                                      </p:to>
                                    </p:set>
                                  </p:childTnLst>
                                </p:cTn>
                              </p:par>
                            </p:childTnLst>
                          </p:cTn>
                        </p:par>
                        <p:par>
                          <p:cTn id="36" fill="hold">
                            <p:stCondLst>
                              <p:cond delay="9000"/>
                            </p:stCondLst>
                            <p:childTnLst>
                              <p:par>
                                <p:cTn id="37" presetID="1" presetClass="entr" presetSubtype="0" fill="hold" grpId="0" nodeType="afterEffect">
                                  <p:stCondLst>
                                    <p:cond delay="1000"/>
                                  </p:stCondLst>
                                  <p:childTnLst>
                                    <p:set>
                                      <p:cBhvr>
                                        <p:cTn id="38" dur="1" fill="hold">
                                          <p:stCondLst>
                                            <p:cond delay="0"/>
                                          </p:stCondLst>
                                        </p:cTn>
                                        <p:tgtEl>
                                          <p:spTgt spid="273"/>
                                        </p:tgtEl>
                                        <p:attrNameLst>
                                          <p:attrName>style.visibility</p:attrName>
                                        </p:attrNameLst>
                                      </p:cBhvr>
                                      <p:to>
                                        <p:strVal val="visible"/>
                                      </p:to>
                                    </p:set>
                                  </p:childTnLst>
                                </p:cTn>
                              </p:par>
                            </p:childTnLst>
                          </p:cTn>
                        </p:par>
                        <p:par>
                          <p:cTn id="39" fill="hold">
                            <p:stCondLst>
                              <p:cond delay="10000"/>
                            </p:stCondLst>
                            <p:childTnLst>
                              <p:par>
                                <p:cTn id="40" presetID="1" presetClass="entr" presetSubtype="0" fill="hold" grpId="0" nodeType="afterEffect">
                                  <p:stCondLst>
                                    <p:cond delay="1000"/>
                                  </p:stCondLst>
                                  <p:childTnLst>
                                    <p:set>
                                      <p:cBhvr>
                                        <p:cTn id="41" dur="1" fill="hold">
                                          <p:stCondLst>
                                            <p:cond delay="0"/>
                                          </p:stCondLst>
                                        </p:cTn>
                                        <p:tgtEl>
                                          <p:spTgt spid="274"/>
                                        </p:tgtEl>
                                        <p:attrNameLst>
                                          <p:attrName>style.visibility</p:attrName>
                                        </p:attrNameLst>
                                      </p:cBhvr>
                                      <p:to>
                                        <p:strVal val="visible"/>
                                      </p:to>
                                    </p:set>
                                  </p:childTnLst>
                                </p:cTn>
                              </p:par>
                            </p:childTnLst>
                          </p:cTn>
                        </p:par>
                        <p:par>
                          <p:cTn id="42" fill="hold">
                            <p:stCondLst>
                              <p:cond delay="11000"/>
                            </p:stCondLst>
                            <p:childTnLst>
                              <p:par>
                                <p:cTn id="43" presetID="1" presetClass="entr" presetSubtype="0" fill="hold" grpId="0" nodeType="afterEffect">
                                  <p:stCondLst>
                                    <p:cond delay="1000"/>
                                  </p:stCondLst>
                                  <p:childTnLst>
                                    <p:set>
                                      <p:cBhvr>
                                        <p:cTn id="44" dur="1" fill="hold">
                                          <p:stCondLst>
                                            <p:cond delay="0"/>
                                          </p:stCondLst>
                                        </p:cTn>
                                        <p:tgtEl>
                                          <p:spTgt spid="275"/>
                                        </p:tgtEl>
                                        <p:attrNameLst>
                                          <p:attrName>style.visibility</p:attrName>
                                        </p:attrNameLst>
                                      </p:cBhvr>
                                      <p:to>
                                        <p:strVal val="visible"/>
                                      </p:to>
                                    </p:set>
                                  </p:childTnLst>
                                </p:cTn>
                              </p:par>
                            </p:childTnLst>
                          </p:cTn>
                        </p:par>
                        <p:par>
                          <p:cTn id="45" fill="hold">
                            <p:stCondLst>
                              <p:cond delay="12000"/>
                            </p:stCondLst>
                            <p:childTnLst>
                              <p:par>
                                <p:cTn id="46" presetID="1" presetClass="entr" presetSubtype="0" fill="hold" grpId="0" nodeType="afterEffect">
                                  <p:stCondLst>
                                    <p:cond delay="1000"/>
                                  </p:stCondLst>
                                  <p:childTnLst>
                                    <p:set>
                                      <p:cBhvr>
                                        <p:cTn id="47" dur="1" fill="hold">
                                          <p:stCondLst>
                                            <p:cond delay="0"/>
                                          </p:stCondLst>
                                        </p:cTn>
                                        <p:tgtEl>
                                          <p:spTgt spid="276"/>
                                        </p:tgtEl>
                                        <p:attrNameLst>
                                          <p:attrName>style.visibility</p:attrName>
                                        </p:attrNameLst>
                                      </p:cBhvr>
                                      <p:to>
                                        <p:strVal val="visible"/>
                                      </p:to>
                                    </p:set>
                                  </p:childTnLst>
                                </p:cTn>
                              </p:par>
                            </p:childTnLst>
                          </p:cTn>
                        </p:par>
                        <p:par>
                          <p:cTn id="48" fill="hold">
                            <p:stCondLst>
                              <p:cond delay="13000"/>
                            </p:stCondLst>
                            <p:childTnLst>
                              <p:par>
                                <p:cTn id="49" presetID="1" presetClass="entr" presetSubtype="0" fill="hold" grpId="0" nodeType="afterEffect">
                                  <p:stCondLst>
                                    <p:cond delay="1000"/>
                                  </p:stCondLst>
                                  <p:childTnLst>
                                    <p:set>
                                      <p:cBhvr>
                                        <p:cTn id="50" dur="1" fill="hold">
                                          <p:stCondLst>
                                            <p:cond delay="0"/>
                                          </p:stCondLst>
                                        </p:cTn>
                                        <p:tgtEl>
                                          <p:spTgt spid="277"/>
                                        </p:tgtEl>
                                        <p:attrNameLst>
                                          <p:attrName>style.visibility</p:attrName>
                                        </p:attrNameLst>
                                      </p:cBhvr>
                                      <p:to>
                                        <p:strVal val="visible"/>
                                      </p:to>
                                    </p:set>
                                  </p:childTnLst>
                                </p:cTn>
                              </p:par>
                            </p:childTnLst>
                          </p:cTn>
                        </p:par>
                        <p:par>
                          <p:cTn id="51" fill="hold">
                            <p:stCondLst>
                              <p:cond delay="14000"/>
                            </p:stCondLst>
                            <p:childTnLst>
                              <p:par>
                                <p:cTn id="52" presetID="1" presetClass="entr" presetSubtype="0" fill="hold" grpId="0" nodeType="afterEffect">
                                  <p:stCondLst>
                                    <p:cond delay="1000"/>
                                  </p:stCondLst>
                                  <p:childTnLst>
                                    <p:set>
                                      <p:cBhvr>
                                        <p:cTn id="53" dur="1" fill="hold">
                                          <p:stCondLst>
                                            <p:cond delay="0"/>
                                          </p:stCondLst>
                                        </p:cTn>
                                        <p:tgtEl>
                                          <p:spTgt spid="278"/>
                                        </p:tgtEl>
                                        <p:attrNameLst>
                                          <p:attrName>style.visibility</p:attrName>
                                        </p:attrNameLst>
                                      </p:cBhvr>
                                      <p:to>
                                        <p:strVal val="visible"/>
                                      </p:to>
                                    </p:set>
                                  </p:childTnLst>
                                </p:cTn>
                              </p:par>
                            </p:childTnLst>
                          </p:cTn>
                        </p:par>
                        <p:par>
                          <p:cTn id="54" fill="hold">
                            <p:stCondLst>
                              <p:cond delay="15000"/>
                            </p:stCondLst>
                            <p:childTnLst>
                              <p:par>
                                <p:cTn id="55" presetID="1" presetClass="entr" presetSubtype="0" fill="hold" grpId="0" nodeType="afterEffect">
                                  <p:stCondLst>
                                    <p:cond delay="1000"/>
                                  </p:stCondLst>
                                  <p:childTnLst>
                                    <p:set>
                                      <p:cBhvr>
                                        <p:cTn id="56" dur="1" fill="hold">
                                          <p:stCondLst>
                                            <p:cond delay="0"/>
                                          </p:stCondLst>
                                        </p:cTn>
                                        <p:tgtEl>
                                          <p:spTgt spid="279"/>
                                        </p:tgtEl>
                                        <p:attrNameLst>
                                          <p:attrName>style.visibility</p:attrName>
                                        </p:attrNameLst>
                                      </p:cBhvr>
                                      <p:to>
                                        <p:strVal val="visible"/>
                                      </p:to>
                                    </p:set>
                                  </p:childTnLst>
                                </p:cTn>
                              </p:par>
                            </p:childTnLst>
                          </p:cTn>
                        </p:par>
                        <p:par>
                          <p:cTn id="57" fill="hold">
                            <p:stCondLst>
                              <p:cond delay="16000"/>
                            </p:stCondLst>
                            <p:childTnLst>
                              <p:par>
                                <p:cTn id="58" presetID="1" presetClass="entr" presetSubtype="0" fill="hold" grpId="0" nodeType="afterEffect">
                                  <p:stCondLst>
                                    <p:cond delay="1000"/>
                                  </p:stCondLst>
                                  <p:childTnLst>
                                    <p:set>
                                      <p:cBhvr>
                                        <p:cTn id="59" dur="1" fill="hold">
                                          <p:stCondLst>
                                            <p:cond delay="0"/>
                                          </p:stCondLst>
                                        </p:cTn>
                                        <p:tgtEl>
                                          <p:spTgt spid="280"/>
                                        </p:tgtEl>
                                        <p:attrNameLst>
                                          <p:attrName>style.visibility</p:attrName>
                                        </p:attrNameLst>
                                      </p:cBhvr>
                                      <p:to>
                                        <p:strVal val="visible"/>
                                      </p:to>
                                    </p:set>
                                  </p:childTnLst>
                                </p:cTn>
                              </p:par>
                            </p:childTnLst>
                          </p:cTn>
                        </p:par>
                        <p:par>
                          <p:cTn id="60" fill="hold">
                            <p:stCondLst>
                              <p:cond delay="17000"/>
                            </p:stCondLst>
                            <p:childTnLst>
                              <p:par>
                                <p:cTn id="61" presetID="1" presetClass="entr" presetSubtype="0" fill="hold" grpId="0" nodeType="afterEffect">
                                  <p:stCondLst>
                                    <p:cond delay="1000"/>
                                  </p:stCondLst>
                                  <p:childTnLst>
                                    <p:set>
                                      <p:cBhvr>
                                        <p:cTn id="62" dur="1" fill="hold">
                                          <p:stCondLst>
                                            <p:cond delay="0"/>
                                          </p:stCondLst>
                                        </p:cTn>
                                        <p:tgtEl>
                                          <p:spTgt spid="281"/>
                                        </p:tgtEl>
                                        <p:attrNameLst>
                                          <p:attrName>style.visibility</p:attrName>
                                        </p:attrNameLst>
                                      </p:cBhvr>
                                      <p:to>
                                        <p:strVal val="visible"/>
                                      </p:to>
                                    </p:set>
                                  </p:childTnLst>
                                </p:cTn>
                              </p:par>
                            </p:childTnLst>
                          </p:cTn>
                        </p:par>
                        <p:par>
                          <p:cTn id="63" fill="hold">
                            <p:stCondLst>
                              <p:cond delay="18000"/>
                            </p:stCondLst>
                            <p:childTnLst>
                              <p:par>
                                <p:cTn id="64" presetID="1" presetClass="entr" presetSubtype="0" fill="hold" grpId="0" nodeType="afterEffect">
                                  <p:stCondLst>
                                    <p:cond delay="1000"/>
                                  </p:stCondLst>
                                  <p:childTnLst>
                                    <p:set>
                                      <p:cBhvr>
                                        <p:cTn id="65" dur="1" fill="hold">
                                          <p:stCondLst>
                                            <p:cond delay="0"/>
                                          </p:stCondLst>
                                        </p:cTn>
                                        <p:tgtEl>
                                          <p:spTgt spid="282"/>
                                        </p:tgtEl>
                                        <p:attrNameLst>
                                          <p:attrName>style.visibility</p:attrName>
                                        </p:attrNameLst>
                                      </p:cBhvr>
                                      <p:to>
                                        <p:strVal val="visible"/>
                                      </p:to>
                                    </p:set>
                                  </p:childTnLst>
                                </p:cTn>
                              </p:par>
                            </p:childTnLst>
                          </p:cTn>
                        </p:par>
                        <p:par>
                          <p:cTn id="66" fill="hold">
                            <p:stCondLst>
                              <p:cond delay="19000"/>
                            </p:stCondLst>
                            <p:childTnLst>
                              <p:par>
                                <p:cTn id="67" presetID="1" presetClass="entr" presetSubtype="0" fill="hold" grpId="0" nodeType="afterEffect">
                                  <p:stCondLst>
                                    <p:cond delay="1000"/>
                                  </p:stCondLst>
                                  <p:childTnLst>
                                    <p:set>
                                      <p:cBhvr>
                                        <p:cTn id="68" dur="1" fill="hold">
                                          <p:stCondLst>
                                            <p:cond delay="0"/>
                                          </p:stCondLst>
                                        </p:cTn>
                                        <p:tgtEl>
                                          <p:spTgt spid="283"/>
                                        </p:tgtEl>
                                        <p:attrNameLst>
                                          <p:attrName>style.visibility</p:attrName>
                                        </p:attrNameLst>
                                      </p:cBhvr>
                                      <p:to>
                                        <p:strVal val="visible"/>
                                      </p:to>
                                    </p:set>
                                  </p:childTnLst>
                                </p:cTn>
                              </p:par>
                            </p:childTnLst>
                          </p:cTn>
                        </p:par>
                        <p:par>
                          <p:cTn id="69" fill="hold">
                            <p:stCondLst>
                              <p:cond delay="20000"/>
                            </p:stCondLst>
                            <p:childTnLst>
                              <p:par>
                                <p:cTn id="70" presetID="1" presetClass="entr" presetSubtype="0" fill="hold" grpId="0" nodeType="afterEffect">
                                  <p:stCondLst>
                                    <p:cond delay="1000"/>
                                  </p:stCondLst>
                                  <p:childTnLst>
                                    <p:set>
                                      <p:cBhvr>
                                        <p:cTn id="71" dur="1" fill="hold">
                                          <p:stCondLst>
                                            <p:cond delay="0"/>
                                          </p:stCondLst>
                                        </p:cTn>
                                        <p:tgtEl>
                                          <p:spTgt spid="284"/>
                                        </p:tgtEl>
                                        <p:attrNameLst>
                                          <p:attrName>style.visibility</p:attrName>
                                        </p:attrNameLst>
                                      </p:cBhvr>
                                      <p:to>
                                        <p:strVal val="visible"/>
                                      </p:to>
                                    </p:set>
                                  </p:childTnLst>
                                </p:cTn>
                              </p:par>
                            </p:childTnLst>
                          </p:cTn>
                        </p:par>
                        <p:par>
                          <p:cTn id="72" fill="hold">
                            <p:stCondLst>
                              <p:cond delay="21000"/>
                            </p:stCondLst>
                            <p:childTnLst>
                              <p:par>
                                <p:cTn id="73" presetID="1" presetClass="entr" presetSubtype="0" fill="hold" grpId="0" nodeType="afterEffect">
                                  <p:stCondLst>
                                    <p:cond delay="1000"/>
                                  </p:stCondLst>
                                  <p:childTnLst>
                                    <p:set>
                                      <p:cBhvr>
                                        <p:cTn id="74" dur="1" fill="hold">
                                          <p:stCondLst>
                                            <p:cond delay="0"/>
                                          </p:stCondLst>
                                        </p:cTn>
                                        <p:tgtEl>
                                          <p:spTgt spid="285"/>
                                        </p:tgtEl>
                                        <p:attrNameLst>
                                          <p:attrName>style.visibility</p:attrName>
                                        </p:attrNameLst>
                                      </p:cBhvr>
                                      <p:to>
                                        <p:strVal val="visible"/>
                                      </p:to>
                                    </p:set>
                                  </p:childTnLst>
                                </p:cTn>
                              </p:par>
                            </p:childTnLst>
                          </p:cTn>
                        </p:par>
                        <p:par>
                          <p:cTn id="75" fill="hold">
                            <p:stCondLst>
                              <p:cond delay="22000"/>
                            </p:stCondLst>
                            <p:childTnLst>
                              <p:par>
                                <p:cTn id="76" presetID="1" presetClass="entr" presetSubtype="0" fill="hold" grpId="0" nodeType="afterEffect">
                                  <p:stCondLst>
                                    <p:cond delay="1000"/>
                                  </p:stCondLst>
                                  <p:childTnLst>
                                    <p:set>
                                      <p:cBhvr>
                                        <p:cTn id="77" dur="1" fill="hold">
                                          <p:stCondLst>
                                            <p:cond delay="0"/>
                                          </p:stCondLst>
                                        </p:cTn>
                                        <p:tgtEl>
                                          <p:spTgt spid="286"/>
                                        </p:tgtEl>
                                        <p:attrNameLst>
                                          <p:attrName>style.visibility</p:attrName>
                                        </p:attrNameLst>
                                      </p:cBhvr>
                                      <p:to>
                                        <p:strVal val="visible"/>
                                      </p:to>
                                    </p:set>
                                  </p:childTnLst>
                                </p:cTn>
                              </p:par>
                            </p:childTnLst>
                          </p:cTn>
                        </p:par>
                        <p:par>
                          <p:cTn id="78" fill="hold">
                            <p:stCondLst>
                              <p:cond delay="23000"/>
                            </p:stCondLst>
                            <p:childTnLst>
                              <p:par>
                                <p:cTn id="79" presetID="1" presetClass="entr" presetSubtype="0" fill="hold" grpId="0" nodeType="afterEffect">
                                  <p:stCondLst>
                                    <p:cond delay="1000"/>
                                  </p:stCondLst>
                                  <p:childTnLst>
                                    <p:set>
                                      <p:cBhvr>
                                        <p:cTn id="80" dur="1" fill="hold">
                                          <p:stCondLst>
                                            <p:cond delay="0"/>
                                          </p:stCondLst>
                                        </p:cTn>
                                        <p:tgtEl>
                                          <p:spTgt spid="287"/>
                                        </p:tgtEl>
                                        <p:attrNameLst>
                                          <p:attrName>style.visibility</p:attrName>
                                        </p:attrNameLst>
                                      </p:cBhvr>
                                      <p:to>
                                        <p:strVal val="visible"/>
                                      </p:to>
                                    </p:set>
                                  </p:childTnLst>
                                </p:cTn>
                              </p:par>
                            </p:childTnLst>
                          </p:cTn>
                        </p:par>
                        <p:par>
                          <p:cTn id="81" fill="hold">
                            <p:stCondLst>
                              <p:cond delay="24000"/>
                            </p:stCondLst>
                            <p:childTnLst>
                              <p:par>
                                <p:cTn id="82" presetID="1" presetClass="entr" presetSubtype="0" fill="hold" grpId="0" nodeType="afterEffect">
                                  <p:stCondLst>
                                    <p:cond delay="1000"/>
                                  </p:stCondLst>
                                  <p:childTnLst>
                                    <p:set>
                                      <p:cBhvr>
                                        <p:cTn id="83" dur="1" fill="hold">
                                          <p:stCondLst>
                                            <p:cond delay="0"/>
                                          </p:stCondLst>
                                        </p:cTn>
                                        <p:tgtEl>
                                          <p:spTgt spid="288"/>
                                        </p:tgtEl>
                                        <p:attrNameLst>
                                          <p:attrName>style.visibility</p:attrName>
                                        </p:attrNameLst>
                                      </p:cBhvr>
                                      <p:to>
                                        <p:strVal val="visible"/>
                                      </p:to>
                                    </p:set>
                                  </p:childTnLst>
                                </p:cTn>
                              </p:par>
                            </p:childTnLst>
                          </p:cTn>
                        </p:par>
                        <p:par>
                          <p:cTn id="84" fill="hold">
                            <p:stCondLst>
                              <p:cond delay="25000"/>
                            </p:stCondLst>
                            <p:childTnLst>
                              <p:par>
                                <p:cTn id="85" presetID="1" presetClass="entr" presetSubtype="0" fill="hold" grpId="0" nodeType="afterEffect">
                                  <p:stCondLst>
                                    <p:cond delay="1000"/>
                                  </p:stCondLst>
                                  <p:childTnLst>
                                    <p:set>
                                      <p:cBhvr>
                                        <p:cTn id="86" dur="1" fill="hold">
                                          <p:stCondLst>
                                            <p:cond delay="0"/>
                                          </p:stCondLst>
                                        </p:cTn>
                                        <p:tgtEl>
                                          <p:spTgt spid="289"/>
                                        </p:tgtEl>
                                        <p:attrNameLst>
                                          <p:attrName>style.visibility</p:attrName>
                                        </p:attrNameLst>
                                      </p:cBhvr>
                                      <p:to>
                                        <p:strVal val="visible"/>
                                      </p:to>
                                    </p:set>
                                  </p:childTnLst>
                                </p:cTn>
                              </p:par>
                            </p:childTnLst>
                          </p:cTn>
                        </p:par>
                        <p:par>
                          <p:cTn id="87" fill="hold">
                            <p:stCondLst>
                              <p:cond delay="26000"/>
                            </p:stCondLst>
                            <p:childTnLst>
                              <p:par>
                                <p:cTn id="88" presetID="1" presetClass="entr" presetSubtype="0" fill="hold" grpId="0" nodeType="afterEffect">
                                  <p:stCondLst>
                                    <p:cond delay="1000"/>
                                  </p:stCondLst>
                                  <p:childTnLst>
                                    <p:set>
                                      <p:cBhvr>
                                        <p:cTn id="89" dur="1" fill="hold">
                                          <p:stCondLst>
                                            <p:cond delay="0"/>
                                          </p:stCondLst>
                                        </p:cTn>
                                        <p:tgtEl>
                                          <p:spTgt spid="290"/>
                                        </p:tgtEl>
                                        <p:attrNameLst>
                                          <p:attrName>style.visibility</p:attrName>
                                        </p:attrNameLst>
                                      </p:cBhvr>
                                      <p:to>
                                        <p:strVal val="visible"/>
                                      </p:to>
                                    </p:set>
                                  </p:childTnLst>
                                </p:cTn>
                              </p:par>
                            </p:childTnLst>
                          </p:cTn>
                        </p:par>
                        <p:par>
                          <p:cTn id="90" fill="hold">
                            <p:stCondLst>
                              <p:cond delay="27000"/>
                            </p:stCondLst>
                            <p:childTnLst>
                              <p:par>
                                <p:cTn id="91" presetID="1" presetClass="entr" presetSubtype="0" fill="hold" grpId="0" nodeType="afterEffect">
                                  <p:stCondLst>
                                    <p:cond delay="1000"/>
                                  </p:stCondLst>
                                  <p:childTnLst>
                                    <p:set>
                                      <p:cBhvr>
                                        <p:cTn id="92" dur="1" fill="hold">
                                          <p:stCondLst>
                                            <p:cond delay="0"/>
                                          </p:stCondLst>
                                        </p:cTn>
                                        <p:tgtEl>
                                          <p:spTgt spid="291"/>
                                        </p:tgtEl>
                                        <p:attrNameLst>
                                          <p:attrName>style.visibility</p:attrName>
                                        </p:attrNameLst>
                                      </p:cBhvr>
                                      <p:to>
                                        <p:strVal val="visible"/>
                                      </p:to>
                                    </p:set>
                                  </p:childTnLst>
                                </p:cTn>
                              </p:par>
                            </p:childTnLst>
                          </p:cTn>
                        </p:par>
                        <p:par>
                          <p:cTn id="93" fill="hold">
                            <p:stCondLst>
                              <p:cond delay="28000"/>
                            </p:stCondLst>
                            <p:childTnLst>
                              <p:par>
                                <p:cTn id="94" presetID="1" presetClass="entr" presetSubtype="0" fill="hold" grpId="0" nodeType="afterEffect">
                                  <p:stCondLst>
                                    <p:cond delay="1000"/>
                                  </p:stCondLst>
                                  <p:childTnLst>
                                    <p:set>
                                      <p:cBhvr>
                                        <p:cTn id="95" dur="1" fill="hold">
                                          <p:stCondLst>
                                            <p:cond delay="0"/>
                                          </p:stCondLst>
                                        </p:cTn>
                                        <p:tgtEl>
                                          <p:spTgt spid="292"/>
                                        </p:tgtEl>
                                        <p:attrNameLst>
                                          <p:attrName>style.visibility</p:attrName>
                                        </p:attrNameLst>
                                      </p:cBhvr>
                                      <p:to>
                                        <p:strVal val="visible"/>
                                      </p:to>
                                    </p:set>
                                  </p:childTnLst>
                                </p:cTn>
                              </p:par>
                            </p:childTnLst>
                          </p:cTn>
                        </p:par>
                        <p:par>
                          <p:cTn id="96" fill="hold">
                            <p:stCondLst>
                              <p:cond delay="29000"/>
                            </p:stCondLst>
                            <p:childTnLst>
                              <p:par>
                                <p:cTn id="97" presetID="1" presetClass="entr" presetSubtype="0" fill="hold" grpId="0" nodeType="afterEffect">
                                  <p:stCondLst>
                                    <p:cond delay="1000"/>
                                  </p:stCondLst>
                                  <p:childTnLst>
                                    <p:set>
                                      <p:cBhvr>
                                        <p:cTn id="98" dur="1" fill="hold">
                                          <p:stCondLst>
                                            <p:cond delay="0"/>
                                          </p:stCondLst>
                                        </p:cTn>
                                        <p:tgtEl>
                                          <p:spTgt spid="293"/>
                                        </p:tgtEl>
                                        <p:attrNameLst>
                                          <p:attrName>style.visibility</p:attrName>
                                        </p:attrNameLst>
                                      </p:cBhvr>
                                      <p:to>
                                        <p:strVal val="visible"/>
                                      </p:to>
                                    </p:set>
                                  </p:childTnLst>
                                </p:cTn>
                              </p:par>
                            </p:childTnLst>
                          </p:cTn>
                        </p:par>
                        <p:par>
                          <p:cTn id="99" fill="hold">
                            <p:stCondLst>
                              <p:cond delay="30000"/>
                            </p:stCondLst>
                            <p:childTnLst>
                              <p:par>
                                <p:cTn id="100" presetID="1" presetClass="entr" presetSubtype="0" fill="hold" grpId="0" nodeType="afterEffect">
                                  <p:stCondLst>
                                    <p:cond delay="1000"/>
                                  </p:stCondLst>
                                  <p:childTnLst>
                                    <p:set>
                                      <p:cBhvr>
                                        <p:cTn id="101" dur="1" fill="hold">
                                          <p:stCondLst>
                                            <p:cond delay="0"/>
                                          </p:stCondLst>
                                        </p:cTn>
                                        <p:tgtEl>
                                          <p:spTgt spid="294"/>
                                        </p:tgtEl>
                                        <p:attrNameLst>
                                          <p:attrName>style.visibility</p:attrName>
                                        </p:attrNameLst>
                                      </p:cBhvr>
                                      <p:to>
                                        <p:strVal val="visible"/>
                                      </p:to>
                                    </p:set>
                                  </p:childTnLst>
                                </p:cTn>
                              </p:par>
                            </p:childTnLst>
                          </p:cTn>
                        </p:par>
                        <p:par>
                          <p:cTn id="102" fill="hold">
                            <p:stCondLst>
                              <p:cond delay="31000"/>
                            </p:stCondLst>
                            <p:childTnLst>
                              <p:par>
                                <p:cTn id="103" presetID="1" presetClass="entr" presetSubtype="0" fill="hold" grpId="0" nodeType="afterEffect">
                                  <p:stCondLst>
                                    <p:cond delay="1000"/>
                                  </p:stCondLst>
                                  <p:childTnLst>
                                    <p:set>
                                      <p:cBhvr>
                                        <p:cTn id="104" dur="1" fill="hold">
                                          <p:stCondLst>
                                            <p:cond delay="0"/>
                                          </p:stCondLst>
                                        </p:cTn>
                                        <p:tgtEl>
                                          <p:spTgt spid="295"/>
                                        </p:tgtEl>
                                        <p:attrNameLst>
                                          <p:attrName>style.visibility</p:attrName>
                                        </p:attrNameLst>
                                      </p:cBhvr>
                                      <p:to>
                                        <p:strVal val="visible"/>
                                      </p:to>
                                    </p:set>
                                  </p:childTnLst>
                                </p:cTn>
                              </p:par>
                            </p:childTnLst>
                          </p:cTn>
                        </p:par>
                        <p:par>
                          <p:cTn id="105" fill="hold">
                            <p:stCondLst>
                              <p:cond delay="32000"/>
                            </p:stCondLst>
                            <p:childTnLst>
                              <p:par>
                                <p:cTn id="106" presetID="1" presetClass="entr" presetSubtype="0" fill="hold" grpId="0" nodeType="afterEffect">
                                  <p:stCondLst>
                                    <p:cond delay="1000"/>
                                  </p:stCondLst>
                                  <p:childTnLst>
                                    <p:set>
                                      <p:cBhvr>
                                        <p:cTn id="107" dur="1" fill="hold">
                                          <p:stCondLst>
                                            <p:cond delay="0"/>
                                          </p:stCondLst>
                                        </p:cTn>
                                        <p:tgtEl>
                                          <p:spTgt spid="296"/>
                                        </p:tgtEl>
                                        <p:attrNameLst>
                                          <p:attrName>style.visibility</p:attrName>
                                        </p:attrNameLst>
                                      </p:cBhvr>
                                      <p:to>
                                        <p:strVal val="visible"/>
                                      </p:to>
                                    </p:set>
                                  </p:childTnLst>
                                </p:cTn>
                              </p:par>
                            </p:childTnLst>
                          </p:cTn>
                        </p:par>
                        <p:par>
                          <p:cTn id="108" fill="hold">
                            <p:stCondLst>
                              <p:cond delay="33000"/>
                            </p:stCondLst>
                            <p:childTnLst>
                              <p:par>
                                <p:cTn id="109" presetID="1" presetClass="entr" presetSubtype="0" fill="hold" grpId="0" nodeType="afterEffect">
                                  <p:stCondLst>
                                    <p:cond delay="1000"/>
                                  </p:stCondLst>
                                  <p:childTnLst>
                                    <p:set>
                                      <p:cBhvr>
                                        <p:cTn id="110" dur="1" fill="hold">
                                          <p:stCondLst>
                                            <p:cond delay="0"/>
                                          </p:stCondLst>
                                        </p:cTn>
                                        <p:tgtEl>
                                          <p:spTgt spid="297"/>
                                        </p:tgtEl>
                                        <p:attrNameLst>
                                          <p:attrName>style.visibility</p:attrName>
                                        </p:attrNameLst>
                                      </p:cBhvr>
                                      <p:to>
                                        <p:strVal val="visible"/>
                                      </p:to>
                                    </p:set>
                                  </p:childTnLst>
                                </p:cTn>
                              </p:par>
                            </p:childTnLst>
                          </p:cTn>
                        </p:par>
                        <p:par>
                          <p:cTn id="111" fill="hold">
                            <p:stCondLst>
                              <p:cond delay="34000"/>
                            </p:stCondLst>
                            <p:childTnLst>
                              <p:par>
                                <p:cTn id="112" presetID="1" presetClass="entr" presetSubtype="0" fill="hold" grpId="0" nodeType="afterEffect">
                                  <p:stCondLst>
                                    <p:cond delay="1000"/>
                                  </p:stCondLst>
                                  <p:childTnLst>
                                    <p:set>
                                      <p:cBhvr>
                                        <p:cTn id="113" dur="1" fill="hold">
                                          <p:stCondLst>
                                            <p:cond delay="0"/>
                                          </p:stCondLst>
                                        </p:cTn>
                                        <p:tgtEl>
                                          <p:spTgt spid="298"/>
                                        </p:tgtEl>
                                        <p:attrNameLst>
                                          <p:attrName>style.visibility</p:attrName>
                                        </p:attrNameLst>
                                      </p:cBhvr>
                                      <p:to>
                                        <p:strVal val="visible"/>
                                      </p:to>
                                    </p:set>
                                  </p:childTnLst>
                                </p:cTn>
                              </p:par>
                            </p:childTnLst>
                          </p:cTn>
                        </p:par>
                        <p:par>
                          <p:cTn id="114" fill="hold">
                            <p:stCondLst>
                              <p:cond delay="35000"/>
                            </p:stCondLst>
                            <p:childTnLst>
                              <p:par>
                                <p:cTn id="115" presetID="1" presetClass="entr" presetSubtype="0" fill="hold" grpId="0" nodeType="afterEffect">
                                  <p:stCondLst>
                                    <p:cond delay="1000"/>
                                  </p:stCondLst>
                                  <p:childTnLst>
                                    <p:set>
                                      <p:cBhvr>
                                        <p:cTn id="116" dur="1" fill="hold">
                                          <p:stCondLst>
                                            <p:cond delay="0"/>
                                          </p:stCondLst>
                                        </p:cTn>
                                        <p:tgtEl>
                                          <p:spTgt spid="299"/>
                                        </p:tgtEl>
                                        <p:attrNameLst>
                                          <p:attrName>style.visibility</p:attrName>
                                        </p:attrNameLst>
                                      </p:cBhvr>
                                      <p:to>
                                        <p:strVal val="visible"/>
                                      </p:to>
                                    </p:set>
                                  </p:childTnLst>
                                </p:cTn>
                              </p:par>
                            </p:childTnLst>
                          </p:cTn>
                        </p:par>
                        <p:par>
                          <p:cTn id="117" fill="hold">
                            <p:stCondLst>
                              <p:cond delay="36000"/>
                            </p:stCondLst>
                            <p:childTnLst>
                              <p:par>
                                <p:cTn id="118" presetID="1" presetClass="entr" presetSubtype="0" fill="hold" grpId="0" nodeType="afterEffect">
                                  <p:stCondLst>
                                    <p:cond delay="1000"/>
                                  </p:stCondLst>
                                  <p:childTnLst>
                                    <p:set>
                                      <p:cBhvr>
                                        <p:cTn id="119" dur="1" fill="hold">
                                          <p:stCondLst>
                                            <p:cond delay="0"/>
                                          </p:stCondLst>
                                        </p:cTn>
                                        <p:tgtEl>
                                          <p:spTgt spid="300"/>
                                        </p:tgtEl>
                                        <p:attrNameLst>
                                          <p:attrName>style.visibility</p:attrName>
                                        </p:attrNameLst>
                                      </p:cBhvr>
                                      <p:to>
                                        <p:strVal val="visible"/>
                                      </p:to>
                                    </p:set>
                                  </p:childTnLst>
                                </p:cTn>
                              </p:par>
                            </p:childTnLst>
                          </p:cTn>
                        </p:par>
                        <p:par>
                          <p:cTn id="120" fill="hold">
                            <p:stCondLst>
                              <p:cond delay="37000"/>
                            </p:stCondLst>
                            <p:childTnLst>
                              <p:par>
                                <p:cTn id="121" presetID="1" presetClass="entr" presetSubtype="0" fill="hold" grpId="0" nodeType="afterEffect">
                                  <p:stCondLst>
                                    <p:cond delay="1000"/>
                                  </p:stCondLst>
                                  <p:childTnLst>
                                    <p:set>
                                      <p:cBhvr>
                                        <p:cTn id="122" dur="1" fill="hold">
                                          <p:stCondLst>
                                            <p:cond delay="0"/>
                                          </p:stCondLst>
                                        </p:cTn>
                                        <p:tgtEl>
                                          <p:spTgt spid="301"/>
                                        </p:tgtEl>
                                        <p:attrNameLst>
                                          <p:attrName>style.visibility</p:attrName>
                                        </p:attrNameLst>
                                      </p:cBhvr>
                                      <p:to>
                                        <p:strVal val="visible"/>
                                      </p:to>
                                    </p:set>
                                  </p:childTnLst>
                                </p:cTn>
                              </p:par>
                            </p:childTnLst>
                          </p:cTn>
                        </p:par>
                        <p:par>
                          <p:cTn id="123" fill="hold">
                            <p:stCondLst>
                              <p:cond delay="38000"/>
                            </p:stCondLst>
                            <p:childTnLst>
                              <p:par>
                                <p:cTn id="124" presetID="1" presetClass="entr" presetSubtype="0" fill="hold" grpId="0" nodeType="afterEffect">
                                  <p:stCondLst>
                                    <p:cond delay="1000"/>
                                  </p:stCondLst>
                                  <p:childTnLst>
                                    <p:set>
                                      <p:cBhvr>
                                        <p:cTn id="125" dur="1" fill="hold">
                                          <p:stCondLst>
                                            <p:cond delay="0"/>
                                          </p:stCondLst>
                                        </p:cTn>
                                        <p:tgtEl>
                                          <p:spTgt spid="302"/>
                                        </p:tgtEl>
                                        <p:attrNameLst>
                                          <p:attrName>style.visibility</p:attrName>
                                        </p:attrNameLst>
                                      </p:cBhvr>
                                      <p:to>
                                        <p:strVal val="visible"/>
                                      </p:to>
                                    </p:set>
                                  </p:childTnLst>
                                </p:cTn>
                              </p:par>
                            </p:childTnLst>
                          </p:cTn>
                        </p:par>
                        <p:par>
                          <p:cTn id="126" fill="hold">
                            <p:stCondLst>
                              <p:cond delay="39000"/>
                            </p:stCondLst>
                            <p:childTnLst>
                              <p:par>
                                <p:cTn id="127" presetID="1" presetClass="entr" presetSubtype="0" fill="hold" grpId="0" nodeType="afterEffect">
                                  <p:stCondLst>
                                    <p:cond delay="1000"/>
                                  </p:stCondLst>
                                  <p:childTnLst>
                                    <p:set>
                                      <p:cBhvr>
                                        <p:cTn id="128" dur="1" fill="hold">
                                          <p:stCondLst>
                                            <p:cond delay="0"/>
                                          </p:stCondLst>
                                        </p:cTn>
                                        <p:tgtEl>
                                          <p:spTgt spid="303"/>
                                        </p:tgtEl>
                                        <p:attrNameLst>
                                          <p:attrName>style.visibility</p:attrName>
                                        </p:attrNameLst>
                                      </p:cBhvr>
                                      <p:to>
                                        <p:strVal val="visible"/>
                                      </p:to>
                                    </p:set>
                                  </p:childTnLst>
                                </p:cTn>
                              </p:par>
                            </p:childTnLst>
                          </p:cTn>
                        </p:par>
                        <p:par>
                          <p:cTn id="129" fill="hold">
                            <p:stCondLst>
                              <p:cond delay="40000"/>
                            </p:stCondLst>
                            <p:childTnLst>
                              <p:par>
                                <p:cTn id="130" presetID="1" presetClass="entr" presetSubtype="0" fill="hold" grpId="0" nodeType="afterEffect">
                                  <p:stCondLst>
                                    <p:cond delay="1000"/>
                                  </p:stCondLst>
                                  <p:childTnLst>
                                    <p:set>
                                      <p:cBhvr>
                                        <p:cTn id="131" dur="1" fill="hold">
                                          <p:stCondLst>
                                            <p:cond delay="0"/>
                                          </p:stCondLst>
                                        </p:cTn>
                                        <p:tgtEl>
                                          <p:spTgt spid="304"/>
                                        </p:tgtEl>
                                        <p:attrNameLst>
                                          <p:attrName>style.visibility</p:attrName>
                                        </p:attrNameLst>
                                      </p:cBhvr>
                                      <p:to>
                                        <p:strVal val="visible"/>
                                      </p:to>
                                    </p:set>
                                  </p:childTnLst>
                                </p:cTn>
                              </p:par>
                            </p:childTnLst>
                          </p:cTn>
                        </p:par>
                        <p:par>
                          <p:cTn id="132" fill="hold">
                            <p:stCondLst>
                              <p:cond delay="41000"/>
                            </p:stCondLst>
                            <p:childTnLst>
                              <p:par>
                                <p:cTn id="133" presetID="1" presetClass="entr" presetSubtype="0" fill="hold" grpId="0" nodeType="afterEffect">
                                  <p:stCondLst>
                                    <p:cond delay="1000"/>
                                  </p:stCondLst>
                                  <p:childTnLst>
                                    <p:set>
                                      <p:cBhvr>
                                        <p:cTn id="134" dur="1" fill="hold">
                                          <p:stCondLst>
                                            <p:cond delay="0"/>
                                          </p:stCondLst>
                                        </p:cTn>
                                        <p:tgtEl>
                                          <p:spTgt spid="305"/>
                                        </p:tgtEl>
                                        <p:attrNameLst>
                                          <p:attrName>style.visibility</p:attrName>
                                        </p:attrNameLst>
                                      </p:cBhvr>
                                      <p:to>
                                        <p:strVal val="visible"/>
                                      </p:to>
                                    </p:set>
                                  </p:childTnLst>
                                </p:cTn>
                              </p:par>
                            </p:childTnLst>
                          </p:cTn>
                        </p:par>
                        <p:par>
                          <p:cTn id="135" fill="hold">
                            <p:stCondLst>
                              <p:cond delay="42000"/>
                            </p:stCondLst>
                            <p:childTnLst>
                              <p:par>
                                <p:cTn id="136" presetID="1" presetClass="entr" presetSubtype="0" fill="hold" grpId="0" nodeType="afterEffect">
                                  <p:stCondLst>
                                    <p:cond delay="1000"/>
                                  </p:stCondLst>
                                  <p:childTnLst>
                                    <p:set>
                                      <p:cBhvr>
                                        <p:cTn id="137" dur="1" fill="hold">
                                          <p:stCondLst>
                                            <p:cond delay="0"/>
                                          </p:stCondLst>
                                        </p:cTn>
                                        <p:tgtEl>
                                          <p:spTgt spid="306"/>
                                        </p:tgtEl>
                                        <p:attrNameLst>
                                          <p:attrName>style.visibility</p:attrName>
                                        </p:attrNameLst>
                                      </p:cBhvr>
                                      <p:to>
                                        <p:strVal val="visible"/>
                                      </p:to>
                                    </p:set>
                                  </p:childTnLst>
                                </p:cTn>
                              </p:par>
                            </p:childTnLst>
                          </p:cTn>
                        </p:par>
                        <p:par>
                          <p:cTn id="138" fill="hold">
                            <p:stCondLst>
                              <p:cond delay="43000"/>
                            </p:stCondLst>
                            <p:childTnLst>
                              <p:par>
                                <p:cTn id="139" presetID="1" presetClass="entr" presetSubtype="0" fill="hold" grpId="0" nodeType="afterEffect">
                                  <p:stCondLst>
                                    <p:cond delay="1000"/>
                                  </p:stCondLst>
                                  <p:childTnLst>
                                    <p:set>
                                      <p:cBhvr>
                                        <p:cTn id="140" dur="1" fill="hold">
                                          <p:stCondLst>
                                            <p:cond delay="0"/>
                                          </p:stCondLst>
                                        </p:cTn>
                                        <p:tgtEl>
                                          <p:spTgt spid="307"/>
                                        </p:tgtEl>
                                        <p:attrNameLst>
                                          <p:attrName>style.visibility</p:attrName>
                                        </p:attrNameLst>
                                      </p:cBhvr>
                                      <p:to>
                                        <p:strVal val="visible"/>
                                      </p:to>
                                    </p:set>
                                  </p:childTnLst>
                                </p:cTn>
                              </p:par>
                            </p:childTnLst>
                          </p:cTn>
                        </p:par>
                        <p:par>
                          <p:cTn id="141" fill="hold">
                            <p:stCondLst>
                              <p:cond delay="44000"/>
                            </p:stCondLst>
                            <p:childTnLst>
                              <p:par>
                                <p:cTn id="142" presetID="1" presetClass="entr" presetSubtype="0" fill="hold" grpId="0" nodeType="afterEffect">
                                  <p:stCondLst>
                                    <p:cond delay="1000"/>
                                  </p:stCondLst>
                                  <p:childTnLst>
                                    <p:set>
                                      <p:cBhvr>
                                        <p:cTn id="143" dur="1" fill="hold">
                                          <p:stCondLst>
                                            <p:cond delay="0"/>
                                          </p:stCondLst>
                                        </p:cTn>
                                        <p:tgtEl>
                                          <p:spTgt spid="308"/>
                                        </p:tgtEl>
                                        <p:attrNameLst>
                                          <p:attrName>style.visibility</p:attrName>
                                        </p:attrNameLst>
                                      </p:cBhvr>
                                      <p:to>
                                        <p:strVal val="visible"/>
                                      </p:to>
                                    </p:set>
                                  </p:childTnLst>
                                </p:cTn>
                              </p:par>
                            </p:childTnLst>
                          </p:cTn>
                        </p:par>
                        <p:par>
                          <p:cTn id="144" fill="hold">
                            <p:stCondLst>
                              <p:cond delay="45000"/>
                            </p:stCondLst>
                            <p:childTnLst>
                              <p:par>
                                <p:cTn id="145" presetID="1" presetClass="entr" presetSubtype="0" fill="hold" grpId="0" nodeType="afterEffect">
                                  <p:stCondLst>
                                    <p:cond delay="1000"/>
                                  </p:stCondLst>
                                  <p:childTnLst>
                                    <p:set>
                                      <p:cBhvr>
                                        <p:cTn id="146" dur="1" fill="hold">
                                          <p:stCondLst>
                                            <p:cond delay="0"/>
                                          </p:stCondLst>
                                        </p:cTn>
                                        <p:tgtEl>
                                          <p:spTgt spid="309"/>
                                        </p:tgtEl>
                                        <p:attrNameLst>
                                          <p:attrName>style.visibility</p:attrName>
                                        </p:attrNameLst>
                                      </p:cBhvr>
                                      <p:to>
                                        <p:strVal val="visible"/>
                                      </p:to>
                                    </p:set>
                                  </p:childTnLst>
                                </p:cTn>
                              </p:par>
                            </p:childTnLst>
                          </p:cTn>
                        </p:par>
                        <p:par>
                          <p:cTn id="147" fill="hold">
                            <p:stCondLst>
                              <p:cond delay="46000"/>
                            </p:stCondLst>
                            <p:childTnLst>
                              <p:par>
                                <p:cTn id="148" presetID="1" presetClass="entr" presetSubtype="0" fill="hold" grpId="0" nodeType="afterEffect">
                                  <p:stCondLst>
                                    <p:cond delay="1000"/>
                                  </p:stCondLst>
                                  <p:childTnLst>
                                    <p:set>
                                      <p:cBhvr>
                                        <p:cTn id="149" dur="1" fill="hold">
                                          <p:stCondLst>
                                            <p:cond delay="0"/>
                                          </p:stCondLst>
                                        </p:cTn>
                                        <p:tgtEl>
                                          <p:spTgt spid="310"/>
                                        </p:tgtEl>
                                        <p:attrNameLst>
                                          <p:attrName>style.visibility</p:attrName>
                                        </p:attrNameLst>
                                      </p:cBhvr>
                                      <p:to>
                                        <p:strVal val="visible"/>
                                      </p:to>
                                    </p:set>
                                  </p:childTnLst>
                                </p:cTn>
                              </p:par>
                            </p:childTnLst>
                          </p:cTn>
                        </p:par>
                        <p:par>
                          <p:cTn id="150" fill="hold">
                            <p:stCondLst>
                              <p:cond delay="47000"/>
                            </p:stCondLst>
                            <p:childTnLst>
                              <p:par>
                                <p:cTn id="151" presetID="1" presetClass="entr" presetSubtype="0" fill="hold" grpId="0" nodeType="afterEffect">
                                  <p:stCondLst>
                                    <p:cond delay="1000"/>
                                  </p:stCondLst>
                                  <p:childTnLst>
                                    <p:set>
                                      <p:cBhvr>
                                        <p:cTn id="152" dur="1" fill="hold">
                                          <p:stCondLst>
                                            <p:cond delay="0"/>
                                          </p:stCondLst>
                                        </p:cTn>
                                        <p:tgtEl>
                                          <p:spTgt spid="311"/>
                                        </p:tgtEl>
                                        <p:attrNameLst>
                                          <p:attrName>style.visibility</p:attrName>
                                        </p:attrNameLst>
                                      </p:cBhvr>
                                      <p:to>
                                        <p:strVal val="visible"/>
                                      </p:to>
                                    </p:set>
                                  </p:childTnLst>
                                </p:cTn>
                              </p:par>
                            </p:childTnLst>
                          </p:cTn>
                        </p:par>
                        <p:par>
                          <p:cTn id="153" fill="hold">
                            <p:stCondLst>
                              <p:cond delay="48000"/>
                            </p:stCondLst>
                            <p:childTnLst>
                              <p:par>
                                <p:cTn id="154" presetID="1" presetClass="entr" presetSubtype="0" fill="hold" grpId="0" nodeType="afterEffect">
                                  <p:stCondLst>
                                    <p:cond delay="1000"/>
                                  </p:stCondLst>
                                  <p:childTnLst>
                                    <p:set>
                                      <p:cBhvr>
                                        <p:cTn id="155" dur="1" fill="hold">
                                          <p:stCondLst>
                                            <p:cond delay="0"/>
                                          </p:stCondLst>
                                        </p:cTn>
                                        <p:tgtEl>
                                          <p:spTgt spid="312"/>
                                        </p:tgtEl>
                                        <p:attrNameLst>
                                          <p:attrName>style.visibility</p:attrName>
                                        </p:attrNameLst>
                                      </p:cBhvr>
                                      <p:to>
                                        <p:strVal val="visible"/>
                                      </p:to>
                                    </p:set>
                                  </p:childTnLst>
                                </p:cTn>
                              </p:par>
                            </p:childTnLst>
                          </p:cTn>
                        </p:par>
                        <p:par>
                          <p:cTn id="156" fill="hold">
                            <p:stCondLst>
                              <p:cond delay="49000"/>
                            </p:stCondLst>
                            <p:childTnLst>
                              <p:par>
                                <p:cTn id="157" presetID="1" presetClass="entr" presetSubtype="0" fill="hold" grpId="0" nodeType="afterEffect">
                                  <p:stCondLst>
                                    <p:cond delay="1000"/>
                                  </p:stCondLst>
                                  <p:childTnLst>
                                    <p:set>
                                      <p:cBhvr>
                                        <p:cTn id="158" dur="1" fill="hold">
                                          <p:stCondLst>
                                            <p:cond delay="0"/>
                                          </p:stCondLst>
                                        </p:cTn>
                                        <p:tgtEl>
                                          <p:spTgt spid="313"/>
                                        </p:tgtEl>
                                        <p:attrNameLst>
                                          <p:attrName>style.visibility</p:attrName>
                                        </p:attrNameLst>
                                      </p:cBhvr>
                                      <p:to>
                                        <p:strVal val="visible"/>
                                      </p:to>
                                    </p:set>
                                  </p:childTnLst>
                                </p:cTn>
                              </p:par>
                            </p:childTnLst>
                          </p:cTn>
                        </p:par>
                        <p:par>
                          <p:cTn id="159" fill="hold">
                            <p:stCondLst>
                              <p:cond delay="50000"/>
                            </p:stCondLst>
                            <p:childTnLst>
                              <p:par>
                                <p:cTn id="160" presetID="1" presetClass="entr" presetSubtype="0" fill="hold" grpId="0" nodeType="afterEffect">
                                  <p:stCondLst>
                                    <p:cond delay="1000"/>
                                  </p:stCondLst>
                                  <p:childTnLst>
                                    <p:set>
                                      <p:cBhvr>
                                        <p:cTn id="161" dur="1" fill="hold">
                                          <p:stCondLst>
                                            <p:cond delay="0"/>
                                          </p:stCondLst>
                                        </p:cTn>
                                        <p:tgtEl>
                                          <p:spTgt spid="314"/>
                                        </p:tgtEl>
                                        <p:attrNameLst>
                                          <p:attrName>style.visibility</p:attrName>
                                        </p:attrNameLst>
                                      </p:cBhvr>
                                      <p:to>
                                        <p:strVal val="visible"/>
                                      </p:to>
                                    </p:set>
                                  </p:childTnLst>
                                </p:cTn>
                              </p:par>
                            </p:childTnLst>
                          </p:cTn>
                        </p:par>
                        <p:par>
                          <p:cTn id="162" fill="hold">
                            <p:stCondLst>
                              <p:cond delay="51000"/>
                            </p:stCondLst>
                            <p:childTnLst>
                              <p:par>
                                <p:cTn id="163" presetID="1" presetClass="entr" presetSubtype="0" fill="hold" grpId="0" nodeType="afterEffect">
                                  <p:stCondLst>
                                    <p:cond delay="1000"/>
                                  </p:stCondLst>
                                  <p:childTnLst>
                                    <p:set>
                                      <p:cBhvr>
                                        <p:cTn id="164" dur="1" fill="hold">
                                          <p:stCondLst>
                                            <p:cond delay="0"/>
                                          </p:stCondLst>
                                        </p:cTn>
                                        <p:tgtEl>
                                          <p:spTgt spid="315"/>
                                        </p:tgtEl>
                                        <p:attrNameLst>
                                          <p:attrName>style.visibility</p:attrName>
                                        </p:attrNameLst>
                                      </p:cBhvr>
                                      <p:to>
                                        <p:strVal val="visible"/>
                                      </p:to>
                                    </p:set>
                                  </p:childTnLst>
                                </p:cTn>
                              </p:par>
                            </p:childTnLst>
                          </p:cTn>
                        </p:par>
                        <p:par>
                          <p:cTn id="165" fill="hold">
                            <p:stCondLst>
                              <p:cond delay="52000"/>
                            </p:stCondLst>
                            <p:childTnLst>
                              <p:par>
                                <p:cTn id="166" presetID="1" presetClass="entr" presetSubtype="0" fill="hold" grpId="0" nodeType="afterEffect">
                                  <p:stCondLst>
                                    <p:cond delay="1000"/>
                                  </p:stCondLst>
                                  <p:childTnLst>
                                    <p:set>
                                      <p:cBhvr>
                                        <p:cTn id="167" dur="1" fill="hold">
                                          <p:stCondLst>
                                            <p:cond delay="0"/>
                                          </p:stCondLst>
                                        </p:cTn>
                                        <p:tgtEl>
                                          <p:spTgt spid="316"/>
                                        </p:tgtEl>
                                        <p:attrNameLst>
                                          <p:attrName>style.visibility</p:attrName>
                                        </p:attrNameLst>
                                      </p:cBhvr>
                                      <p:to>
                                        <p:strVal val="visible"/>
                                      </p:to>
                                    </p:set>
                                  </p:childTnLst>
                                </p:cTn>
                              </p:par>
                            </p:childTnLst>
                          </p:cTn>
                        </p:par>
                        <p:par>
                          <p:cTn id="168" fill="hold">
                            <p:stCondLst>
                              <p:cond delay="53000"/>
                            </p:stCondLst>
                            <p:childTnLst>
                              <p:par>
                                <p:cTn id="169" presetID="1" presetClass="entr" presetSubtype="0" fill="hold" grpId="0" nodeType="afterEffect">
                                  <p:stCondLst>
                                    <p:cond delay="1000"/>
                                  </p:stCondLst>
                                  <p:childTnLst>
                                    <p:set>
                                      <p:cBhvr>
                                        <p:cTn id="170" dur="1" fill="hold">
                                          <p:stCondLst>
                                            <p:cond delay="0"/>
                                          </p:stCondLst>
                                        </p:cTn>
                                        <p:tgtEl>
                                          <p:spTgt spid="317"/>
                                        </p:tgtEl>
                                        <p:attrNameLst>
                                          <p:attrName>style.visibility</p:attrName>
                                        </p:attrNameLst>
                                      </p:cBhvr>
                                      <p:to>
                                        <p:strVal val="visible"/>
                                      </p:to>
                                    </p:set>
                                  </p:childTnLst>
                                </p:cTn>
                              </p:par>
                            </p:childTnLst>
                          </p:cTn>
                        </p:par>
                        <p:par>
                          <p:cTn id="171" fill="hold">
                            <p:stCondLst>
                              <p:cond delay="54000"/>
                            </p:stCondLst>
                            <p:childTnLst>
                              <p:par>
                                <p:cTn id="172" presetID="1" presetClass="entr" presetSubtype="0" fill="hold" grpId="0" nodeType="afterEffect">
                                  <p:stCondLst>
                                    <p:cond delay="1000"/>
                                  </p:stCondLst>
                                  <p:childTnLst>
                                    <p:set>
                                      <p:cBhvr>
                                        <p:cTn id="173" dur="1" fill="hold">
                                          <p:stCondLst>
                                            <p:cond delay="0"/>
                                          </p:stCondLst>
                                        </p:cTn>
                                        <p:tgtEl>
                                          <p:spTgt spid="318"/>
                                        </p:tgtEl>
                                        <p:attrNameLst>
                                          <p:attrName>style.visibility</p:attrName>
                                        </p:attrNameLst>
                                      </p:cBhvr>
                                      <p:to>
                                        <p:strVal val="visible"/>
                                      </p:to>
                                    </p:set>
                                  </p:childTnLst>
                                </p:cTn>
                              </p:par>
                            </p:childTnLst>
                          </p:cTn>
                        </p:par>
                        <p:par>
                          <p:cTn id="174" fill="hold">
                            <p:stCondLst>
                              <p:cond delay="55000"/>
                            </p:stCondLst>
                            <p:childTnLst>
                              <p:par>
                                <p:cTn id="175" presetID="1" presetClass="entr" presetSubtype="0" fill="hold" grpId="0" nodeType="afterEffect">
                                  <p:stCondLst>
                                    <p:cond delay="1000"/>
                                  </p:stCondLst>
                                  <p:childTnLst>
                                    <p:set>
                                      <p:cBhvr>
                                        <p:cTn id="176" dur="1" fill="hold">
                                          <p:stCondLst>
                                            <p:cond delay="0"/>
                                          </p:stCondLst>
                                        </p:cTn>
                                        <p:tgtEl>
                                          <p:spTgt spid="319"/>
                                        </p:tgtEl>
                                        <p:attrNameLst>
                                          <p:attrName>style.visibility</p:attrName>
                                        </p:attrNameLst>
                                      </p:cBhvr>
                                      <p:to>
                                        <p:strVal val="visible"/>
                                      </p:to>
                                    </p:set>
                                  </p:childTnLst>
                                </p:cTn>
                              </p:par>
                            </p:childTnLst>
                          </p:cTn>
                        </p:par>
                        <p:par>
                          <p:cTn id="177" fill="hold">
                            <p:stCondLst>
                              <p:cond delay="56000"/>
                            </p:stCondLst>
                            <p:childTnLst>
                              <p:par>
                                <p:cTn id="178" presetID="1" presetClass="entr" presetSubtype="0" fill="hold" grpId="0" nodeType="afterEffect">
                                  <p:stCondLst>
                                    <p:cond delay="1000"/>
                                  </p:stCondLst>
                                  <p:childTnLst>
                                    <p:set>
                                      <p:cBhvr>
                                        <p:cTn id="179" dur="1" fill="hold">
                                          <p:stCondLst>
                                            <p:cond delay="0"/>
                                          </p:stCondLst>
                                        </p:cTn>
                                        <p:tgtEl>
                                          <p:spTgt spid="320"/>
                                        </p:tgtEl>
                                        <p:attrNameLst>
                                          <p:attrName>style.visibility</p:attrName>
                                        </p:attrNameLst>
                                      </p:cBhvr>
                                      <p:to>
                                        <p:strVal val="visible"/>
                                      </p:to>
                                    </p:set>
                                  </p:childTnLst>
                                </p:cTn>
                              </p:par>
                            </p:childTnLst>
                          </p:cTn>
                        </p:par>
                        <p:par>
                          <p:cTn id="180" fill="hold">
                            <p:stCondLst>
                              <p:cond delay="57000"/>
                            </p:stCondLst>
                            <p:childTnLst>
                              <p:par>
                                <p:cTn id="181" presetID="1" presetClass="entr" presetSubtype="0" fill="hold" grpId="0" nodeType="afterEffect">
                                  <p:stCondLst>
                                    <p:cond delay="1000"/>
                                  </p:stCondLst>
                                  <p:childTnLst>
                                    <p:set>
                                      <p:cBhvr>
                                        <p:cTn id="182" dur="1" fill="hold">
                                          <p:stCondLst>
                                            <p:cond delay="0"/>
                                          </p:stCondLst>
                                        </p:cTn>
                                        <p:tgtEl>
                                          <p:spTgt spid="321"/>
                                        </p:tgtEl>
                                        <p:attrNameLst>
                                          <p:attrName>style.visibility</p:attrName>
                                        </p:attrNameLst>
                                      </p:cBhvr>
                                      <p:to>
                                        <p:strVal val="visible"/>
                                      </p:to>
                                    </p:set>
                                  </p:childTnLst>
                                </p:cTn>
                              </p:par>
                            </p:childTnLst>
                          </p:cTn>
                        </p:par>
                        <p:par>
                          <p:cTn id="183" fill="hold">
                            <p:stCondLst>
                              <p:cond delay="58000"/>
                            </p:stCondLst>
                            <p:childTnLst>
                              <p:par>
                                <p:cTn id="184" presetID="1" presetClass="entr" presetSubtype="0" fill="hold" grpId="0" nodeType="afterEffect">
                                  <p:stCondLst>
                                    <p:cond delay="1000"/>
                                  </p:stCondLst>
                                  <p:childTnLst>
                                    <p:set>
                                      <p:cBhvr>
                                        <p:cTn id="185" dur="1" fill="hold">
                                          <p:stCondLst>
                                            <p:cond delay="0"/>
                                          </p:stCondLst>
                                        </p:cTn>
                                        <p:tgtEl>
                                          <p:spTgt spid="322"/>
                                        </p:tgtEl>
                                        <p:attrNameLst>
                                          <p:attrName>style.visibility</p:attrName>
                                        </p:attrNameLst>
                                      </p:cBhvr>
                                      <p:to>
                                        <p:strVal val="visible"/>
                                      </p:to>
                                    </p:set>
                                  </p:childTnLst>
                                </p:cTn>
                              </p:par>
                            </p:childTnLst>
                          </p:cTn>
                        </p:par>
                        <p:par>
                          <p:cTn id="186" fill="hold">
                            <p:stCondLst>
                              <p:cond delay="59000"/>
                            </p:stCondLst>
                            <p:childTnLst>
                              <p:par>
                                <p:cTn id="187" presetID="1" presetClass="entr" presetSubtype="0" fill="hold" grpId="0" nodeType="afterEffect">
                                  <p:stCondLst>
                                    <p:cond delay="1000"/>
                                  </p:stCondLst>
                                  <p:childTnLst>
                                    <p:set>
                                      <p:cBhvr>
                                        <p:cTn id="188" dur="1" fill="hold">
                                          <p:stCondLst>
                                            <p:cond delay="0"/>
                                          </p:stCondLst>
                                        </p:cTn>
                                        <p:tgtEl>
                                          <p:spTgt spid="323"/>
                                        </p:tgtEl>
                                        <p:attrNameLst>
                                          <p:attrName>style.visibility</p:attrName>
                                        </p:attrNameLst>
                                      </p:cBhvr>
                                      <p:to>
                                        <p:strVal val="visible"/>
                                      </p:to>
                                    </p:set>
                                  </p:childTnLst>
                                </p:cTn>
                              </p:par>
                            </p:childTnLst>
                          </p:cTn>
                        </p:par>
                        <p:par>
                          <p:cTn id="189" fill="hold">
                            <p:stCondLst>
                              <p:cond delay="60000"/>
                            </p:stCondLst>
                            <p:childTnLst>
                              <p:par>
                                <p:cTn id="190" presetID="1" presetClass="entr" presetSubtype="0" fill="hold" grpId="0" nodeType="afterEffect">
                                  <p:stCondLst>
                                    <p:cond delay="1000"/>
                                  </p:stCondLst>
                                  <p:childTnLst>
                                    <p:set>
                                      <p:cBhvr>
                                        <p:cTn id="191" dur="1" fill="hold">
                                          <p:stCondLst>
                                            <p:cond delay="0"/>
                                          </p:stCondLst>
                                        </p:cTn>
                                        <p:tgtEl>
                                          <p:spTgt spid="324"/>
                                        </p:tgtEl>
                                        <p:attrNameLst>
                                          <p:attrName>style.visibility</p:attrName>
                                        </p:attrNameLst>
                                      </p:cBhvr>
                                      <p:to>
                                        <p:strVal val="visible"/>
                                      </p:to>
                                    </p:set>
                                  </p:childTnLst>
                                </p:cTn>
                              </p:par>
                            </p:childTnLst>
                          </p:cTn>
                        </p:par>
                        <p:par>
                          <p:cTn id="192" fill="hold">
                            <p:stCondLst>
                              <p:cond delay="61000"/>
                            </p:stCondLst>
                            <p:childTnLst>
                              <p:par>
                                <p:cTn id="193" presetID="1" presetClass="entr" presetSubtype="0" fill="hold" grpId="0" nodeType="afterEffect">
                                  <p:stCondLst>
                                    <p:cond delay="1000"/>
                                  </p:stCondLst>
                                  <p:childTnLst>
                                    <p:set>
                                      <p:cBhvr>
                                        <p:cTn id="194" dur="1" fill="hold">
                                          <p:stCondLst>
                                            <p:cond delay="0"/>
                                          </p:stCondLst>
                                        </p:cTn>
                                        <p:tgtEl>
                                          <p:spTgt spid="325"/>
                                        </p:tgtEl>
                                        <p:attrNameLst>
                                          <p:attrName>style.visibility</p:attrName>
                                        </p:attrNameLst>
                                      </p:cBhvr>
                                      <p:to>
                                        <p:strVal val="visible"/>
                                      </p:to>
                                    </p:set>
                                  </p:childTnLst>
                                </p:cTn>
                              </p:par>
                            </p:childTnLst>
                          </p:cTn>
                        </p:par>
                        <p:par>
                          <p:cTn id="195" fill="hold">
                            <p:stCondLst>
                              <p:cond delay="62000"/>
                            </p:stCondLst>
                            <p:childTnLst>
                              <p:par>
                                <p:cTn id="196" presetID="1" presetClass="entr" presetSubtype="0" fill="hold" grpId="0" nodeType="afterEffect">
                                  <p:stCondLst>
                                    <p:cond delay="1000"/>
                                  </p:stCondLst>
                                  <p:childTnLst>
                                    <p:set>
                                      <p:cBhvr>
                                        <p:cTn id="197" dur="1" fill="hold">
                                          <p:stCondLst>
                                            <p:cond delay="0"/>
                                          </p:stCondLst>
                                        </p:cTn>
                                        <p:tgtEl>
                                          <p:spTgt spid="326"/>
                                        </p:tgtEl>
                                        <p:attrNameLst>
                                          <p:attrName>style.visibility</p:attrName>
                                        </p:attrNameLst>
                                      </p:cBhvr>
                                      <p:to>
                                        <p:strVal val="visible"/>
                                      </p:to>
                                    </p:set>
                                  </p:childTnLst>
                                </p:cTn>
                              </p:par>
                            </p:childTnLst>
                          </p:cTn>
                        </p:par>
                        <p:par>
                          <p:cTn id="198" fill="hold">
                            <p:stCondLst>
                              <p:cond delay="63000"/>
                            </p:stCondLst>
                            <p:childTnLst>
                              <p:par>
                                <p:cTn id="199" presetID="1" presetClass="entr" presetSubtype="0" fill="hold" grpId="0" nodeType="afterEffect">
                                  <p:stCondLst>
                                    <p:cond delay="1000"/>
                                  </p:stCondLst>
                                  <p:childTnLst>
                                    <p:set>
                                      <p:cBhvr>
                                        <p:cTn id="200" dur="1" fill="hold">
                                          <p:stCondLst>
                                            <p:cond delay="0"/>
                                          </p:stCondLst>
                                        </p:cTn>
                                        <p:tgtEl>
                                          <p:spTgt spid="327"/>
                                        </p:tgtEl>
                                        <p:attrNameLst>
                                          <p:attrName>style.visibility</p:attrName>
                                        </p:attrNameLst>
                                      </p:cBhvr>
                                      <p:to>
                                        <p:strVal val="visible"/>
                                      </p:to>
                                    </p:set>
                                  </p:childTnLst>
                                </p:cTn>
                              </p:par>
                            </p:childTnLst>
                          </p:cTn>
                        </p:par>
                        <p:par>
                          <p:cTn id="201" fill="hold">
                            <p:stCondLst>
                              <p:cond delay="64000"/>
                            </p:stCondLst>
                            <p:childTnLst>
                              <p:par>
                                <p:cTn id="202" presetID="1" presetClass="entr" presetSubtype="0" fill="hold" grpId="0" nodeType="afterEffect">
                                  <p:stCondLst>
                                    <p:cond delay="1000"/>
                                  </p:stCondLst>
                                  <p:childTnLst>
                                    <p:set>
                                      <p:cBhvr>
                                        <p:cTn id="203" dur="1" fill="hold">
                                          <p:stCondLst>
                                            <p:cond delay="0"/>
                                          </p:stCondLst>
                                        </p:cTn>
                                        <p:tgtEl>
                                          <p:spTgt spid="328"/>
                                        </p:tgtEl>
                                        <p:attrNameLst>
                                          <p:attrName>style.visibility</p:attrName>
                                        </p:attrNameLst>
                                      </p:cBhvr>
                                      <p:to>
                                        <p:strVal val="visible"/>
                                      </p:to>
                                    </p:set>
                                  </p:childTnLst>
                                </p:cTn>
                              </p:par>
                            </p:childTnLst>
                          </p:cTn>
                        </p:par>
                        <p:par>
                          <p:cTn id="204" fill="hold">
                            <p:stCondLst>
                              <p:cond delay="65000"/>
                            </p:stCondLst>
                            <p:childTnLst>
                              <p:par>
                                <p:cTn id="205" presetID="1" presetClass="entr" presetSubtype="0" fill="hold" grpId="0" nodeType="afterEffect">
                                  <p:stCondLst>
                                    <p:cond delay="1000"/>
                                  </p:stCondLst>
                                  <p:childTnLst>
                                    <p:set>
                                      <p:cBhvr>
                                        <p:cTn id="206" dur="1" fill="hold">
                                          <p:stCondLst>
                                            <p:cond delay="0"/>
                                          </p:stCondLst>
                                        </p:cTn>
                                        <p:tgtEl>
                                          <p:spTgt spid="329"/>
                                        </p:tgtEl>
                                        <p:attrNameLst>
                                          <p:attrName>style.visibility</p:attrName>
                                        </p:attrNameLst>
                                      </p:cBhvr>
                                      <p:to>
                                        <p:strVal val="visible"/>
                                      </p:to>
                                    </p:set>
                                  </p:childTnLst>
                                </p:cTn>
                              </p:par>
                            </p:childTnLst>
                          </p:cTn>
                        </p:par>
                        <p:par>
                          <p:cTn id="207" fill="hold">
                            <p:stCondLst>
                              <p:cond delay="66000"/>
                            </p:stCondLst>
                            <p:childTnLst>
                              <p:par>
                                <p:cTn id="208" presetID="1" presetClass="entr" presetSubtype="0" fill="hold" grpId="0" nodeType="afterEffect">
                                  <p:stCondLst>
                                    <p:cond delay="1000"/>
                                  </p:stCondLst>
                                  <p:childTnLst>
                                    <p:set>
                                      <p:cBhvr>
                                        <p:cTn id="209" dur="1" fill="hold">
                                          <p:stCondLst>
                                            <p:cond delay="0"/>
                                          </p:stCondLst>
                                        </p:cTn>
                                        <p:tgtEl>
                                          <p:spTgt spid="330"/>
                                        </p:tgtEl>
                                        <p:attrNameLst>
                                          <p:attrName>style.visibility</p:attrName>
                                        </p:attrNameLst>
                                      </p:cBhvr>
                                      <p:to>
                                        <p:strVal val="visible"/>
                                      </p:to>
                                    </p:set>
                                  </p:childTnLst>
                                </p:cTn>
                              </p:par>
                            </p:childTnLst>
                          </p:cTn>
                        </p:par>
                        <p:par>
                          <p:cTn id="210" fill="hold">
                            <p:stCondLst>
                              <p:cond delay="67000"/>
                            </p:stCondLst>
                            <p:childTnLst>
                              <p:par>
                                <p:cTn id="211" presetID="1" presetClass="entr" presetSubtype="0" fill="hold" grpId="0" nodeType="afterEffect">
                                  <p:stCondLst>
                                    <p:cond delay="1000"/>
                                  </p:stCondLst>
                                  <p:childTnLst>
                                    <p:set>
                                      <p:cBhvr>
                                        <p:cTn id="212" dur="1" fill="hold">
                                          <p:stCondLst>
                                            <p:cond delay="0"/>
                                          </p:stCondLst>
                                        </p:cTn>
                                        <p:tgtEl>
                                          <p:spTgt spid="331"/>
                                        </p:tgtEl>
                                        <p:attrNameLst>
                                          <p:attrName>style.visibility</p:attrName>
                                        </p:attrNameLst>
                                      </p:cBhvr>
                                      <p:to>
                                        <p:strVal val="visible"/>
                                      </p:to>
                                    </p:set>
                                  </p:childTnLst>
                                </p:cTn>
                              </p:par>
                            </p:childTnLst>
                          </p:cTn>
                        </p:par>
                        <p:par>
                          <p:cTn id="213" fill="hold">
                            <p:stCondLst>
                              <p:cond delay="68000"/>
                            </p:stCondLst>
                            <p:childTnLst>
                              <p:par>
                                <p:cTn id="214" presetID="1" presetClass="entr" presetSubtype="0" fill="hold" grpId="0" nodeType="afterEffect">
                                  <p:stCondLst>
                                    <p:cond delay="1000"/>
                                  </p:stCondLst>
                                  <p:childTnLst>
                                    <p:set>
                                      <p:cBhvr>
                                        <p:cTn id="215" dur="1" fill="hold">
                                          <p:stCondLst>
                                            <p:cond delay="0"/>
                                          </p:stCondLst>
                                        </p:cTn>
                                        <p:tgtEl>
                                          <p:spTgt spid="332"/>
                                        </p:tgtEl>
                                        <p:attrNameLst>
                                          <p:attrName>style.visibility</p:attrName>
                                        </p:attrNameLst>
                                      </p:cBhvr>
                                      <p:to>
                                        <p:strVal val="visible"/>
                                      </p:to>
                                    </p:set>
                                  </p:childTnLst>
                                </p:cTn>
                              </p:par>
                            </p:childTnLst>
                          </p:cTn>
                        </p:par>
                        <p:par>
                          <p:cTn id="216" fill="hold">
                            <p:stCondLst>
                              <p:cond delay="69000"/>
                            </p:stCondLst>
                            <p:childTnLst>
                              <p:par>
                                <p:cTn id="217" presetID="1" presetClass="entr" presetSubtype="0" fill="hold" grpId="0" nodeType="afterEffect">
                                  <p:stCondLst>
                                    <p:cond delay="1000"/>
                                  </p:stCondLst>
                                  <p:childTnLst>
                                    <p:set>
                                      <p:cBhvr>
                                        <p:cTn id="218" dur="1" fill="hold">
                                          <p:stCondLst>
                                            <p:cond delay="0"/>
                                          </p:stCondLst>
                                        </p:cTn>
                                        <p:tgtEl>
                                          <p:spTgt spid="333"/>
                                        </p:tgtEl>
                                        <p:attrNameLst>
                                          <p:attrName>style.visibility</p:attrName>
                                        </p:attrNameLst>
                                      </p:cBhvr>
                                      <p:to>
                                        <p:strVal val="visible"/>
                                      </p:to>
                                    </p:set>
                                  </p:childTnLst>
                                </p:cTn>
                              </p:par>
                            </p:childTnLst>
                          </p:cTn>
                        </p:par>
                        <p:par>
                          <p:cTn id="219" fill="hold">
                            <p:stCondLst>
                              <p:cond delay="70000"/>
                            </p:stCondLst>
                            <p:childTnLst>
                              <p:par>
                                <p:cTn id="220" presetID="1" presetClass="entr" presetSubtype="0" fill="hold" grpId="0" nodeType="afterEffect">
                                  <p:stCondLst>
                                    <p:cond delay="1000"/>
                                  </p:stCondLst>
                                  <p:childTnLst>
                                    <p:set>
                                      <p:cBhvr>
                                        <p:cTn id="221" dur="1" fill="hold">
                                          <p:stCondLst>
                                            <p:cond delay="0"/>
                                          </p:stCondLst>
                                        </p:cTn>
                                        <p:tgtEl>
                                          <p:spTgt spid="334"/>
                                        </p:tgtEl>
                                        <p:attrNameLst>
                                          <p:attrName>style.visibility</p:attrName>
                                        </p:attrNameLst>
                                      </p:cBhvr>
                                      <p:to>
                                        <p:strVal val="visible"/>
                                      </p:to>
                                    </p:set>
                                  </p:childTnLst>
                                </p:cTn>
                              </p:par>
                            </p:childTnLst>
                          </p:cTn>
                        </p:par>
                        <p:par>
                          <p:cTn id="222" fill="hold">
                            <p:stCondLst>
                              <p:cond delay="71000"/>
                            </p:stCondLst>
                            <p:childTnLst>
                              <p:par>
                                <p:cTn id="223" presetID="1" presetClass="entr" presetSubtype="0" fill="hold" grpId="0" nodeType="afterEffect">
                                  <p:stCondLst>
                                    <p:cond delay="1000"/>
                                  </p:stCondLst>
                                  <p:childTnLst>
                                    <p:set>
                                      <p:cBhvr>
                                        <p:cTn id="224" dur="1" fill="hold">
                                          <p:stCondLst>
                                            <p:cond delay="0"/>
                                          </p:stCondLst>
                                        </p:cTn>
                                        <p:tgtEl>
                                          <p:spTgt spid="335"/>
                                        </p:tgtEl>
                                        <p:attrNameLst>
                                          <p:attrName>style.visibility</p:attrName>
                                        </p:attrNameLst>
                                      </p:cBhvr>
                                      <p:to>
                                        <p:strVal val="visible"/>
                                      </p:to>
                                    </p:set>
                                  </p:childTnLst>
                                </p:cTn>
                              </p:par>
                            </p:childTnLst>
                          </p:cTn>
                        </p:par>
                        <p:par>
                          <p:cTn id="225" fill="hold">
                            <p:stCondLst>
                              <p:cond delay="72000"/>
                            </p:stCondLst>
                            <p:childTnLst>
                              <p:par>
                                <p:cTn id="226" presetID="1" presetClass="entr" presetSubtype="0" fill="hold" grpId="0" nodeType="afterEffect">
                                  <p:stCondLst>
                                    <p:cond delay="1000"/>
                                  </p:stCondLst>
                                  <p:childTnLst>
                                    <p:set>
                                      <p:cBhvr>
                                        <p:cTn id="227" dur="1" fill="hold">
                                          <p:stCondLst>
                                            <p:cond delay="0"/>
                                          </p:stCondLst>
                                        </p:cTn>
                                        <p:tgtEl>
                                          <p:spTgt spid="336"/>
                                        </p:tgtEl>
                                        <p:attrNameLst>
                                          <p:attrName>style.visibility</p:attrName>
                                        </p:attrNameLst>
                                      </p:cBhvr>
                                      <p:to>
                                        <p:strVal val="visible"/>
                                      </p:to>
                                    </p:set>
                                  </p:childTnLst>
                                </p:cTn>
                              </p:par>
                            </p:childTnLst>
                          </p:cTn>
                        </p:par>
                        <p:par>
                          <p:cTn id="228" fill="hold">
                            <p:stCondLst>
                              <p:cond delay="73000"/>
                            </p:stCondLst>
                            <p:childTnLst>
                              <p:par>
                                <p:cTn id="229" presetID="1" presetClass="entr" presetSubtype="0" fill="hold" grpId="0" nodeType="afterEffect">
                                  <p:stCondLst>
                                    <p:cond delay="1000"/>
                                  </p:stCondLst>
                                  <p:childTnLst>
                                    <p:set>
                                      <p:cBhvr>
                                        <p:cTn id="230" dur="1" fill="hold">
                                          <p:stCondLst>
                                            <p:cond delay="0"/>
                                          </p:stCondLst>
                                        </p:cTn>
                                        <p:tgtEl>
                                          <p:spTgt spid="337"/>
                                        </p:tgtEl>
                                        <p:attrNameLst>
                                          <p:attrName>style.visibility</p:attrName>
                                        </p:attrNameLst>
                                      </p:cBhvr>
                                      <p:to>
                                        <p:strVal val="visible"/>
                                      </p:to>
                                    </p:set>
                                  </p:childTnLst>
                                </p:cTn>
                              </p:par>
                            </p:childTnLst>
                          </p:cTn>
                        </p:par>
                        <p:par>
                          <p:cTn id="231" fill="hold">
                            <p:stCondLst>
                              <p:cond delay="74000"/>
                            </p:stCondLst>
                            <p:childTnLst>
                              <p:par>
                                <p:cTn id="232" presetID="1" presetClass="entr" presetSubtype="0" fill="hold" grpId="0" nodeType="afterEffect">
                                  <p:stCondLst>
                                    <p:cond delay="1000"/>
                                  </p:stCondLst>
                                  <p:childTnLst>
                                    <p:set>
                                      <p:cBhvr>
                                        <p:cTn id="233" dur="1" fill="hold">
                                          <p:stCondLst>
                                            <p:cond delay="0"/>
                                          </p:stCondLst>
                                        </p:cTn>
                                        <p:tgtEl>
                                          <p:spTgt spid="338"/>
                                        </p:tgtEl>
                                        <p:attrNameLst>
                                          <p:attrName>style.visibility</p:attrName>
                                        </p:attrNameLst>
                                      </p:cBhvr>
                                      <p:to>
                                        <p:strVal val="visible"/>
                                      </p:to>
                                    </p:set>
                                  </p:childTnLst>
                                </p:cTn>
                              </p:par>
                            </p:childTnLst>
                          </p:cTn>
                        </p:par>
                        <p:par>
                          <p:cTn id="234" fill="hold">
                            <p:stCondLst>
                              <p:cond delay="75000"/>
                            </p:stCondLst>
                            <p:childTnLst>
                              <p:par>
                                <p:cTn id="235" presetID="1" presetClass="entr" presetSubtype="0" fill="hold" grpId="0" nodeType="afterEffect">
                                  <p:stCondLst>
                                    <p:cond delay="1000"/>
                                  </p:stCondLst>
                                  <p:childTnLst>
                                    <p:set>
                                      <p:cBhvr>
                                        <p:cTn id="236" dur="1" fill="hold">
                                          <p:stCondLst>
                                            <p:cond delay="0"/>
                                          </p:stCondLst>
                                        </p:cTn>
                                        <p:tgtEl>
                                          <p:spTgt spid="339"/>
                                        </p:tgtEl>
                                        <p:attrNameLst>
                                          <p:attrName>style.visibility</p:attrName>
                                        </p:attrNameLst>
                                      </p:cBhvr>
                                      <p:to>
                                        <p:strVal val="visible"/>
                                      </p:to>
                                    </p:set>
                                  </p:childTnLst>
                                </p:cTn>
                              </p:par>
                            </p:childTnLst>
                          </p:cTn>
                        </p:par>
                        <p:par>
                          <p:cTn id="237" fill="hold">
                            <p:stCondLst>
                              <p:cond delay="76000"/>
                            </p:stCondLst>
                            <p:childTnLst>
                              <p:par>
                                <p:cTn id="238" presetID="1" presetClass="entr" presetSubtype="0" fill="hold" grpId="0" nodeType="afterEffect">
                                  <p:stCondLst>
                                    <p:cond delay="1000"/>
                                  </p:stCondLst>
                                  <p:childTnLst>
                                    <p:set>
                                      <p:cBhvr>
                                        <p:cTn id="239" dur="1" fill="hold">
                                          <p:stCondLst>
                                            <p:cond delay="0"/>
                                          </p:stCondLst>
                                        </p:cTn>
                                        <p:tgtEl>
                                          <p:spTgt spid="340"/>
                                        </p:tgtEl>
                                        <p:attrNameLst>
                                          <p:attrName>style.visibility</p:attrName>
                                        </p:attrNameLst>
                                      </p:cBhvr>
                                      <p:to>
                                        <p:strVal val="visible"/>
                                      </p:to>
                                    </p:set>
                                  </p:childTnLst>
                                </p:cTn>
                              </p:par>
                            </p:childTnLst>
                          </p:cTn>
                        </p:par>
                        <p:par>
                          <p:cTn id="240" fill="hold">
                            <p:stCondLst>
                              <p:cond delay="77000"/>
                            </p:stCondLst>
                            <p:childTnLst>
                              <p:par>
                                <p:cTn id="241" presetID="1" presetClass="entr" presetSubtype="0" fill="hold" grpId="0" nodeType="afterEffect">
                                  <p:stCondLst>
                                    <p:cond delay="1000"/>
                                  </p:stCondLst>
                                  <p:childTnLst>
                                    <p:set>
                                      <p:cBhvr>
                                        <p:cTn id="242" dur="1" fill="hold">
                                          <p:stCondLst>
                                            <p:cond delay="0"/>
                                          </p:stCondLst>
                                        </p:cTn>
                                        <p:tgtEl>
                                          <p:spTgt spid="341"/>
                                        </p:tgtEl>
                                        <p:attrNameLst>
                                          <p:attrName>style.visibility</p:attrName>
                                        </p:attrNameLst>
                                      </p:cBhvr>
                                      <p:to>
                                        <p:strVal val="visible"/>
                                      </p:to>
                                    </p:set>
                                  </p:childTnLst>
                                </p:cTn>
                              </p:par>
                            </p:childTnLst>
                          </p:cTn>
                        </p:par>
                        <p:par>
                          <p:cTn id="243" fill="hold">
                            <p:stCondLst>
                              <p:cond delay="78000"/>
                            </p:stCondLst>
                            <p:childTnLst>
                              <p:par>
                                <p:cTn id="244" presetID="1" presetClass="entr" presetSubtype="0" fill="hold" grpId="0" nodeType="afterEffect">
                                  <p:stCondLst>
                                    <p:cond delay="1000"/>
                                  </p:stCondLst>
                                  <p:childTnLst>
                                    <p:set>
                                      <p:cBhvr>
                                        <p:cTn id="245" dur="1" fill="hold">
                                          <p:stCondLst>
                                            <p:cond delay="0"/>
                                          </p:stCondLst>
                                        </p:cTn>
                                        <p:tgtEl>
                                          <p:spTgt spid="342"/>
                                        </p:tgtEl>
                                        <p:attrNameLst>
                                          <p:attrName>style.visibility</p:attrName>
                                        </p:attrNameLst>
                                      </p:cBhvr>
                                      <p:to>
                                        <p:strVal val="visible"/>
                                      </p:to>
                                    </p:set>
                                  </p:childTnLst>
                                </p:cTn>
                              </p:par>
                            </p:childTnLst>
                          </p:cTn>
                        </p:par>
                        <p:par>
                          <p:cTn id="246" fill="hold">
                            <p:stCondLst>
                              <p:cond delay="79000"/>
                            </p:stCondLst>
                            <p:childTnLst>
                              <p:par>
                                <p:cTn id="247" presetID="1" presetClass="entr" presetSubtype="0" fill="hold" grpId="0" nodeType="afterEffect">
                                  <p:stCondLst>
                                    <p:cond delay="1000"/>
                                  </p:stCondLst>
                                  <p:childTnLst>
                                    <p:set>
                                      <p:cBhvr>
                                        <p:cTn id="248" dur="1" fill="hold">
                                          <p:stCondLst>
                                            <p:cond delay="0"/>
                                          </p:stCondLst>
                                        </p:cTn>
                                        <p:tgtEl>
                                          <p:spTgt spid="343"/>
                                        </p:tgtEl>
                                        <p:attrNameLst>
                                          <p:attrName>style.visibility</p:attrName>
                                        </p:attrNameLst>
                                      </p:cBhvr>
                                      <p:to>
                                        <p:strVal val="visible"/>
                                      </p:to>
                                    </p:set>
                                  </p:childTnLst>
                                </p:cTn>
                              </p:par>
                            </p:childTnLst>
                          </p:cTn>
                        </p:par>
                        <p:par>
                          <p:cTn id="249" fill="hold">
                            <p:stCondLst>
                              <p:cond delay="80000"/>
                            </p:stCondLst>
                            <p:childTnLst>
                              <p:par>
                                <p:cTn id="250" presetID="1" presetClass="entr" presetSubtype="0" fill="hold" grpId="0" nodeType="afterEffect">
                                  <p:stCondLst>
                                    <p:cond delay="1000"/>
                                  </p:stCondLst>
                                  <p:childTnLst>
                                    <p:set>
                                      <p:cBhvr>
                                        <p:cTn id="251" dur="1" fill="hold">
                                          <p:stCondLst>
                                            <p:cond delay="0"/>
                                          </p:stCondLst>
                                        </p:cTn>
                                        <p:tgtEl>
                                          <p:spTgt spid="344"/>
                                        </p:tgtEl>
                                        <p:attrNameLst>
                                          <p:attrName>style.visibility</p:attrName>
                                        </p:attrNameLst>
                                      </p:cBhvr>
                                      <p:to>
                                        <p:strVal val="visible"/>
                                      </p:to>
                                    </p:set>
                                  </p:childTnLst>
                                </p:cTn>
                              </p:par>
                            </p:childTnLst>
                          </p:cTn>
                        </p:par>
                        <p:par>
                          <p:cTn id="252" fill="hold">
                            <p:stCondLst>
                              <p:cond delay="81000"/>
                            </p:stCondLst>
                            <p:childTnLst>
                              <p:par>
                                <p:cTn id="253" presetID="1" presetClass="entr" presetSubtype="0" fill="hold" grpId="0" nodeType="afterEffect">
                                  <p:stCondLst>
                                    <p:cond delay="1000"/>
                                  </p:stCondLst>
                                  <p:childTnLst>
                                    <p:set>
                                      <p:cBhvr>
                                        <p:cTn id="254" dur="1" fill="hold">
                                          <p:stCondLst>
                                            <p:cond delay="0"/>
                                          </p:stCondLst>
                                        </p:cTn>
                                        <p:tgtEl>
                                          <p:spTgt spid="345"/>
                                        </p:tgtEl>
                                        <p:attrNameLst>
                                          <p:attrName>style.visibility</p:attrName>
                                        </p:attrNameLst>
                                      </p:cBhvr>
                                      <p:to>
                                        <p:strVal val="visible"/>
                                      </p:to>
                                    </p:set>
                                  </p:childTnLst>
                                </p:cTn>
                              </p:par>
                            </p:childTnLst>
                          </p:cTn>
                        </p:par>
                        <p:par>
                          <p:cTn id="255" fill="hold">
                            <p:stCondLst>
                              <p:cond delay="82000"/>
                            </p:stCondLst>
                            <p:childTnLst>
                              <p:par>
                                <p:cTn id="256" presetID="1" presetClass="entr" presetSubtype="0" fill="hold" grpId="0" nodeType="afterEffect">
                                  <p:stCondLst>
                                    <p:cond delay="1000"/>
                                  </p:stCondLst>
                                  <p:childTnLst>
                                    <p:set>
                                      <p:cBhvr>
                                        <p:cTn id="257" dur="1" fill="hold">
                                          <p:stCondLst>
                                            <p:cond delay="0"/>
                                          </p:stCondLst>
                                        </p:cTn>
                                        <p:tgtEl>
                                          <p:spTgt spid="346"/>
                                        </p:tgtEl>
                                        <p:attrNameLst>
                                          <p:attrName>style.visibility</p:attrName>
                                        </p:attrNameLst>
                                      </p:cBhvr>
                                      <p:to>
                                        <p:strVal val="visible"/>
                                      </p:to>
                                    </p:set>
                                  </p:childTnLst>
                                </p:cTn>
                              </p:par>
                            </p:childTnLst>
                          </p:cTn>
                        </p:par>
                        <p:par>
                          <p:cTn id="258" fill="hold">
                            <p:stCondLst>
                              <p:cond delay="83000"/>
                            </p:stCondLst>
                            <p:childTnLst>
                              <p:par>
                                <p:cTn id="259" presetID="1" presetClass="entr" presetSubtype="0" fill="hold" grpId="0" nodeType="afterEffect">
                                  <p:stCondLst>
                                    <p:cond delay="1000"/>
                                  </p:stCondLst>
                                  <p:childTnLst>
                                    <p:set>
                                      <p:cBhvr>
                                        <p:cTn id="260" dur="1" fill="hold">
                                          <p:stCondLst>
                                            <p:cond delay="0"/>
                                          </p:stCondLst>
                                        </p:cTn>
                                        <p:tgtEl>
                                          <p:spTgt spid="347"/>
                                        </p:tgtEl>
                                        <p:attrNameLst>
                                          <p:attrName>style.visibility</p:attrName>
                                        </p:attrNameLst>
                                      </p:cBhvr>
                                      <p:to>
                                        <p:strVal val="visible"/>
                                      </p:to>
                                    </p:set>
                                  </p:childTnLst>
                                </p:cTn>
                              </p:par>
                            </p:childTnLst>
                          </p:cTn>
                        </p:par>
                        <p:par>
                          <p:cTn id="261" fill="hold">
                            <p:stCondLst>
                              <p:cond delay="84000"/>
                            </p:stCondLst>
                            <p:childTnLst>
                              <p:par>
                                <p:cTn id="262" presetID="1" presetClass="entr" presetSubtype="0" fill="hold" grpId="0" nodeType="afterEffect">
                                  <p:stCondLst>
                                    <p:cond delay="1000"/>
                                  </p:stCondLst>
                                  <p:childTnLst>
                                    <p:set>
                                      <p:cBhvr>
                                        <p:cTn id="263" dur="1" fill="hold">
                                          <p:stCondLst>
                                            <p:cond delay="0"/>
                                          </p:stCondLst>
                                        </p:cTn>
                                        <p:tgtEl>
                                          <p:spTgt spid="348"/>
                                        </p:tgtEl>
                                        <p:attrNameLst>
                                          <p:attrName>style.visibility</p:attrName>
                                        </p:attrNameLst>
                                      </p:cBhvr>
                                      <p:to>
                                        <p:strVal val="visible"/>
                                      </p:to>
                                    </p:set>
                                  </p:childTnLst>
                                </p:cTn>
                              </p:par>
                            </p:childTnLst>
                          </p:cTn>
                        </p:par>
                        <p:par>
                          <p:cTn id="264" fill="hold">
                            <p:stCondLst>
                              <p:cond delay="85000"/>
                            </p:stCondLst>
                            <p:childTnLst>
                              <p:par>
                                <p:cTn id="265" presetID="1" presetClass="entr" presetSubtype="0" fill="hold" grpId="0" nodeType="afterEffect">
                                  <p:stCondLst>
                                    <p:cond delay="1000"/>
                                  </p:stCondLst>
                                  <p:childTnLst>
                                    <p:set>
                                      <p:cBhvr>
                                        <p:cTn id="266" dur="1" fill="hold">
                                          <p:stCondLst>
                                            <p:cond delay="0"/>
                                          </p:stCondLst>
                                        </p:cTn>
                                        <p:tgtEl>
                                          <p:spTgt spid="349"/>
                                        </p:tgtEl>
                                        <p:attrNameLst>
                                          <p:attrName>style.visibility</p:attrName>
                                        </p:attrNameLst>
                                      </p:cBhvr>
                                      <p:to>
                                        <p:strVal val="visible"/>
                                      </p:to>
                                    </p:set>
                                  </p:childTnLst>
                                </p:cTn>
                              </p:par>
                            </p:childTnLst>
                          </p:cTn>
                        </p:par>
                        <p:par>
                          <p:cTn id="267" fill="hold">
                            <p:stCondLst>
                              <p:cond delay="86000"/>
                            </p:stCondLst>
                            <p:childTnLst>
                              <p:par>
                                <p:cTn id="268" presetID="1" presetClass="entr" presetSubtype="0" fill="hold" grpId="0" nodeType="afterEffect">
                                  <p:stCondLst>
                                    <p:cond delay="1000"/>
                                  </p:stCondLst>
                                  <p:childTnLst>
                                    <p:set>
                                      <p:cBhvr>
                                        <p:cTn id="269" dur="1" fill="hold">
                                          <p:stCondLst>
                                            <p:cond delay="0"/>
                                          </p:stCondLst>
                                        </p:cTn>
                                        <p:tgtEl>
                                          <p:spTgt spid="350"/>
                                        </p:tgtEl>
                                        <p:attrNameLst>
                                          <p:attrName>style.visibility</p:attrName>
                                        </p:attrNameLst>
                                      </p:cBhvr>
                                      <p:to>
                                        <p:strVal val="visible"/>
                                      </p:to>
                                    </p:set>
                                  </p:childTnLst>
                                </p:cTn>
                              </p:par>
                            </p:childTnLst>
                          </p:cTn>
                        </p:par>
                        <p:par>
                          <p:cTn id="270" fill="hold">
                            <p:stCondLst>
                              <p:cond delay="87000"/>
                            </p:stCondLst>
                            <p:childTnLst>
                              <p:par>
                                <p:cTn id="271" presetID="1" presetClass="entr" presetSubtype="0" fill="hold" grpId="0" nodeType="afterEffect">
                                  <p:stCondLst>
                                    <p:cond delay="1000"/>
                                  </p:stCondLst>
                                  <p:childTnLst>
                                    <p:set>
                                      <p:cBhvr>
                                        <p:cTn id="272" dur="1" fill="hold">
                                          <p:stCondLst>
                                            <p:cond delay="0"/>
                                          </p:stCondLst>
                                        </p:cTn>
                                        <p:tgtEl>
                                          <p:spTgt spid="351"/>
                                        </p:tgtEl>
                                        <p:attrNameLst>
                                          <p:attrName>style.visibility</p:attrName>
                                        </p:attrNameLst>
                                      </p:cBhvr>
                                      <p:to>
                                        <p:strVal val="visible"/>
                                      </p:to>
                                    </p:set>
                                  </p:childTnLst>
                                </p:cTn>
                              </p:par>
                            </p:childTnLst>
                          </p:cTn>
                        </p:par>
                        <p:par>
                          <p:cTn id="273" fill="hold">
                            <p:stCondLst>
                              <p:cond delay="88000"/>
                            </p:stCondLst>
                            <p:childTnLst>
                              <p:par>
                                <p:cTn id="274" presetID="1" presetClass="entr" presetSubtype="0" fill="hold" grpId="0" nodeType="afterEffect">
                                  <p:stCondLst>
                                    <p:cond delay="1000"/>
                                  </p:stCondLst>
                                  <p:childTnLst>
                                    <p:set>
                                      <p:cBhvr>
                                        <p:cTn id="275" dur="1" fill="hold">
                                          <p:stCondLst>
                                            <p:cond delay="0"/>
                                          </p:stCondLst>
                                        </p:cTn>
                                        <p:tgtEl>
                                          <p:spTgt spid="352"/>
                                        </p:tgtEl>
                                        <p:attrNameLst>
                                          <p:attrName>style.visibility</p:attrName>
                                        </p:attrNameLst>
                                      </p:cBhvr>
                                      <p:to>
                                        <p:strVal val="visible"/>
                                      </p:to>
                                    </p:set>
                                  </p:childTnLst>
                                </p:cTn>
                              </p:par>
                            </p:childTnLst>
                          </p:cTn>
                        </p:par>
                        <p:par>
                          <p:cTn id="276" fill="hold">
                            <p:stCondLst>
                              <p:cond delay="89000"/>
                            </p:stCondLst>
                            <p:childTnLst>
                              <p:par>
                                <p:cTn id="277" presetID="1" presetClass="entr" presetSubtype="0" fill="hold" grpId="0" nodeType="afterEffect">
                                  <p:stCondLst>
                                    <p:cond delay="1000"/>
                                  </p:stCondLst>
                                  <p:childTnLst>
                                    <p:set>
                                      <p:cBhvr>
                                        <p:cTn id="278" dur="1" fill="hold">
                                          <p:stCondLst>
                                            <p:cond delay="0"/>
                                          </p:stCondLst>
                                        </p:cTn>
                                        <p:tgtEl>
                                          <p:spTgt spid="353"/>
                                        </p:tgtEl>
                                        <p:attrNameLst>
                                          <p:attrName>style.visibility</p:attrName>
                                        </p:attrNameLst>
                                      </p:cBhvr>
                                      <p:to>
                                        <p:strVal val="visible"/>
                                      </p:to>
                                    </p:set>
                                  </p:childTnLst>
                                </p:cTn>
                              </p:par>
                            </p:childTnLst>
                          </p:cTn>
                        </p:par>
                        <p:par>
                          <p:cTn id="279" fill="hold">
                            <p:stCondLst>
                              <p:cond delay="90000"/>
                            </p:stCondLst>
                            <p:childTnLst>
                              <p:par>
                                <p:cTn id="280" presetID="1" presetClass="entr" presetSubtype="0" fill="hold" grpId="0" nodeType="afterEffect">
                                  <p:stCondLst>
                                    <p:cond delay="1000"/>
                                  </p:stCondLst>
                                  <p:childTnLst>
                                    <p:set>
                                      <p:cBhvr>
                                        <p:cTn id="281" dur="1" fill="hold">
                                          <p:stCondLst>
                                            <p:cond delay="0"/>
                                          </p:stCondLst>
                                        </p:cTn>
                                        <p:tgtEl>
                                          <p:spTgt spid="354"/>
                                        </p:tgtEl>
                                        <p:attrNameLst>
                                          <p:attrName>style.visibility</p:attrName>
                                        </p:attrNameLst>
                                      </p:cBhvr>
                                      <p:to>
                                        <p:strVal val="visible"/>
                                      </p:to>
                                    </p:set>
                                  </p:childTnLst>
                                </p:cTn>
                              </p:par>
                            </p:childTnLst>
                          </p:cTn>
                        </p:par>
                        <p:par>
                          <p:cTn id="282" fill="hold">
                            <p:stCondLst>
                              <p:cond delay="91000"/>
                            </p:stCondLst>
                            <p:childTnLst>
                              <p:par>
                                <p:cTn id="283" presetID="1" presetClass="entr" presetSubtype="0" fill="hold" grpId="0" nodeType="afterEffect">
                                  <p:stCondLst>
                                    <p:cond delay="1000"/>
                                  </p:stCondLst>
                                  <p:childTnLst>
                                    <p:set>
                                      <p:cBhvr>
                                        <p:cTn id="284" dur="1" fill="hold">
                                          <p:stCondLst>
                                            <p:cond delay="0"/>
                                          </p:stCondLst>
                                        </p:cTn>
                                        <p:tgtEl>
                                          <p:spTgt spid="355"/>
                                        </p:tgtEl>
                                        <p:attrNameLst>
                                          <p:attrName>style.visibility</p:attrName>
                                        </p:attrNameLst>
                                      </p:cBhvr>
                                      <p:to>
                                        <p:strVal val="visible"/>
                                      </p:to>
                                    </p:set>
                                  </p:childTnLst>
                                </p:cTn>
                              </p:par>
                            </p:childTnLst>
                          </p:cTn>
                        </p:par>
                        <p:par>
                          <p:cTn id="285" fill="hold">
                            <p:stCondLst>
                              <p:cond delay="92000"/>
                            </p:stCondLst>
                            <p:childTnLst>
                              <p:par>
                                <p:cTn id="286" presetID="1" presetClass="entr" presetSubtype="0" fill="hold" grpId="0" nodeType="afterEffect">
                                  <p:stCondLst>
                                    <p:cond delay="1000"/>
                                  </p:stCondLst>
                                  <p:childTnLst>
                                    <p:set>
                                      <p:cBhvr>
                                        <p:cTn id="287" dur="1" fill="hold">
                                          <p:stCondLst>
                                            <p:cond delay="0"/>
                                          </p:stCondLst>
                                        </p:cTn>
                                        <p:tgtEl>
                                          <p:spTgt spid="356"/>
                                        </p:tgtEl>
                                        <p:attrNameLst>
                                          <p:attrName>style.visibility</p:attrName>
                                        </p:attrNameLst>
                                      </p:cBhvr>
                                      <p:to>
                                        <p:strVal val="visible"/>
                                      </p:to>
                                    </p:set>
                                  </p:childTnLst>
                                </p:cTn>
                              </p:par>
                            </p:childTnLst>
                          </p:cTn>
                        </p:par>
                        <p:par>
                          <p:cTn id="288" fill="hold">
                            <p:stCondLst>
                              <p:cond delay="93000"/>
                            </p:stCondLst>
                            <p:childTnLst>
                              <p:par>
                                <p:cTn id="289" presetID="1" presetClass="entr" presetSubtype="0" fill="hold" grpId="0" nodeType="afterEffect">
                                  <p:stCondLst>
                                    <p:cond delay="1000"/>
                                  </p:stCondLst>
                                  <p:childTnLst>
                                    <p:set>
                                      <p:cBhvr>
                                        <p:cTn id="290" dur="1" fill="hold">
                                          <p:stCondLst>
                                            <p:cond delay="0"/>
                                          </p:stCondLst>
                                        </p:cTn>
                                        <p:tgtEl>
                                          <p:spTgt spid="357"/>
                                        </p:tgtEl>
                                        <p:attrNameLst>
                                          <p:attrName>style.visibility</p:attrName>
                                        </p:attrNameLst>
                                      </p:cBhvr>
                                      <p:to>
                                        <p:strVal val="visible"/>
                                      </p:to>
                                    </p:set>
                                  </p:childTnLst>
                                </p:cTn>
                              </p:par>
                            </p:childTnLst>
                          </p:cTn>
                        </p:par>
                        <p:par>
                          <p:cTn id="291" fill="hold">
                            <p:stCondLst>
                              <p:cond delay="94000"/>
                            </p:stCondLst>
                            <p:childTnLst>
                              <p:par>
                                <p:cTn id="292" presetID="1" presetClass="entr" presetSubtype="0" fill="hold" grpId="0" nodeType="afterEffect">
                                  <p:stCondLst>
                                    <p:cond delay="1000"/>
                                  </p:stCondLst>
                                  <p:childTnLst>
                                    <p:set>
                                      <p:cBhvr>
                                        <p:cTn id="293" dur="1" fill="hold">
                                          <p:stCondLst>
                                            <p:cond delay="0"/>
                                          </p:stCondLst>
                                        </p:cTn>
                                        <p:tgtEl>
                                          <p:spTgt spid="358"/>
                                        </p:tgtEl>
                                        <p:attrNameLst>
                                          <p:attrName>style.visibility</p:attrName>
                                        </p:attrNameLst>
                                      </p:cBhvr>
                                      <p:to>
                                        <p:strVal val="visible"/>
                                      </p:to>
                                    </p:set>
                                  </p:childTnLst>
                                </p:cTn>
                              </p:par>
                            </p:childTnLst>
                          </p:cTn>
                        </p:par>
                        <p:par>
                          <p:cTn id="294" fill="hold">
                            <p:stCondLst>
                              <p:cond delay="95000"/>
                            </p:stCondLst>
                            <p:childTnLst>
                              <p:par>
                                <p:cTn id="295" presetID="1" presetClass="entr" presetSubtype="0" fill="hold" grpId="0" nodeType="afterEffect">
                                  <p:stCondLst>
                                    <p:cond delay="1000"/>
                                  </p:stCondLst>
                                  <p:childTnLst>
                                    <p:set>
                                      <p:cBhvr>
                                        <p:cTn id="296" dur="1" fill="hold">
                                          <p:stCondLst>
                                            <p:cond delay="0"/>
                                          </p:stCondLst>
                                        </p:cTn>
                                        <p:tgtEl>
                                          <p:spTgt spid="359"/>
                                        </p:tgtEl>
                                        <p:attrNameLst>
                                          <p:attrName>style.visibility</p:attrName>
                                        </p:attrNameLst>
                                      </p:cBhvr>
                                      <p:to>
                                        <p:strVal val="visible"/>
                                      </p:to>
                                    </p:set>
                                  </p:childTnLst>
                                </p:cTn>
                              </p:par>
                            </p:childTnLst>
                          </p:cTn>
                        </p:par>
                        <p:par>
                          <p:cTn id="297" fill="hold">
                            <p:stCondLst>
                              <p:cond delay="96000"/>
                            </p:stCondLst>
                            <p:childTnLst>
                              <p:par>
                                <p:cTn id="298" presetID="1" presetClass="entr" presetSubtype="0" fill="hold" grpId="0" nodeType="afterEffect">
                                  <p:stCondLst>
                                    <p:cond delay="1000"/>
                                  </p:stCondLst>
                                  <p:childTnLst>
                                    <p:set>
                                      <p:cBhvr>
                                        <p:cTn id="299" dur="1" fill="hold">
                                          <p:stCondLst>
                                            <p:cond delay="0"/>
                                          </p:stCondLst>
                                        </p:cTn>
                                        <p:tgtEl>
                                          <p:spTgt spid="360"/>
                                        </p:tgtEl>
                                        <p:attrNameLst>
                                          <p:attrName>style.visibility</p:attrName>
                                        </p:attrNameLst>
                                      </p:cBhvr>
                                      <p:to>
                                        <p:strVal val="visible"/>
                                      </p:to>
                                    </p:set>
                                  </p:childTnLst>
                                </p:cTn>
                              </p:par>
                            </p:childTnLst>
                          </p:cTn>
                        </p:par>
                        <p:par>
                          <p:cTn id="300" fill="hold">
                            <p:stCondLst>
                              <p:cond delay="97000"/>
                            </p:stCondLst>
                            <p:childTnLst>
                              <p:par>
                                <p:cTn id="301" presetID="1" presetClass="entr" presetSubtype="0" fill="hold" grpId="0" nodeType="afterEffect">
                                  <p:stCondLst>
                                    <p:cond delay="1000"/>
                                  </p:stCondLst>
                                  <p:childTnLst>
                                    <p:set>
                                      <p:cBhvr>
                                        <p:cTn id="302" dur="1" fill="hold">
                                          <p:stCondLst>
                                            <p:cond delay="0"/>
                                          </p:stCondLst>
                                        </p:cTn>
                                        <p:tgtEl>
                                          <p:spTgt spid="361"/>
                                        </p:tgtEl>
                                        <p:attrNameLst>
                                          <p:attrName>style.visibility</p:attrName>
                                        </p:attrNameLst>
                                      </p:cBhvr>
                                      <p:to>
                                        <p:strVal val="visible"/>
                                      </p:to>
                                    </p:set>
                                  </p:childTnLst>
                                </p:cTn>
                              </p:par>
                            </p:childTnLst>
                          </p:cTn>
                        </p:par>
                        <p:par>
                          <p:cTn id="303" fill="hold">
                            <p:stCondLst>
                              <p:cond delay="98000"/>
                            </p:stCondLst>
                            <p:childTnLst>
                              <p:par>
                                <p:cTn id="304" presetID="1" presetClass="entr" presetSubtype="0" fill="hold" grpId="0" nodeType="afterEffect">
                                  <p:stCondLst>
                                    <p:cond delay="1000"/>
                                  </p:stCondLst>
                                  <p:childTnLst>
                                    <p:set>
                                      <p:cBhvr>
                                        <p:cTn id="305" dur="1" fill="hold">
                                          <p:stCondLst>
                                            <p:cond delay="0"/>
                                          </p:stCondLst>
                                        </p:cTn>
                                        <p:tgtEl>
                                          <p:spTgt spid="362"/>
                                        </p:tgtEl>
                                        <p:attrNameLst>
                                          <p:attrName>style.visibility</p:attrName>
                                        </p:attrNameLst>
                                      </p:cBhvr>
                                      <p:to>
                                        <p:strVal val="visible"/>
                                      </p:to>
                                    </p:set>
                                  </p:childTnLst>
                                </p:cTn>
                              </p:par>
                            </p:childTnLst>
                          </p:cTn>
                        </p:par>
                        <p:par>
                          <p:cTn id="306" fill="hold">
                            <p:stCondLst>
                              <p:cond delay="99000"/>
                            </p:stCondLst>
                            <p:childTnLst>
                              <p:par>
                                <p:cTn id="307" presetID="1" presetClass="entr" presetSubtype="0" fill="hold" grpId="0" nodeType="afterEffect">
                                  <p:stCondLst>
                                    <p:cond delay="1000"/>
                                  </p:stCondLst>
                                  <p:childTnLst>
                                    <p:set>
                                      <p:cBhvr>
                                        <p:cTn id="308" dur="1" fill="hold">
                                          <p:stCondLst>
                                            <p:cond delay="0"/>
                                          </p:stCondLst>
                                        </p:cTn>
                                        <p:tgtEl>
                                          <p:spTgt spid="363"/>
                                        </p:tgtEl>
                                        <p:attrNameLst>
                                          <p:attrName>style.visibility</p:attrName>
                                        </p:attrNameLst>
                                      </p:cBhvr>
                                      <p:to>
                                        <p:strVal val="visible"/>
                                      </p:to>
                                    </p:set>
                                  </p:childTnLst>
                                </p:cTn>
                              </p:par>
                            </p:childTnLst>
                          </p:cTn>
                        </p:par>
                        <p:par>
                          <p:cTn id="309" fill="hold">
                            <p:stCondLst>
                              <p:cond delay="100000"/>
                            </p:stCondLst>
                            <p:childTnLst>
                              <p:par>
                                <p:cTn id="310" presetID="1" presetClass="entr" presetSubtype="0" fill="hold" grpId="0" nodeType="afterEffect">
                                  <p:stCondLst>
                                    <p:cond delay="1000"/>
                                  </p:stCondLst>
                                  <p:childTnLst>
                                    <p:set>
                                      <p:cBhvr>
                                        <p:cTn id="311" dur="1" fill="hold">
                                          <p:stCondLst>
                                            <p:cond delay="0"/>
                                          </p:stCondLst>
                                        </p:cTn>
                                        <p:tgtEl>
                                          <p:spTgt spid="364"/>
                                        </p:tgtEl>
                                        <p:attrNameLst>
                                          <p:attrName>style.visibility</p:attrName>
                                        </p:attrNameLst>
                                      </p:cBhvr>
                                      <p:to>
                                        <p:strVal val="visible"/>
                                      </p:to>
                                    </p:set>
                                  </p:childTnLst>
                                </p:cTn>
                              </p:par>
                            </p:childTnLst>
                          </p:cTn>
                        </p:par>
                        <p:par>
                          <p:cTn id="312" fill="hold">
                            <p:stCondLst>
                              <p:cond delay="101000"/>
                            </p:stCondLst>
                            <p:childTnLst>
                              <p:par>
                                <p:cTn id="313" presetID="1" presetClass="entr" presetSubtype="0" fill="hold" grpId="0" nodeType="afterEffect">
                                  <p:stCondLst>
                                    <p:cond delay="1000"/>
                                  </p:stCondLst>
                                  <p:childTnLst>
                                    <p:set>
                                      <p:cBhvr>
                                        <p:cTn id="314" dur="1" fill="hold">
                                          <p:stCondLst>
                                            <p:cond delay="0"/>
                                          </p:stCondLst>
                                        </p:cTn>
                                        <p:tgtEl>
                                          <p:spTgt spid="365"/>
                                        </p:tgtEl>
                                        <p:attrNameLst>
                                          <p:attrName>style.visibility</p:attrName>
                                        </p:attrNameLst>
                                      </p:cBhvr>
                                      <p:to>
                                        <p:strVal val="visible"/>
                                      </p:to>
                                    </p:set>
                                  </p:childTnLst>
                                </p:cTn>
                              </p:par>
                            </p:childTnLst>
                          </p:cTn>
                        </p:par>
                        <p:par>
                          <p:cTn id="315" fill="hold">
                            <p:stCondLst>
                              <p:cond delay="102000"/>
                            </p:stCondLst>
                            <p:childTnLst>
                              <p:par>
                                <p:cTn id="316" presetID="1" presetClass="entr" presetSubtype="0" fill="hold" grpId="0" nodeType="afterEffect">
                                  <p:stCondLst>
                                    <p:cond delay="1000"/>
                                  </p:stCondLst>
                                  <p:childTnLst>
                                    <p:set>
                                      <p:cBhvr>
                                        <p:cTn id="317" dur="1" fill="hold">
                                          <p:stCondLst>
                                            <p:cond delay="0"/>
                                          </p:stCondLst>
                                        </p:cTn>
                                        <p:tgtEl>
                                          <p:spTgt spid="366"/>
                                        </p:tgtEl>
                                        <p:attrNameLst>
                                          <p:attrName>style.visibility</p:attrName>
                                        </p:attrNameLst>
                                      </p:cBhvr>
                                      <p:to>
                                        <p:strVal val="visible"/>
                                      </p:to>
                                    </p:set>
                                  </p:childTnLst>
                                </p:cTn>
                              </p:par>
                            </p:childTnLst>
                          </p:cTn>
                        </p:par>
                        <p:par>
                          <p:cTn id="318" fill="hold">
                            <p:stCondLst>
                              <p:cond delay="103000"/>
                            </p:stCondLst>
                            <p:childTnLst>
                              <p:par>
                                <p:cTn id="319" presetID="1" presetClass="entr" presetSubtype="0" fill="hold" grpId="0" nodeType="afterEffect">
                                  <p:stCondLst>
                                    <p:cond delay="1000"/>
                                  </p:stCondLst>
                                  <p:childTnLst>
                                    <p:set>
                                      <p:cBhvr>
                                        <p:cTn id="320" dur="1" fill="hold">
                                          <p:stCondLst>
                                            <p:cond delay="0"/>
                                          </p:stCondLst>
                                        </p:cTn>
                                        <p:tgtEl>
                                          <p:spTgt spid="367"/>
                                        </p:tgtEl>
                                        <p:attrNameLst>
                                          <p:attrName>style.visibility</p:attrName>
                                        </p:attrNameLst>
                                      </p:cBhvr>
                                      <p:to>
                                        <p:strVal val="visible"/>
                                      </p:to>
                                    </p:set>
                                  </p:childTnLst>
                                </p:cTn>
                              </p:par>
                            </p:childTnLst>
                          </p:cTn>
                        </p:par>
                        <p:par>
                          <p:cTn id="321" fill="hold">
                            <p:stCondLst>
                              <p:cond delay="104000"/>
                            </p:stCondLst>
                            <p:childTnLst>
                              <p:par>
                                <p:cTn id="322" presetID="1" presetClass="entr" presetSubtype="0" fill="hold" grpId="0" nodeType="afterEffect">
                                  <p:stCondLst>
                                    <p:cond delay="1000"/>
                                  </p:stCondLst>
                                  <p:childTnLst>
                                    <p:set>
                                      <p:cBhvr>
                                        <p:cTn id="323" dur="1" fill="hold">
                                          <p:stCondLst>
                                            <p:cond delay="0"/>
                                          </p:stCondLst>
                                        </p:cTn>
                                        <p:tgtEl>
                                          <p:spTgt spid="368"/>
                                        </p:tgtEl>
                                        <p:attrNameLst>
                                          <p:attrName>style.visibility</p:attrName>
                                        </p:attrNameLst>
                                      </p:cBhvr>
                                      <p:to>
                                        <p:strVal val="visible"/>
                                      </p:to>
                                    </p:set>
                                  </p:childTnLst>
                                </p:cTn>
                              </p:par>
                            </p:childTnLst>
                          </p:cTn>
                        </p:par>
                        <p:par>
                          <p:cTn id="324" fill="hold">
                            <p:stCondLst>
                              <p:cond delay="105000"/>
                            </p:stCondLst>
                            <p:childTnLst>
                              <p:par>
                                <p:cTn id="325" presetID="1" presetClass="entr" presetSubtype="0" fill="hold" grpId="0" nodeType="afterEffect">
                                  <p:stCondLst>
                                    <p:cond delay="1000"/>
                                  </p:stCondLst>
                                  <p:childTnLst>
                                    <p:set>
                                      <p:cBhvr>
                                        <p:cTn id="326" dur="1" fill="hold">
                                          <p:stCondLst>
                                            <p:cond delay="0"/>
                                          </p:stCondLst>
                                        </p:cTn>
                                        <p:tgtEl>
                                          <p:spTgt spid="369"/>
                                        </p:tgtEl>
                                        <p:attrNameLst>
                                          <p:attrName>style.visibility</p:attrName>
                                        </p:attrNameLst>
                                      </p:cBhvr>
                                      <p:to>
                                        <p:strVal val="visible"/>
                                      </p:to>
                                    </p:set>
                                  </p:childTnLst>
                                </p:cTn>
                              </p:par>
                            </p:childTnLst>
                          </p:cTn>
                        </p:par>
                        <p:par>
                          <p:cTn id="327" fill="hold">
                            <p:stCondLst>
                              <p:cond delay="106000"/>
                            </p:stCondLst>
                            <p:childTnLst>
                              <p:par>
                                <p:cTn id="328" presetID="1" presetClass="entr" presetSubtype="0" fill="hold" grpId="0" nodeType="afterEffect">
                                  <p:stCondLst>
                                    <p:cond delay="1000"/>
                                  </p:stCondLst>
                                  <p:childTnLst>
                                    <p:set>
                                      <p:cBhvr>
                                        <p:cTn id="329" dur="1" fill="hold">
                                          <p:stCondLst>
                                            <p:cond delay="0"/>
                                          </p:stCondLst>
                                        </p:cTn>
                                        <p:tgtEl>
                                          <p:spTgt spid="370"/>
                                        </p:tgtEl>
                                        <p:attrNameLst>
                                          <p:attrName>style.visibility</p:attrName>
                                        </p:attrNameLst>
                                      </p:cBhvr>
                                      <p:to>
                                        <p:strVal val="visible"/>
                                      </p:to>
                                    </p:set>
                                  </p:childTnLst>
                                </p:cTn>
                              </p:par>
                            </p:childTnLst>
                          </p:cTn>
                        </p:par>
                        <p:par>
                          <p:cTn id="330" fill="hold">
                            <p:stCondLst>
                              <p:cond delay="107000"/>
                            </p:stCondLst>
                            <p:childTnLst>
                              <p:par>
                                <p:cTn id="331" presetID="1" presetClass="entr" presetSubtype="0" fill="hold" grpId="0" nodeType="afterEffect">
                                  <p:stCondLst>
                                    <p:cond delay="1000"/>
                                  </p:stCondLst>
                                  <p:childTnLst>
                                    <p:set>
                                      <p:cBhvr>
                                        <p:cTn id="332" dur="1" fill="hold">
                                          <p:stCondLst>
                                            <p:cond delay="0"/>
                                          </p:stCondLst>
                                        </p:cTn>
                                        <p:tgtEl>
                                          <p:spTgt spid="371"/>
                                        </p:tgtEl>
                                        <p:attrNameLst>
                                          <p:attrName>style.visibility</p:attrName>
                                        </p:attrNameLst>
                                      </p:cBhvr>
                                      <p:to>
                                        <p:strVal val="visible"/>
                                      </p:to>
                                    </p:set>
                                  </p:childTnLst>
                                </p:cTn>
                              </p:par>
                            </p:childTnLst>
                          </p:cTn>
                        </p:par>
                        <p:par>
                          <p:cTn id="333" fill="hold">
                            <p:stCondLst>
                              <p:cond delay="108000"/>
                            </p:stCondLst>
                            <p:childTnLst>
                              <p:par>
                                <p:cTn id="334" presetID="1" presetClass="entr" presetSubtype="0" fill="hold" grpId="0" nodeType="afterEffect">
                                  <p:stCondLst>
                                    <p:cond delay="1000"/>
                                  </p:stCondLst>
                                  <p:childTnLst>
                                    <p:set>
                                      <p:cBhvr>
                                        <p:cTn id="335" dur="1" fill="hold">
                                          <p:stCondLst>
                                            <p:cond delay="0"/>
                                          </p:stCondLst>
                                        </p:cTn>
                                        <p:tgtEl>
                                          <p:spTgt spid="372"/>
                                        </p:tgtEl>
                                        <p:attrNameLst>
                                          <p:attrName>style.visibility</p:attrName>
                                        </p:attrNameLst>
                                      </p:cBhvr>
                                      <p:to>
                                        <p:strVal val="visible"/>
                                      </p:to>
                                    </p:set>
                                  </p:childTnLst>
                                </p:cTn>
                              </p:par>
                            </p:childTnLst>
                          </p:cTn>
                        </p:par>
                        <p:par>
                          <p:cTn id="336" fill="hold">
                            <p:stCondLst>
                              <p:cond delay="109000"/>
                            </p:stCondLst>
                            <p:childTnLst>
                              <p:par>
                                <p:cTn id="337" presetID="1" presetClass="entr" presetSubtype="0" fill="hold" grpId="0" nodeType="afterEffect">
                                  <p:stCondLst>
                                    <p:cond delay="1000"/>
                                  </p:stCondLst>
                                  <p:childTnLst>
                                    <p:set>
                                      <p:cBhvr>
                                        <p:cTn id="338" dur="1" fill="hold">
                                          <p:stCondLst>
                                            <p:cond delay="0"/>
                                          </p:stCondLst>
                                        </p:cTn>
                                        <p:tgtEl>
                                          <p:spTgt spid="373"/>
                                        </p:tgtEl>
                                        <p:attrNameLst>
                                          <p:attrName>style.visibility</p:attrName>
                                        </p:attrNameLst>
                                      </p:cBhvr>
                                      <p:to>
                                        <p:strVal val="visible"/>
                                      </p:to>
                                    </p:set>
                                  </p:childTnLst>
                                </p:cTn>
                              </p:par>
                            </p:childTnLst>
                          </p:cTn>
                        </p:par>
                        <p:par>
                          <p:cTn id="339" fill="hold">
                            <p:stCondLst>
                              <p:cond delay="110000"/>
                            </p:stCondLst>
                            <p:childTnLst>
                              <p:par>
                                <p:cTn id="340" presetID="1" presetClass="entr" presetSubtype="0" fill="hold" grpId="0" nodeType="afterEffect">
                                  <p:stCondLst>
                                    <p:cond delay="1000"/>
                                  </p:stCondLst>
                                  <p:childTnLst>
                                    <p:set>
                                      <p:cBhvr>
                                        <p:cTn id="341" dur="1" fill="hold">
                                          <p:stCondLst>
                                            <p:cond delay="0"/>
                                          </p:stCondLst>
                                        </p:cTn>
                                        <p:tgtEl>
                                          <p:spTgt spid="374"/>
                                        </p:tgtEl>
                                        <p:attrNameLst>
                                          <p:attrName>style.visibility</p:attrName>
                                        </p:attrNameLst>
                                      </p:cBhvr>
                                      <p:to>
                                        <p:strVal val="visible"/>
                                      </p:to>
                                    </p:set>
                                  </p:childTnLst>
                                </p:cTn>
                              </p:par>
                            </p:childTnLst>
                          </p:cTn>
                        </p:par>
                        <p:par>
                          <p:cTn id="342" fill="hold">
                            <p:stCondLst>
                              <p:cond delay="111000"/>
                            </p:stCondLst>
                            <p:childTnLst>
                              <p:par>
                                <p:cTn id="343" presetID="1" presetClass="entr" presetSubtype="0" fill="hold" grpId="0" nodeType="afterEffect">
                                  <p:stCondLst>
                                    <p:cond delay="1000"/>
                                  </p:stCondLst>
                                  <p:childTnLst>
                                    <p:set>
                                      <p:cBhvr>
                                        <p:cTn id="344" dur="1" fill="hold">
                                          <p:stCondLst>
                                            <p:cond delay="0"/>
                                          </p:stCondLst>
                                        </p:cTn>
                                        <p:tgtEl>
                                          <p:spTgt spid="375"/>
                                        </p:tgtEl>
                                        <p:attrNameLst>
                                          <p:attrName>style.visibility</p:attrName>
                                        </p:attrNameLst>
                                      </p:cBhvr>
                                      <p:to>
                                        <p:strVal val="visible"/>
                                      </p:to>
                                    </p:set>
                                  </p:childTnLst>
                                </p:cTn>
                              </p:par>
                            </p:childTnLst>
                          </p:cTn>
                        </p:par>
                        <p:par>
                          <p:cTn id="345" fill="hold">
                            <p:stCondLst>
                              <p:cond delay="112000"/>
                            </p:stCondLst>
                            <p:childTnLst>
                              <p:par>
                                <p:cTn id="346" presetID="1" presetClass="entr" presetSubtype="0" fill="hold" grpId="0" nodeType="afterEffect">
                                  <p:stCondLst>
                                    <p:cond delay="1000"/>
                                  </p:stCondLst>
                                  <p:childTnLst>
                                    <p:set>
                                      <p:cBhvr>
                                        <p:cTn id="347" dur="1" fill="hold">
                                          <p:stCondLst>
                                            <p:cond delay="0"/>
                                          </p:stCondLst>
                                        </p:cTn>
                                        <p:tgtEl>
                                          <p:spTgt spid="376"/>
                                        </p:tgtEl>
                                        <p:attrNameLst>
                                          <p:attrName>style.visibility</p:attrName>
                                        </p:attrNameLst>
                                      </p:cBhvr>
                                      <p:to>
                                        <p:strVal val="visible"/>
                                      </p:to>
                                    </p:set>
                                  </p:childTnLst>
                                </p:cTn>
                              </p:par>
                            </p:childTnLst>
                          </p:cTn>
                        </p:par>
                        <p:par>
                          <p:cTn id="348" fill="hold">
                            <p:stCondLst>
                              <p:cond delay="113000"/>
                            </p:stCondLst>
                            <p:childTnLst>
                              <p:par>
                                <p:cTn id="349" presetID="1" presetClass="entr" presetSubtype="0" fill="hold" grpId="0" nodeType="afterEffect">
                                  <p:stCondLst>
                                    <p:cond delay="1000"/>
                                  </p:stCondLst>
                                  <p:childTnLst>
                                    <p:set>
                                      <p:cBhvr>
                                        <p:cTn id="350" dur="1" fill="hold">
                                          <p:stCondLst>
                                            <p:cond delay="0"/>
                                          </p:stCondLst>
                                        </p:cTn>
                                        <p:tgtEl>
                                          <p:spTgt spid="377"/>
                                        </p:tgtEl>
                                        <p:attrNameLst>
                                          <p:attrName>style.visibility</p:attrName>
                                        </p:attrNameLst>
                                      </p:cBhvr>
                                      <p:to>
                                        <p:strVal val="visible"/>
                                      </p:to>
                                    </p:set>
                                  </p:childTnLst>
                                </p:cTn>
                              </p:par>
                            </p:childTnLst>
                          </p:cTn>
                        </p:par>
                        <p:par>
                          <p:cTn id="351" fill="hold">
                            <p:stCondLst>
                              <p:cond delay="114000"/>
                            </p:stCondLst>
                            <p:childTnLst>
                              <p:par>
                                <p:cTn id="352" presetID="1" presetClass="entr" presetSubtype="0" fill="hold" grpId="0" nodeType="afterEffect">
                                  <p:stCondLst>
                                    <p:cond delay="1000"/>
                                  </p:stCondLst>
                                  <p:childTnLst>
                                    <p:set>
                                      <p:cBhvr>
                                        <p:cTn id="353" dur="1" fill="hold">
                                          <p:stCondLst>
                                            <p:cond delay="0"/>
                                          </p:stCondLst>
                                        </p:cTn>
                                        <p:tgtEl>
                                          <p:spTgt spid="378"/>
                                        </p:tgtEl>
                                        <p:attrNameLst>
                                          <p:attrName>style.visibility</p:attrName>
                                        </p:attrNameLst>
                                      </p:cBhvr>
                                      <p:to>
                                        <p:strVal val="visible"/>
                                      </p:to>
                                    </p:set>
                                  </p:childTnLst>
                                </p:cTn>
                              </p:par>
                            </p:childTnLst>
                          </p:cTn>
                        </p:par>
                        <p:par>
                          <p:cTn id="354" fill="hold">
                            <p:stCondLst>
                              <p:cond delay="115000"/>
                            </p:stCondLst>
                            <p:childTnLst>
                              <p:par>
                                <p:cTn id="355" presetID="1" presetClass="entr" presetSubtype="0" fill="hold" grpId="0" nodeType="afterEffect">
                                  <p:stCondLst>
                                    <p:cond delay="1000"/>
                                  </p:stCondLst>
                                  <p:childTnLst>
                                    <p:set>
                                      <p:cBhvr>
                                        <p:cTn id="356" dur="1" fill="hold">
                                          <p:stCondLst>
                                            <p:cond delay="0"/>
                                          </p:stCondLst>
                                        </p:cTn>
                                        <p:tgtEl>
                                          <p:spTgt spid="379"/>
                                        </p:tgtEl>
                                        <p:attrNameLst>
                                          <p:attrName>style.visibility</p:attrName>
                                        </p:attrNameLst>
                                      </p:cBhvr>
                                      <p:to>
                                        <p:strVal val="visible"/>
                                      </p:to>
                                    </p:set>
                                  </p:childTnLst>
                                </p:cTn>
                              </p:par>
                            </p:childTnLst>
                          </p:cTn>
                        </p:par>
                        <p:par>
                          <p:cTn id="357" fill="hold">
                            <p:stCondLst>
                              <p:cond delay="116000"/>
                            </p:stCondLst>
                            <p:childTnLst>
                              <p:par>
                                <p:cTn id="358" presetID="1" presetClass="entr" presetSubtype="0" fill="hold" grpId="0" nodeType="afterEffect">
                                  <p:stCondLst>
                                    <p:cond delay="1000"/>
                                  </p:stCondLst>
                                  <p:childTnLst>
                                    <p:set>
                                      <p:cBhvr>
                                        <p:cTn id="359" dur="1" fill="hold">
                                          <p:stCondLst>
                                            <p:cond delay="0"/>
                                          </p:stCondLst>
                                        </p:cTn>
                                        <p:tgtEl>
                                          <p:spTgt spid="380"/>
                                        </p:tgtEl>
                                        <p:attrNameLst>
                                          <p:attrName>style.visibility</p:attrName>
                                        </p:attrNameLst>
                                      </p:cBhvr>
                                      <p:to>
                                        <p:strVal val="visible"/>
                                      </p:to>
                                    </p:set>
                                  </p:childTnLst>
                                </p:cTn>
                              </p:par>
                            </p:childTnLst>
                          </p:cTn>
                        </p:par>
                        <p:par>
                          <p:cTn id="360" fill="hold">
                            <p:stCondLst>
                              <p:cond delay="117000"/>
                            </p:stCondLst>
                            <p:childTnLst>
                              <p:par>
                                <p:cTn id="361" presetID="1" presetClass="entr" presetSubtype="0" fill="hold" grpId="0" nodeType="afterEffect">
                                  <p:stCondLst>
                                    <p:cond delay="1000"/>
                                  </p:stCondLst>
                                  <p:childTnLst>
                                    <p:set>
                                      <p:cBhvr>
                                        <p:cTn id="362" dur="1" fill="hold">
                                          <p:stCondLst>
                                            <p:cond delay="0"/>
                                          </p:stCondLst>
                                        </p:cTn>
                                        <p:tgtEl>
                                          <p:spTgt spid="381"/>
                                        </p:tgtEl>
                                        <p:attrNameLst>
                                          <p:attrName>style.visibility</p:attrName>
                                        </p:attrNameLst>
                                      </p:cBhvr>
                                      <p:to>
                                        <p:strVal val="visible"/>
                                      </p:to>
                                    </p:set>
                                  </p:childTnLst>
                                </p:cTn>
                              </p:par>
                            </p:childTnLst>
                          </p:cTn>
                        </p:par>
                        <p:par>
                          <p:cTn id="363" fill="hold">
                            <p:stCondLst>
                              <p:cond delay="118000"/>
                            </p:stCondLst>
                            <p:childTnLst>
                              <p:par>
                                <p:cTn id="364" presetID="1" presetClass="entr" presetSubtype="0" fill="hold" grpId="0" nodeType="afterEffect">
                                  <p:stCondLst>
                                    <p:cond delay="1000"/>
                                  </p:stCondLst>
                                  <p:childTnLst>
                                    <p:set>
                                      <p:cBhvr>
                                        <p:cTn id="365" dur="1" fill="hold">
                                          <p:stCondLst>
                                            <p:cond delay="0"/>
                                          </p:stCondLst>
                                        </p:cTn>
                                        <p:tgtEl>
                                          <p:spTgt spid="382"/>
                                        </p:tgtEl>
                                        <p:attrNameLst>
                                          <p:attrName>style.visibility</p:attrName>
                                        </p:attrNameLst>
                                      </p:cBhvr>
                                      <p:to>
                                        <p:strVal val="visible"/>
                                      </p:to>
                                    </p:set>
                                  </p:childTnLst>
                                </p:cTn>
                              </p:par>
                            </p:childTnLst>
                          </p:cTn>
                        </p:par>
                        <p:par>
                          <p:cTn id="366" fill="hold">
                            <p:stCondLst>
                              <p:cond delay="119000"/>
                            </p:stCondLst>
                            <p:childTnLst>
                              <p:par>
                                <p:cTn id="367" presetID="1" presetClass="entr" presetSubtype="0" fill="hold" grpId="0" nodeType="afterEffect">
                                  <p:stCondLst>
                                    <p:cond delay="1000"/>
                                  </p:stCondLst>
                                  <p:childTnLst>
                                    <p:set>
                                      <p:cBhvr>
                                        <p:cTn id="368" dur="1" fill="hold">
                                          <p:stCondLst>
                                            <p:cond delay="0"/>
                                          </p:stCondLst>
                                        </p:cTn>
                                        <p:tgtEl>
                                          <p:spTgt spid="383"/>
                                        </p:tgtEl>
                                        <p:attrNameLst>
                                          <p:attrName>style.visibility</p:attrName>
                                        </p:attrNameLst>
                                      </p:cBhvr>
                                      <p:to>
                                        <p:strVal val="visible"/>
                                      </p:to>
                                    </p:set>
                                  </p:childTnLst>
                                  <p:subTnLst>
                                    <p:audio>
                                      <p:cMediaNode vol="100000" mute="1">
                                        <p:cTn display="0" masterRel="sameClick">
                                          <p:stCondLst>
                                            <p:cond evt="begin" delay="0">
                                              <p:tn val="367"/>
                                            </p:cond>
                                          </p:stCondLst>
                                          <p:endCondLst>
                                            <p:cond evt="onStopAudio" delay="0">
                                              <p:tgtEl>
                                                <p:sldTgt/>
                                              </p:tgtEl>
                                            </p:cond>
                                          </p:endCondLst>
                                        </p:cTn>
                                        <p:tgtEl>
                                          <p:sndTgt r:embed="rId4" name="laser.wav"/>
                                        </p:tgtEl>
                                      </p:cMediaNode>
                                    </p:audio>
                                  </p:subTnLst>
                                </p:cTn>
                              </p:par>
                            </p:childTnLst>
                          </p:cTn>
                        </p:par>
                      </p:childTnLst>
                    </p:cTn>
                  </p:par>
                </p:childTnLst>
              </p:cTn>
              <p:nextCondLst>
                <p:cond evt="onClick" delay="0">
                  <p:tgtEl>
                    <p:spTgt spid="384"/>
                  </p:tgtEl>
                </p:cond>
              </p:nextCondLst>
            </p:seq>
            <p:audio>
              <p:cMediaNode showWhenStopped="0">
                <p:cTn id="369" fill="hold" display="0">
                  <p:stCondLst>
                    <p:cond delay="indefinite"/>
                  </p:stCondLst>
                  <p:endCondLst>
                    <p:cond evt="onNext" delay="0">
                      <p:tgtEl>
                        <p:sldTgt/>
                      </p:tgtEl>
                    </p:cond>
                    <p:cond evt="onPrev" delay="0">
                      <p:tgtEl>
                        <p:sldTgt/>
                      </p:tgtEl>
                    </p:cond>
                    <p:cond evt="onStopAudio" delay="0">
                      <p:tgtEl>
                        <p:sldTgt/>
                      </p:tgtEl>
                    </p:cond>
                  </p:endCondLst>
                </p:cTn>
                <p:tgtEl>
                  <p:spTgt spid="262"/>
                </p:tgtEl>
              </p:cMediaNode>
            </p:audio>
          </p:childTnLst>
        </p:cTn>
      </p:par>
    </p:tnLst>
    <p:bldLst>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r>
              <a:rPr lang="en-US" dirty="0"/>
              <a:t>MBTA Customer Opinion Panel: </a:t>
            </a:r>
          </a:p>
          <a:p>
            <a:pPr lvl="1"/>
            <a:r>
              <a:rPr lang="en-US" dirty="0"/>
              <a:t>Whether or not you’ve been riding the T recently, your input can help us ensure we’re prepared to respond to the changing transportation needs of the region.</a:t>
            </a:r>
          </a:p>
          <a:p>
            <a:pPr lvl="1"/>
            <a:r>
              <a:rPr lang="en-US" dirty="0"/>
              <a:t>Join our monthly customer opinion panel survey to give us feedback about how we're doing, what we can do better, and how we can plan for the future.</a:t>
            </a:r>
          </a:p>
          <a:p>
            <a:r>
              <a:rPr lang="en-US" dirty="0">
                <a:hlinkClick r:id="rId2"/>
              </a:rPr>
              <a:t>www.mbta.com/survey</a:t>
            </a:r>
            <a:endParaRPr lang="en-US" dirty="0"/>
          </a:p>
        </p:txBody>
      </p:sp>
      <p:sp>
        <p:nvSpPr>
          <p:cNvPr id="4" name="Content Placeholder 3"/>
          <p:cNvSpPr>
            <a:spLocks noGrp="1"/>
          </p:cNvSpPr>
          <p:nvPr>
            <p:ph sz="half" idx="2"/>
          </p:nvPr>
        </p:nvSpPr>
        <p:spPr/>
        <p:txBody>
          <a:bodyPr vert="horz" lIns="91440" tIns="45720" rIns="91440" bIns="45720" rtlCol="0" anchor="t">
            <a:normAutofit lnSpcReduction="10000"/>
          </a:bodyPr>
          <a:lstStyle/>
          <a:p>
            <a:r>
              <a:rPr lang="en-US" dirty="0">
                <a:latin typeface="Franklin Gothic Book"/>
              </a:rPr>
              <a:t>Upcoming Events:</a:t>
            </a:r>
          </a:p>
          <a:p>
            <a:pPr lvl="1"/>
            <a:r>
              <a:rPr lang="en-US" dirty="0">
                <a:latin typeface="Franklin Gothic Book"/>
              </a:rPr>
              <a:t>Dedham East Street Bridge Replacement – Dec 9</a:t>
            </a:r>
          </a:p>
          <a:p>
            <a:pPr marL="457200" lvl="1" indent="0">
              <a:buNone/>
            </a:pPr>
            <a:endParaRPr lang="en-US" dirty="0">
              <a:latin typeface="Franklin Gothic Book"/>
            </a:endParaRPr>
          </a:p>
          <a:p>
            <a:pPr lvl="1"/>
            <a:r>
              <a:rPr lang="en-US" dirty="0">
                <a:latin typeface="Franklin Gothic Book"/>
              </a:rPr>
              <a:t>Arborway Bus Maintenance Facility – Dec 9 </a:t>
            </a:r>
          </a:p>
          <a:p>
            <a:pPr marL="457200" lvl="1" indent="0">
              <a:buNone/>
            </a:pPr>
            <a:endParaRPr lang="en-US" dirty="0">
              <a:latin typeface="Franklin Gothic Book"/>
            </a:endParaRPr>
          </a:p>
          <a:p>
            <a:pPr lvl="1"/>
            <a:r>
              <a:rPr lang="en-US" dirty="0">
                <a:latin typeface="Franklin Gothic Book"/>
              </a:rPr>
              <a:t>Winchester Center Station – Dec 15 </a:t>
            </a:r>
            <a:endParaRPr lang="en-US" dirty="0"/>
          </a:p>
          <a:p>
            <a:pPr marL="457200" lvl="1" indent="0">
              <a:buNone/>
            </a:pPr>
            <a:endParaRPr lang="en-US" dirty="0"/>
          </a:p>
          <a:p>
            <a:r>
              <a:rPr lang="en-US" dirty="0">
                <a:latin typeface="Franklin Gothic Book"/>
              </a:rPr>
              <a:t>More details at </a:t>
            </a:r>
            <a:r>
              <a:rPr lang="en-US" dirty="0">
                <a:latin typeface="Franklin Gothic Book"/>
                <a:hlinkClick r:id="rId3"/>
              </a:rPr>
              <a:t>www.mbta.com/events</a:t>
            </a:r>
            <a:endParaRPr lang="en-US" dirty="0">
              <a:latin typeface="Franklin Gothic Book"/>
            </a:endParaRPr>
          </a:p>
          <a:p>
            <a:pPr lvl="1"/>
            <a:endParaRPr lang="en-US" dirty="0"/>
          </a:p>
        </p:txBody>
      </p:sp>
      <p:sp>
        <p:nvSpPr>
          <p:cNvPr id="2" name="Title 1"/>
          <p:cNvSpPr>
            <a:spLocks noGrp="1"/>
          </p:cNvSpPr>
          <p:nvPr>
            <p:ph type="title"/>
          </p:nvPr>
        </p:nvSpPr>
        <p:spPr/>
        <p:txBody>
          <a:bodyPr/>
          <a:lstStyle/>
          <a:p>
            <a:r>
              <a:rPr lang="en-US" dirty="0"/>
              <a:t>Continue Getting Involved</a:t>
            </a:r>
          </a:p>
        </p:txBody>
      </p:sp>
    </p:spTree>
    <p:extLst>
      <p:ext uri="{BB962C8B-B14F-4D97-AF65-F5344CB8AC3E}">
        <p14:creationId xmlns:p14="http://schemas.microsoft.com/office/powerpoint/2010/main" val="34000341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1709738"/>
            <a:ext cx="4548803" cy="2852737"/>
          </a:xfrm>
        </p:spPr>
        <p:txBody>
          <a:bodyPr/>
          <a:lstStyle/>
          <a:p>
            <a:r>
              <a:rPr lang="en-US" dirty="0"/>
              <a:t>Thank you!</a:t>
            </a:r>
          </a:p>
        </p:txBody>
      </p:sp>
      <p:sp>
        <p:nvSpPr>
          <p:cNvPr id="5" name="Text Placeholder 4"/>
          <p:cNvSpPr>
            <a:spLocks noGrp="1"/>
          </p:cNvSpPr>
          <p:nvPr>
            <p:ph type="body" idx="1"/>
          </p:nvPr>
        </p:nvSpPr>
        <p:spPr>
          <a:xfrm>
            <a:off x="831850" y="4589463"/>
            <a:ext cx="10515600" cy="1749133"/>
          </a:xfrm>
        </p:spPr>
        <p:txBody>
          <a:bodyPr>
            <a:normAutofit/>
          </a:bodyPr>
          <a:lstStyle/>
          <a:p>
            <a:r>
              <a:rPr lang="en-US" dirty="0"/>
              <a:t>Email the MBTA Community Engagement team at </a:t>
            </a:r>
            <a:r>
              <a:rPr lang="en-US" dirty="0">
                <a:hlinkClick r:id="rId2"/>
              </a:rPr>
              <a:t>publicengagement@mbta.com</a:t>
            </a:r>
            <a:r>
              <a:rPr lang="en-US" dirty="0"/>
              <a:t>.</a:t>
            </a:r>
          </a:p>
          <a:p>
            <a:endParaRPr lang="en-US" i="1" dirty="0"/>
          </a:p>
          <a:p>
            <a:r>
              <a:rPr lang="en-US" i="1" dirty="0">
                <a:hlinkClick r:id="rId3"/>
              </a:rPr>
              <a:t>www.mbta.com</a:t>
            </a:r>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0" y="0"/>
            <a:ext cx="6857999" cy="4571999"/>
          </a:xfrm>
          <a:prstGeom prst="rect">
            <a:avLst/>
          </a:prstGeom>
        </p:spPr>
      </p:pic>
    </p:spTree>
    <p:extLst>
      <p:ext uri="{BB962C8B-B14F-4D97-AF65-F5344CB8AC3E}">
        <p14:creationId xmlns:p14="http://schemas.microsoft.com/office/powerpoint/2010/main" val="3131276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Chat for Technical Questions</a:t>
            </a:r>
          </a:p>
        </p:txBody>
      </p:sp>
      <p:sp>
        <p:nvSpPr>
          <p:cNvPr id="3" name="Content Placeholder 2"/>
          <p:cNvSpPr>
            <a:spLocks noGrp="1"/>
          </p:cNvSpPr>
          <p:nvPr>
            <p:ph idx="1"/>
          </p:nvPr>
        </p:nvSpPr>
        <p:spPr>
          <a:xfrm>
            <a:off x="538579" y="1512916"/>
            <a:ext cx="5995225" cy="4422371"/>
          </a:xfrm>
        </p:spPr>
        <p:txBody>
          <a:bodyPr>
            <a:normAutofit/>
          </a:bodyPr>
          <a:lstStyle/>
          <a:p>
            <a:r>
              <a:rPr lang="en-US" sz="2400" dirty="0"/>
              <a:t>If you have a technical question about Zoom or the features of the meeting, please use the chat function.</a:t>
            </a:r>
            <a:endParaRPr lang="en-US" sz="2400" b="1" dirty="0"/>
          </a:p>
          <a:p>
            <a:r>
              <a:rPr lang="en-US" sz="2400" dirty="0"/>
              <a:t>Our technical assistant will attempt to troubleshoot your problem and get back to you. </a:t>
            </a:r>
            <a:endParaRPr lang="en-US" sz="2400" dirty="0" smtClean="0"/>
          </a:p>
          <a:p>
            <a:r>
              <a:rPr lang="en-US" sz="2400" dirty="0"/>
              <a:t>We also offer Spanish interpretation during this meeting. In order to select English or Spanish audio In your meeting/webinar controls, click Interpretation and Click the language that you would like to hear</a:t>
            </a:r>
            <a:endParaRPr lang="en-US" sz="2400" dirty="0"/>
          </a:p>
        </p:txBody>
      </p:sp>
      <p:pic>
        <p:nvPicPr>
          <p:cNvPr id="12" name="Picture 11" descr="A screenshot of a cell phone&#10;&#10;Description automatically generated">
            <a:extLst>
              <a:ext uri="{FF2B5EF4-FFF2-40B4-BE49-F238E27FC236}">
                <a16:creationId xmlns:a16="http://schemas.microsoft.com/office/drawing/2014/main" id="{853019F4-8A69-8542-8A2C-8319E37B2A1C}"/>
              </a:ext>
            </a:extLst>
          </p:cNvPr>
          <p:cNvPicPr>
            <a:picLocks noChangeAspect="1"/>
          </p:cNvPicPr>
          <p:nvPr/>
        </p:nvPicPr>
        <p:blipFill>
          <a:blip r:embed="rId2"/>
          <a:stretch>
            <a:fillRect/>
          </a:stretch>
        </p:blipFill>
        <p:spPr>
          <a:xfrm>
            <a:off x="8508746" y="957775"/>
            <a:ext cx="4096210" cy="4521128"/>
          </a:xfrm>
          <a:prstGeom prst="rect">
            <a:avLst/>
          </a:prstGeom>
        </p:spPr>
      </p:pic>
      <p:pic>
        <p:nvPicPr>
          <p:cNvPr id="13" name="Picture 12" descr="A screenshot of a cell phone&#10;&#10;Description automatically generated">
            <a:extLst>
              <a:ext uri="{FF2B5EF4-FFF2-40B4-BE49-F238E27FC236}">
                <a16:creationId xmlns:a16="http://schemas.microsoft.com/office/drawing/2014/main" id="{DFAC6D22-D12A-5C48-A94A-D6170FD04ED1}"/>
              </a:ext>
            </a:extLst>
          </p:cNvPr>
          <p:cNvPicPr>
            <a:picLocks noChangeAspect="1"/>
          </p:cNvPicPr>
          <p:nvPr/>
        </p:nvPicPr>
        <p:blipFill>
          <a:blip r:embed="rId3"/>
          <a:stretch>
            <a:fillRect/>
          </a:stretch>
        </p:blipFill>
        <p:spPr>
          <a:xfrm>
            <a:off x="9202168" y="4308319"/>
            <a:ext cx="1855576" cy="72579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6291" y="4308318"/>
            <a:ext cx="2743498" cy="2188187"/>
          </a:xfrm>
          <a:prstGeom prst="rect">
            <a:avLst/>
          </a:prstGeom>
        </p:spPr>
      </p:pic>
    </p:spTree>
    <p:extLst>
      <p:ext uri="{BB962C8B-B14F-4D97-AF65-F5344CB8AC3E}">
        <p14:creationId xmlns:p14="http://schemas.microsoft.com/office/powerpoint/2010/main" val="24447608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MBTA Participation </a:t>
            </a:r>
          </a:p>
        </p:txBody>
      </p:sp>
      <p:sp>
        <p:nvSpPr>
          <p:cNvPr id="3" name="Content Placeholder 2"/>
          <p:cNvSpPr>
            <a:spLocks noGrp="1"/>
          </p:cNvSpPr>
          <p:nvPr>
            <p:ph idx="1"/>
          </p:nvPr>
        </p:nvSpPr>
        <p:spPr/>
        <p:txBody>
          <a:bodyPr>
            <a:normAutofit fontScale="92500" lnSpcReduction="20000"/>
          </a:bodyPr>
          <a:lstStyle/>
          <a:p>
            <a:pPr algn="ctr"/>
            <a:r>
              <a:rPr lang="en-US" sz="3200" dirty="0">
                <a:latin typeface="Franklin Gothic Heavy" panose="020B0903020102020204" pitchFamily="34" charset="0"/>
              </a:rPr>
              <a:t>Angel Donahue-Rodriguez</a:t>
            </a:r>
          </a:p>
          <a:p>
            <a:pPr marL="0" indent="0" algn="ctr">
              <a:buNone/>
            </a:pPr>
            <a:r>
              <a:rPr lang="en-US" i="1" dirty="0">
                <a:latin typeface="Franklin Gothic Heavy" panose="020B0903020102020204" pitchFamily="34" charset="0"/>
              </a:rPr>
              <a:t>Deputy Chief of Staff</a:t>
            </a:r>
          </a:p>
          <a:p>
            <a:pPr algn="ctr"/>
            <a:r>
              <a:rPr lang="en-US" sz="3200" dirty="0">
                <a:latin typeface="Franklin Gothic Heavy" panose="020B0903020102020204" pitchFamily="34" charset="0"/>
              </a:rPr>
              <a:t>Kat Benesh</a:t>
            </a:r>
          </a:p>
          <a:p>
            <a:pPr marL="0" indent="0" algn="ctr">
              <a:buNone/>
            </a:pPr>
            <a:r>
              <a:rPr lang="en-US" i="1" dirty="0">
                <a:latin typeface="Franklin Gothic Heavy" panose="020B0903020102020204" pitchFamily="34" charset="0"/>
              </a:rPr>
              <a:t>Chief of Operations Strategy, Policy &amp; Oversight</a:t>
            </a:r>
          </a:p>
          <a:p>
            <a:pPr algn="ctr"/>
            <a:r>
              <a:rPr lang="en-US" sz="3200" dirty="0">
                <a:latin typeface="Franklin Gothic Heavy" panose="020B0903020102020204" pitchFamily="34" charset="0"/>
              </a:rPr>
              <a:t>Melissa Dullea</a:t>
            </a:r>
          </a:p>
          <a:p>
            <a:pPr marL="0" indent="0" algn="ctr">
              <a:buNone/>
            </a:pPr>
            <a:r>
              <a:rPr lang="en-US" i="1" dirty="0">
                <a:latin typeface="Franklin Gothic Heavy" panose="020B0903020102020204" pitchFamily="34" charset="0"/>
              </a:rPr>
              <a:t>Senior Director of Service Planning </a:t>
            </a:r>
          </a:p>
          <a:p>
            <a:pPr algn="ctr"/>
            <a:r>
              <a:rPr lang="en-US" sz="3200" dirty="0">
                <a:latin typeface="Franklin Gothic Heavy" panose="020B0903020102020204" pitchFamily="34" charset="0"/>
              </a:rPr>
              <a:t>Terrie Chan </a:t>
            </a:r>
          </a:p>
          <a:p>
            <a:pPr marL="0" indent="0" algn="ctr">
              <a:buNone/>
            </a:pPr>
            <a:r>
              <a:rPr lang="en-US" i="1" dirty="0">
                <a:latin typeface="Franklin Gothic Heavy" panose="020B0903020102020204" pitchFamily="34" charset="0"/>
              </a:rPr>
              <a:t>Community Liaison </a:t>
            </a:r>
          </a:p>
          <a:p>
            <a:pPr algn="ctr"/>
            <a:r>
              <a:rPr lang="en-US" sz="3200" dirty="0">
                <a:latin typeface="Franklin Gothic Heavy" panose="020B0903020102020204" pitchFamily="34" charset="0"/>
              </a:rPr>
              <a:t>Makayla Comas</a:t>
            </a:r>
          </a:p>
          <a:p>
            <a:pPr marL="0" indent="0" algn="ctr">
              <a:buNone/>
            </a:pPr>
            <a:r>
              <a:rPr lang="en-US" i="1" dirty="0">
                <a:latin typeface="Franklin Gothic Heavy" panose="020B0903020102020204" pitchFamily="34" charset="0"/>
              </a:rPr>
              <a:t>Community Liaison</a:t>
            </a:r>
          </a:p>
        </p:txBody>
      </p:sp>
    </p:spTree>
    <p:extLst>
      <p:ext uri="{BB962C8B-B14F-4D97-AF65-F5344CB8AC3E}">
        <p14:creationId xmlns:p14="http://schemas.microsoft.com/office/powerpoint/2010/main" val="1604857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Franklin Gothic Book"/>
              </a:rPr>
              <a:t>Overview</a:t>
            </a:r>
            <a:endParaRPr lang="en-US" dirty="0">
              <a:solidFill>
                <a:srgbClr val="FF0000"/>
              </a:solidFill>
            </a:endParaRPr>
          </a:p>
        </p:txBody>
      </p:sp>
      <p:sp>
        <p:nvSpPr>
          <p:cNvPr id="3" name="Content Placeholder 2"/>
          <p:cNvSpPr>
            <a:spLocks noGrp="1"/>
          </p:cNvSpPr>
          <p:nvPr>
            <p:ph idx="1"/>
          </p:nvPr>
        </p:nvSpPr>
        <p:spPr>
          <a:xfrm>
            <a:off x="538578" y="1557154"/>
            <a:ext cx="11114843" cy="4571683"/>
          </a:xfrm>
        </p:spPr>
        <p:txBody>
          <a:bodyPr vert="horz" lIns="91440" tIns="45720" rIns="91440" bIns="45720" rtlCol="0" anchor="t">
            <a:normAutofit/>
          </a:bodyPr>
          <a:lstStyle/>
          <a:p>
            <a:endParaRPr lang="en-US" dirty="0">
              <a:solidFill>
                <a:srgbClr val="000000"/>
              </a:solidFill>
              <a:latin typeface="Franklin Gothic Book"/>
            </a:endParaRPr>
          </a:p>
          <a:p>
            <a:pPr marL="0" indent="0">
              <a:buNone/>
            </a:pPr>
            <a:endParaRPr lang="en-US" b="1" dirty="0">
              <a:solidFill>
                <a:srgbClr val="ED7D31"/>
              </a:solidFill>
              <a:latin typeface="Franklin Gothic Heavy"/>
            </a:endParaRPr>
          </a:p>
          <a:p>
            <a:pPr marL="457200" lvl="1" indent="0">
              <a:buNone/>
            </a:pPr>
            <a:endParaRPr lang="en-US" b="1" dirty="0">
              <a:solidFill>
                <a:srgbClr val="ED7D31"/>
              </a:solidFill>
              <a:latin typeface="Franklin Gothic Heavy"/>
            </a:endParaRPr>
          </a:p>
        </p:txBody>
      </p:sp>
      <p:sp>
        <p:nvSpPr>
          <p:cNvPr id="5" name="TextBox 4">
            <a:extLst>
              <a:ext uri="{FF2B5EF4-FFF2-40B4-BE49-F238E27FC236}">
                <a16:creationId xmlns:a16="http://schemas.microsoft.com/office/drawing/2014/main" id="{289F7713-26AC-4428-9ECB-1D6E7281EDCA}"/>
              </a:ext>
            </a:extLst>
          </p:cNvPr>
          <p:cNvSpPr txBox="1"/>
          <p:nvPr/>
        </p:nvSpPr>
        <p:spPr>
          <a:xfrm>
            <a:off x="965199" y="1344717"/>
            <a:ext cx="10261600" cy="4801314"/>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Franklin Gothic Book" panose="020B0503020102020204" pitchFamily="34" charset="0"/>
              </a:rPr>
              <a:t>MBTA faces a significant workforce shortage, driven by national hiring trends and internal challenges</a:t>
            </a:r>
          </a:p>
          <a:p>
            <a:pPr marL="742950" lvl="1" indent="-285750">
              <a:buFont typeface="Arial" panose="020B0604020202020204" pitchFamily="34" charset="0"/>
              <a:buChar char="•"/>
            </a:pPr>
            <a:r>
              <a:rPr lang="en-US" dirty="0">
                <a:latin typeface="Franklin Gothic Book" panose="020B0503020102020204" pitchFamily="34" charset="0"/>
              </a:rPr>
              <a:t>This is </a:t>
            </a:r>
            <a:r>
              <a:rPr lang="en-US" b="1" u="sng" dirty="0">
                <a:latin typeface="Franklin Gothic Book" panose="020B0503020102020204" pitchFamily="34" charset="0"/>
              </a:rPr>
              <a:t>not</a:t>
            </a:r>
            <a:r>
              <a:rPr lang="en-US" dirty="0">
                <a:latin typeface="Franklin Gothic Book" panose="020B0503020102020204" pitchFamily="34" charset="0"/>
              </a:rPr>
              <a:t> a cost control measure – the MBTA is budgeted for full level of services</a:t>
            </a:r>
          </a:p>
          <a:p>
            <a:pPr marL="285750" indent="-285750">
              <a:buFont typeface="Arial" panose="020B0604020202020204" pitchFamily="34" charset="0"/>
              <a:buChar char="•"/>
            </a:pPr>
            <a:endParaRPr lang="en-US" dirty="0">
              <a:latin typeface="Franklin Gothic Book" panose="020B0503020102020204" pitchFamily="34" charset="0"/>
            </a:endParaRPr>
          </a:p>
          <a:p>
            <a:pPr marL="285750" indent="-285750">
              <a:buFont typeface="Arial" panose="020B0604020202020204" pitchFamily="34" charset="0"/>
              <a:buChar char="•"/>
            </a:pPr>
            <a:r>
              <a:rPr lang="en-US" dirty="0">
                <a:latin typeface="Franklin Gothic Book" panose="020B0503020102020204" pitchFamily="34" charset="0"/>
              </a:rPr>
              <a:t>We are currently unable to deliver existing </a:t>
            </a:r>
            <a:r>
              <a:rPr lang="en-US" b="1" u="sng" dirty="0">
                <a:latin typeface="Franklin Gothic Book" panose="020B0503020102020204" pitchFamily="34" charset="0"/>
              </a:rPr>
              <a:t>scheduled</a:t>
            </a:r>
            <a:r>
              <a:rPr lang="en-US" dirty="0">
                <a:latin typeface="Franklin Gothic Book" panose="020B0503020102020204" pitchFamily="34" charset="0"/>
              </a:rPr>
              <a:t> bus service, and are dropping one out of every 20 trips</a:t>
            </a:r>
          </a:p>
          <a:p>
            <a:pPr marL="742950" lvl="1" indent="-285750">
              <a:buFont typeface="Arial" panose="020B0604020202020204" pitchFamily="34" charset="0"/>
              <a:buChar char="•"/>
            </a:pPr>
            <a:r>
              <a:rPr lang="en-US" dirty="0">
                <a:latin typeface="Franklin Gothic Book" panose="020B0503020102020204" pitchFamily="34" charset="0"/>
              </a:rPr>
              <a:t>New Winter schedule represents ~90.5% of pre-COVID service hours</a:t>
            </a:r>
          </a:p>
          <a:p>
            <a:pPr marL="742950" lvl="1" indent="-285750">
              <a:buFont typeface="Arial" panose="020B0604020202020204" pitchFamily="34" charset="0"/>
              <a:buChar char="•"/>
            </a:pPr>
            <a:r>
              <a:rPr lang="en-US" dirty="0">
                <a:latin typeface="Franklin Gothic Book" panose="020B0503020102020204" pitchFamily="34" charset="0"/>
              </a:rPr>
              <a:t>Our Fall bus schedule assumes ~93.5% of pre-COVID service hours, so this change represents ~3% reduction</a:t>
            </a:r>
          </a:p>
          <a:p>
            <a:pPr lvl="1"/>
            <a:endParaRPr lang="en-US" dirty="0">
              <a:latin typeface="Franklin Gothic Book" panose="020B0503020102020204" pitchFamily="34" charset="0"/>
            </a:endParaRPr>
          </a:p>
          <a:p>
            <a:pPr marL="285750" indent="-285750">
              <a:buFont typeface="Arial" panose="020B0604020202020204" pitchFamily="34" charset="0"/>
              <a:buChar char="•"/>
            </a:pPr>
            <a:r>
              <a:rPr lang="en-US" dirty="0">
                <a:latin typeface="Franklin Gothic Book" panose="020B0503020102020204" pitchFamily="34" charset="0"/>
              </a:rPr>
              <a:t>This winter, we will be rebalancing our bus service so that </a:t>
            </a:r>
            <a:r>
              <a:rPr lang="en-US" b="1" u="sng" dirty="0">
                <a:latin typeface="Franklin Gothic Book" panose="020B0503020102020204" pitchFamily="34" charset="0"/>
              </a:rPr>
              <a:t>scheduled service</a:t>
            </a:r>
            <a:r>
              <a:rPr lang="en-US" dirty="0">
                <a:latin typeface="Franklin Gothic Book" panose="020B0503020102020204" pitchFamily="34" charset="0"/>
              </a:rPr>
              <a:t> better matches the </a:t>
            </a:r>
            <a:r>
              <a:rPr lang="en-US" b="1" u="sng" dirty="0">
                <a:latin typeface="Franklin Gothic Book" panose="020B0503020102020204" pitchFamily="34" charset="0"/>
              </a:rPr>
              <a:t>level of reliable service we can deliver</a:t>
            </a:r>
            <a:r>
              <a:rPr lang="en-US" dirty="0">
                <a:latin typeface="Franklin Gothic Book" panose="020B0503020102020204" pitchFamily="34" charset="0"/>
              </a:rPr>
              <a:t>, while still focusing on:</a:t>
            </a:r>
          </a:p>
          <a:p>
            <a:pPr marL="742950" lvl="1" indent="-285750">
              <a:buFont typeface="Arial" panose="020B0604020202020204" pitchFamily="34" charset="0"/>
              <a:buChar char="•"/>
            </a:pPr>
            <a:r>
              <a:rPr lang="en-US" dirty="0">
                <a:latin typeface="Franklin Gothic Book" panose="020B0503020102020204" pitchFamily="34" charset="0"/>
              </a:rPr>
              <a:t>Preserving access and quality of service for transit critical riders</a:t>
            </a:r>
          </a:p>
          <a:p>
            <a:pPr marL="742950" lvl="1" indent="-285750">
              <a:buFont typeface="Arial" panose="020B0604020202020204" pitchFamily="34" charset="0"/>
              <a:buChar char="•"/>
            </a:pPr>
            <a:r>
              <a:rPr lang="en-US" dirty="0">
                <a:latin typeface="Franklin Gothic Book" panose="020B0503020102020204" pitchFamily="34" charset="0"/>
              </a:rPr>
              <a:t>Providing sufficient service for returning riders to in-person school or work opportunities</a:t>
            </a:r>
          </a:p>
          <a:p>
            <a:pPr marL="742950" lvl="1" indent="-285750">
              <a:buFont typeface="Arial" panose="020B0604020202020204" pitchFamily="34" charset="0"/>
              <a:buChar char="•"/>
            </a:pPr>
            <a:r>
              <a:rPr lang="en-US" dirty="0">
                <a:latin typeface="Franklin Gothic Book" panose="020B0503020102020204" pitchFamily="34" charset="0"/>
              </a:rPr>
              <a:t>Supporting new and changing travel patterns </a:t>
            </a:r>
          </a:p>
          <a:p>
            <a:pPr marL="742950" lvl="1" indent="-285750">
              <a:buFont typeface="Arial" panose="020B0604020202020204" pitchFamily="34" charset="0"/>
              <a:buChar char="•"/>
            </a:pPr>
            <a:endParaRPr lang="en-US" dirty="0">
              <a:latin typeface="Franklin Gothic Book" panose="020B0503020102020204" pitchFamily="34" charset="0"/>
            </a:endParaRPr>
          </a:p>
          <a:p>
            <a:pPr marL="285750" indent="-285750">
              <a:buFont typeface="Arial" panose="020B0604020202020204" pitchFamily="34" charset="0"/>
              <a:buChar char="•"/>
            </a:pPr>
            <a:r>
              <a:rPr lang="en-US" dirty="0">
                <a:latin typeface="Franklin Gothic Book" panose="020B0503020102020204" pitchFamily="34" charset="0"/>
              </a:rPr>
              <a:t>Re-balancing service is not our only lever - to enable the MBTA to return to higher levels of service, we are </a:t>
            </a:r>
            <a:r>
              <a:rPr lang="en-US" b="1" dirty="0">
                <a:latin typeface="Franklin Gothic Book" panose="020B0503020102020204" pitchFamily="34" charset="0"/>
              </a:rPr>
              <a:t>aggressively pursuing internal and external efforts to increase our workforce</a:t>
            </a:r>
          </a:p>
        </p:txBody>
      </p:sp>
    </p:spTree>
    <p:extLst>
      <p:ext uri="{BB962C8B-B14F-4D97-AF65-F5344CB8AC3E}">
        <p14:creationId xmlns:p14="http://schemas.microsoft.com/office/powerpoint/2010/main" val="2502519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Franklin Gothic Book"/>
              </a:rPr>
              <a:t>Winter Schedule Changes Background</a:t>
            </a:r>
            <a:endParaRPr lang="en-US" dirty="0">
              <a:solidFill>
                <a:srgbClr val="FF0000"/>
              </a:solidFill>
            </a:endParaRPr>
          </a:p>
        </p:txBody>
      </p:sp>
      <p:sp>
        <p:nvSpPr>
          <p:cNvPr id="3" name="Content Placeholder 2"/>
          <p:cNvSpPr>
            <a:spLocks noGrp="1"/>
          </p:cNvSpPr>
          <p:nvPr>
            <p:ph idx="1"/>
          </p:nvPr>
        </p:nvSpPr>
        <p:spPr>
          <a:xfrm>
            <a:off x="538578" y="1557154"/>
            <a:ext cx="11114843" cy="4571683"/>
          </a:xfrm>
        </p:spPr>
        <p:txBody>
          <a:bodyPr vert="horz" lIns="91440" tIns="45720" rIns="91440" bIns="45720" rtlCol="0" anchor="t">
            <a:normAutofit/>
          </a:bodyPr>
          <a:lstStyle/>
          <a:p>
            <a:endParaRPr lang="en-US" dirty="0">
              <a:solidFill>
                <a:srgbClr val="000000"/>
              </a:solidFill>
              <a:latin typeface="Franklin Gothic Book"/>
            </a:endParaRPr>
          </a:p>
          <a:p>
            <a:pPr marL="0" indent="0">
              <a:buNone/>
            </a:pPr>
            <a:endParaRPr lang="en-US" b="1" dirty="0">
              <a:solidFill>
                <a:srgbClr val="ED7D31"/>
              </a:solidFill>
              <a:latin typeface="Franklin Gothic Heavy"/>
            </a:endParaRPr>
          </a:p>
          <a:p>
            <a:pPr marL="457200" lvl="1" indent="0">
              <a:buNone/>
            </a:pPr>
            <a:endParaRPr lang="en-US" b="1" dirty="0">
              <a:solidFill>
                <a:srgbClr val="ED7D31"/>
              </a:solidFill>
              <a:latin typeface="Franklin Gothic Heavy"/>
            </a:endParaRPr>
          </a:p>
        </p:txBody>
      </p:sp>
      <p:sp>
        <p:nvSpPr>
          <p:cNvPr id="5" name="Content Placeholder 2">
            <a:extLst>
              <a:ext uri="{FF2B5EF4-FFF2-40B4-BE49-F238E27FC236}">
                <a16:creationId xmlns:a16="http://schemas.microsoft.com/office/drawing/2014/main" id="{98D2149D-F07B-4933-95E1-A14AE6BE6803}"/>
              </a:ext>
            </a:extLst>
          </p:cNvPr>
          <p:cNvSpPr txBox="1">
            <a:spLocks/>
          </p:cNvSpPr>
          <p:nvPr/>
        </p:nvSpPr>
        <p:spPr>
          <a:xfrm>
            <a:off x="538579" y="1273996"/>
            <a:ext cx="11114843" cy="49029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The service we planned to provide this fall is </a:t>
            </a:r>
            <a:r>
              <a:rPr lang="en-US" sz="2400" i="1" dirty="0"/>
              <a:t>not </a:t>
            </a:r>
            <a:r>
              <a:rPr lang="en-US" sz="2400" dirty="0"/>
              <a:t>the service we are running; we are dropping trips (i.e. not running them) due to operator shortages.</a:t>
            </a:r>
          </a:p>
          <a:p>
            <a:endParaRPr lang="en-US" sz="600" dirty="0"/>
          </a:p>
          <a:p>
            <a:r>
              <a:rPr lang="en-US" sz="2400" dirty="0"/>
              <a:t>Dropping trips results in poor reliability and uneven headways (space between buses)</a:t>
            </a:r>
          </a:p>
          <a:p>
            <a:endParaRPr lang="en-US" sz="300" dirty="0"/>
          </a:p>
          <a:p>
            <a:r>
              <a:rPr lang="en-US" sz="2400" dirty="0"/>
              <a:t>Our goal is to provide more evenly spaced service that is more reliable with less risk of unpredictable crowding from dropped trips.</a:t>
            </a:r>
          </a:p>
          <a:p>
            <a:pPr lvl="1"/>
            <a:r>
              <a:rPr lang="en-US" sz="2000" dirty="0"/>
              <a:t>Example: Fall 2021—high frequency routes scheduled for every 10 minutes, but often trips are missed leaving 20-minute gaps</a:t>
            </a:r>
          </a:p>
          <a:p>
            <a:pPr lvl="1"/>
            <a:r>
              <a:rPr lang="en-US" sz="2000" dirty="0"/>
              <a:t>Example: Winter 2022, with frequency changes—high frequency routes are scheduled for every 12 minutes instead, with less likelihood of missed trips </a:t>
            </a:r>
          </a:p>
          <a:p>
            <a:endParaRPr lang="en-US" sz="2400" dirty="0"/>
          </a:p>
        </p:txBody>
      </p:sp>
      <p:cxnSp>
        <p:nvCxnSpPr>
          <p:cNvPr id="6" name="Straight Connector 5">
            <a:extLst>
              <a:ext uri="{FF2B5EF4-FFF2-40B4-BE49-F238E27FC236}">
                <a16:creationId xmlns:a16="http://schemas.microsoft.com/office/drawing/2014/main" id="{9B60C9E3-77D8-4F7D-A358-FABBE88D0AE5}"/>
              </a:ext>
            </a:extLst>
          </p:cNvPr>
          <p:cNvCxnSpPr/>
          <p:nvPr/>
        </p:nvCxnSpPr>
        <p:spPr>
          <a:xfrm>
            <a:off x="838200" y="5578764"/>
            <a:ext cx="10393218"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ECD49BF4-53C6-4BA2-9017-75575727D45E}"/>
              </a:ext>
            </a:extLst>
          </p:cNvPr>
          <p:cNvSpPr/>
          <p:nvPr/>
        </p:nvSpPr>
        <p:spPr>
          <a:xfrm>
            <a:off x="838200" y="5427336"/>
            <a:ext cx="297873" cy="286327"/>
          </a:xfrm>
          <a:prstGeom prst="ellipse">
            <a:avLst/>
          </a:prstGeom>
          <a:solidFill>
            <a:srgbClr val="EBAC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11DBA670-0E23-4AAD-970F-2F39EBBA13F7}"/>
              </a:ext>
            </a:extLst>
          </p:cNvPr>
          <p:cNvSpPr/>
          <p:nvPr/>
        </p:nvSpPr>
        <p:spPr>
          <a:xfrm>
            <a:off x="2101238" y="5427336"/>
            <a:ext cx="297873" cy="2863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E7B3D0BF-FCA4-4520-9B73-E2C5830E2919}"/>
              </a:ext>
            </a:extLst>
          </p:cNvPr>
          <p:cNvSpPr/>
          <p:nvPr/>
        </p:nvSpPr>
        <p:spPr>
          <a:xfrm>
            <a:off x="3364276" y="5427336"/>
            <a:ext cx="297873" cy="286327"/>
          </a:xfrm>
          <a:prstGeom prst="ellipse">
            <a:avLst/>
          </a:prstGeom>
          <a:solidFill>
            <a:srgbClr val="EBAC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B7E14338-5FE6-4054-A63E-B1A5329538B0}"/>
              </a:ext>
            </a:extLst>
          </p:cNvPr>
          <p:cNvSpPr/>
          <p:nvPr/>
        </p:nvSpPr>
        <p:spPr>
          <a:xfrm>
            <a:off x="4627314" y="5427336"/>
            <a:ext cx="297873" cy="286327"/>
          </a:xfrm>
          <a:prstGeom prst="ellipse">
            <a:avLst/>
          </a:prstGeom>
          <a:solidFill>
            <a:srgbClr val="EBAC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02D89FD7-707E-41D1-9668-1938EF714603}"/>
              </a:ext>
            </a:extLst>
          </p:cNvPr>
          <p:cNvSpPr/>
          <p:nvPr/>
        </p:nvSpPr>
        <p:spPr>
          <a:xfrm>
            <a:off x="5890352" y="5427336"/>
            <a:ext cx="297873" cy="2863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20C78EB8-5617-4EDD-BD59-BAFCC887B445}"/>
              </a:ext>
            </a:extLst>
          </p:cNvPr>
          <p:cNvSpPr/>
          <p:nvPr/>
        </p:nvSpPr>
        <p:spPr>
          <a:xfrm>
            <a:off x="7153390" y="5427336"/>
            <a:ext cx="297873" cy="286327"/>
          </a:xfrm>
          <a:prstGeom prst="ellipse">
            <a:avLst/>
          </a:prstGeom>
          <a:solidFill>
            <a:srgbClr val="EBAC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7CB27B0C-3EFE-4DF6-8281-99F95E751123}"/>
              </a:ext>
            </a:extLst>
          </p:cNvPr>
          <p:cNvSpPr/>
          <p:nvPr/>
        </p:nvSpPr>
        <p:spPr>
          <a:xfrm>
            <a:off x="8416428" y="5427336"/>
            <a:ext cx="297873" cy="286327"/>
          </a:xfrm>
          <a:prstGeom prst="ellipse">
            <a:avLst/>
          </a:prstGeom>
          <a:solidFill>
            <a:srgbClr val="EBAC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0FADCBB0-03D6-4EC9-8DC8-3F8BA9BED486}"/>
              </a:ext>
            </a:extLst>
          </p:cNvPr>
          <p:cNvSpPr/>
          <p:nvPr/>
        </p:nvSpPr>
        <p:spPr>
          <a:xfrm>
            <a:off x="9679466" y="5427336"/>
            <a:ext cx="297873" cy="286327"/>
          </a:xfrm>
          <a:prstGeom prst="ellipse">
            <a:avLst/>
          </a:prstGeom>
          <a:solidFill>
            <a:srgbClr val="EBAC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A7197DA9-1EBA-4773-905B-A4617349D727}"/>
              </a:ext>
            </a:extLst>
          </p:cNvPr>
          <p:cNvSpPr/>
          <p:nvPr/>
        </p:nvSpPr>
        <p:spPr>
          <a:xfrm>
            <a:off x="10942501" y="5427336"/>
            <a:ext cx="297873" cy="286327"/>
          </a:xfrm>
          <a:prstGeom prst="ellipse">
            <a:avLst/>
          </a:prstGeom>
          <a:solidFill>
            <a:srgbClr val="EBAC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A490695A-90CE-4F90-BA9E-D3FDE35580F8}"/>
              </a:ext>
            </a:extLst>
          </p:cNvPr>
          <p:cNvSpPr txBox="1"/>
          <p:nvPr/>
        </p:nvSpPr>
        <p:spPr>
          <a:xfrm>
            <a:off x="1283855" y="5427336"/>
            <a:ext cx="655781" cy="215444"/>
          </a:xfrm>
          <a:prstGeom prst="rect">
            <a:avLst/>
          </a:prstGeom>
          <a:noFill/>
        </p:spPr>
        <p:txBody>
          <a:bodyPr wrap="square" rtlCol="0">
            <a:spAutoFit/>
          </a:bodyPr>
          <a:lstStyle/>
          <a:p>
            <a:pPr algn="ctr"/>
            <a:r>
              <a:rPr lang="en-US" sz="800" i="1" dirty="0"/>
              <a:t>10 minutes</a:t>
            </a:r>
          </a:p>
        </p:txBody>
      </p:sp>
      <p:sp>
        <p:nvSpPr>
          <p:cNvPr id="17" name="TextBox 16">
            <a:extLst>
              <a:ext uri="{FF2B5EF4-FFF2-40B4-BE49-F238E27FC236}">
                <a16:creationId xmlns:a16="http://schemas.microsoft.com/office/drawing/2014/main" id="{691906E2-BA7A-4298-B6AC-EF3DA06C86D7}"/>
              </a:ext>
            </a:extLst>
          </p:cNvPr>
          <p:cNvSpPr txBox="1"/>
          <p:nvPr/>
        </p:nvSpPr>
        <p:spPr>
          <a:xfrm>
            <a:off x="2576907" y="5427336"/>
            <a:ext cx="655781" cy="215444"/>
          </a:xfrm>
          <a:prstGeom prst="rect">
            <a:avLst/>
          </a:prstGeom>
          <a:noFill/>
        </p:spPr>
        <p:txBody>
          <a:bodyPr wrap="square" rtlCol="0">
            <a:spAutoFit/>
          </a:bodyPr>
          <a:lstStyle/>
          <a:p>
            <a:pPr algn="ctr"/>
            <a:r>
              <a:rPr lang="en-US" sz="800" i="1" dirty="0"/>
              <a:t>10 minutes</a:t>
            </a:r>
          </a:p>
        </p:txBody>
      </p:sp>
      <p:sp>
        <p:nvSpPr>
          <p:cNvPr id="18" name="TextBox 17">
            <a:extLst>
              <a:ext uri="{FF2B5EF4-FFF2-40B4-BE49-F238E27FC236}">
                <a16:creationId xmlns:a16="http://schemas.microsoft.com/office/drawing/2014/main" id="{9E1B1393-EB5B-47AF-A679-1E139B926DDE}"/>
              </a:ext>
            </a:extLst>
          </p:cNvPr>
          <p:cNvSpPr txBox="1"/>
          <p:nvPr/>
        </p:nvSpPr>
        <p:spPr>
          <a:xfrm>
            <a:off x="3814460" y="5427336"/>
            <a:ext cx="655781" cy="215444"/>
          </a:xfrm>
          <a:prstGeom prst="rect">
            <a:avLst/>
          </a:prstGeom>
          <a:noFill/>
        </p:spPr>
        <p:txBody>
          <a:bodyPr wrap="square" rtlCol="0">
            <a:spAutoFit/>
          </a:bodyPr>
          <a:lstStyle/>
          <a:p>
            <a:pPr algn="ctr"/>
            <a:r>
              <a:rPr lang="en-US" sz="800" i="1" dirty="0"/>
              <a:t>10 minutes</a:t>
            </a:r>
          </a:p>
        </p:txBody>
      </p:sp>
      <p:sp>
        <p:nvSpPr>
          <p:cNvPr id="19" name="TextBox 18">
            <a:extLst>
              <a:ext uri="{FF2B5EF4-FFF2-40B4-BE49-F238E27FC236}">
                <a16:creationId xmlns:a16="http://schemas.microsoft.com/office/drawing/2014/main" id="{E630B6E1-EF7B-40FD-A7E2-3E7A516AEB69}"/>
              </a:ext>
            </a:extLst>
          </p:cNvPr>
          <p:cNvSpPr txBox="1"/>
          <p:nvPr/>
        </p:nvSpPr>
        <p:spPr>
          <a:xfrm>
            <a:off x="5107512" y="5427336"/>
            <a:ext cx="655781" cy="215444"/>
          </a:xfrm>
          <a:prstGeom prst="rect">
            <a:avLst/>
          </a:prstGeom>
          <a:noFill/>
        </p:spPr>
        <p:txBody>
          <a:bodyPr wrap="square" rtlCol="0">
            <a:spAutoFit/>
          </a:bodyPr>
          <a:lstStyle/>
          <a:p>
            <a:pPr algn="ctr"/>
            <a:r>
              <a:rPr lang="en-US" sz="800" i="1" dirty="0"/>
              <a:t>10 minutes</a:t>
            </a:r>
          </a:p>
        </p:txBody>
      </p:sp>
      <p:sp>
        <p:nvSpPr>
          <p:cNvPr id="20" name="TextBox 19">
            <a:extLst>
              <a:ext uri="{FF2B5EF4-FFF2-40B4-BE49-F238E27FC236}">
                <a16:creationId xmlns:a16="http://schemas.microsoft.com/office/drawing/2014/main" id="{E53CBAE9-A4B8-42B0-BDF3-1746583E6AE2}"/>
              </a:ext>
            </a:extLst>
          </p:cNvPr>
          <p:cNvSpPr txBox="1"/>
          <p:nvPr/>
        </p:nvSpPr>
        <p:spPr>
          <a:xfrm>
            <a:off x="6342915" y="5427336"/>
            <a:ext cx="655781" cy="215444"/>
          </a:xfrm>
          <a:prstGeom prst="rect">
            <a:avLst/>
          </a:prstGeom>
          <a:noFill/>
        </p:spPr>
        <p:txBody>
          <a:bodyPr wrap="square" rtlCol="0">
            <a:spAutoFit/>
          </a:bodyPr>
          <a:lstStyle/>
          <a:p>
            <a:pPr algn="ctr"/>
            <a:r>
              <a:rPr lang="en-US" sz="800" i="1" dirty="0"/>
              <a:t>10 minutes</a:t>
            </a:r>
          </a:p>
        </p:txBody>
      </p:sp>
      <p:sp>
        <p:nvSpPr>
          <p:cNvPr id="21" name="TextBox 20">
            <a:extLst>
              <a:ext uri="{FF2B5EF4-FFF2-40B4-BE49-F238E27FC236}">
                <a16:creationId xmlns:a16="http://schemas.microsoft.com/office/drawing/2014/main" id="{36AE855B-126C-405A-9E88-18E0A10108A6}"/>
              </a:ext>
            </a:extLst>
          </p:cNvPr>
          <p:cNvSpPr txBox="1"/>
          <p:nvPr/>
        </p:nvSpPr>
        <p:spPr>
          <a:xfrm>
            <a:off x="7605953" y="5427336"/>
            <a:ext cx="655781" cy="215444"/>
          </a:xfrm>
          <a:prstGeom prst="rect">
            <a:avLst/>
          </a:prstGeom>
          <a:noFill/>
        </p:spPr>
        <p:txBody>
          <a:bodyPr wrap="square" rtlCol="0">
            <a:spAutoFit/>
          </a:bodyPr>
          <a:lstStyle/>
          <a:p>
            <a:pPr algn="ctr"/>
            <a:r>
              <a:rPr lang="en-US" sz="800" i="1" dirty="0"/>
              <a:t>10 minutes</a:t>
            </a:r>
          </a:p>
        </p:txBody>
      </p:sp>
      <p:sp>
        <p:nvSpPr>
          <p:cNvPr id="22" name="TextBox 21">
            <a:extLst>
              <a:ext uri="{FF2B5EF4-FFF2-40B4-BE49-F238E27FC236}">
                <a16:creationId xmlns:a16="http://schemas.microsoft.com/office/drawing/2014/main" id="{FB88E20B-4A68-4804-96D4-813AAA332950}"/>
              </a:ext>
            </a:extLst>
          </p:cNvPr>
          <p:cNvSpPr txBox="1"/>
          <p:nvPr/>
        </p:nvSpPr>
        <p:spPr>
          <a:xfrm>
            <a:off x="8873874" y="5427336"/>
            <a:ext cx="655781" cy="215444"/>
          </a:xfrm>
          <a:prstGeom prst="rect">
            <a:avLst/>
          </a:prstGeom>
          <a:noFill/>
        </p:spPr>
        <p:txBody>
          <a:bodyPr wrap="square" rtlCol="0">
            <a:spAutoFit/>
          </a:bodyPr>
          <a:lstStyle/>
          <a:p>
            <a:pPr algn="ctr"/>
            <a:r>
              <a:rPr lang="en-US" sz="800" i="1" dirty="0"/>
              <a:t>10 minutes</a:t>
            </a:r>
          </a:p>
        </p:txBody>
      </p:sp>
      <p:sp>
        <p:nvSpPr>
          <p:cNvPr id="23" name="TextBox 22">
            <a:extLst>
              <a:ext uri="{FF2B5EF4-FFF2-40B4-BE49-F238E27FC236}">
                <a16:creationId xmlns:a16="http://schemas.microsoft.com/office/drawing/2014/main" id="{62A53276-7C0B-4E23-A633-BE081B135F9F}"/>
              </a:ext>
            </a:extLst>
          </p:cNvPr>
          <p:cNvSpPr txBox="1"/>
          <p:nvPr/>
        </p:nvSpPr>
        <p:spPr>
          <a:xfrm>
            <a:off x="10090762" y="5427336"/>
            <a:ext cx="655781" cy="215444"/>
          </a:xfrm>
          <a:prstGeom prst="rect">
            <a:avLst/>
          </a:prstGeom>
          <a:noFill/>
        </p:spPr>
        <p:txBody>
          <a:bodyPr wrap="square" rtlCol="0">
            <a:spAutoFit/>
          </a:bodyPr>
          <a:lstStyle/>
          <a:p>
            <a:pPr algn="ctr"/>
            <a:r>
              <a:rPr lang="en-US" sz="800" i="1" dirty="0"/>
              <a:t>10 minutes</a:t>
            </a:r>
          </a:p>
        </p:txBody>
      </p:sp>
      <p:cxnSp>
        <p:nvCxnSpPr>
          <p:cNvPr id="24" name="Straight Connector 23">
            <a:extLst>
              <a:ext uri="{FF2B5EF4-FFF2-40B4-BE49-F238E27FC236}">
                <a16:creationId xmlns:a16="http://schemas.microsoft.com/office/drawing/2014/main" id="{1EF15867-5FF9-438F-9F7B-F0FBF32F3060}"/>
              </a:ext>
            </a:extLst>
          </p:cNvPr>
          <p:cNvCxnSpPr/>
          <p:nvPr/>
        </p:nvCxnSpPr>
        <p:spPr>
          <a:xfrm>
            <a:off x="838200" y="6093803"/>
            <a:ext cx="10393218"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FFCE98AD-41EA-4295-AAE5-B7DB35B7B8DC}"/>
              </a:ext>
            </a:extLst>
          </p:cNvPr>
          <p:cNvSpPr/>
          <p:nvPr/>
        </p:nvSpPr>
        <p:spPr>
          <a:xfrm>
            <a:off x="838200" y="5942375"/>
            <a:ext cx="297873" cy="286327"/>
          </a:xfrm>
          <a:prstGeom prst="ellipse">
            <a:avLst/>
          </a:prstGeom>
          <a:solidFill>
            <a:srgbClr val="EBAC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C373AD55-2C9C-45BB-BF26-BEFEEE11F763}"/>
              </a:ext>
            </a:extLst>
          </p:cNvPr>
          <p:cNvSpPr/>
          <p:nvPr/>
        </p:nvSpPr>
        <p:spPr>
          <a:xfrm>
            <a:off x="2522250" y="5942375"/>
            <a:ext cx="297873" cy="286327"/>
          </a:xfrm>
          <a:prstGeom prst="ellipse">
            <a:avLst/>
          </a:prstGeom>
          <a:solidFill>
            <a:srgbClr val="EBAC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EE223E8-996C-4C13-B180-0BEC0ECB2632}"/>
              </a:ext>
            </a:extLst>
          </p:cNvPr>
          <p:cNvSpPr/>
          <p:nvPr/>
        </p:nvSpPr>
        <p:spPr>
          <a:xfrm>
            <a:off x="4206300" y="5942375"/>
            <a:ext cx="297873" cy="286327"/>
          </a:xfrm>
          <a:prstGeom prst="ellipse">
            <a:avLst/>
          </a:prstGeom>
          <a:solidFill>
            <a:srgbClr val="EBAC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F96EEEDD-BF28-4F0E-A421-A892F4809F4B}"/>
              </a:ext>
            </a:extLst>
          </p:cNvPr>
          <p:cNvSpPr/>
          <p:nvPr/>
        </p:nvSpPr>
        <p:spPr>
          <a:xfrm>
            <a:off x="5890350" y="5942375"/>
            <a:ext cx="297873" cy="286327"/>
          </a:xfrm>
          <a:prstGeom prst="ellipse">
            <a:avLst/>
          </a:prstGeom>
          <a:solidFill>
            <a:srgbClr val="EBAC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263BFD4-3F12-4502-A696-B657816D9C2F}"/>
              </a:ext>
            </a:extLst>
          </p:cNvPr>
          <p:cNvSpPr/>
          <p:nvPr/>
        </p:nvSpPr>
        <p:spPr>
          <a:xfrm>
            <a:off x="7574400" y="5942375"/>
            <a:ext cx="297873" cy="286327"/>
          </a:xfrm>
          <a:prstGeom prst="ellipse">
            <a:avLst/>
          </a:prstGeom>
          <a:solidFill>
            <a:srgbClr val="EBAC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7C49F23-8454-49E8-B3A2-870F9CABFE97}"/>
              </a:ext>
            </a:extLst>
          </p:cNvPr>
          <p:cNvSpPr/>
          <p:nvPr/>
        </p:nvSpPr>
        <p:spPr>
          <a:xfrm>
            <a:off x="9258450" y="5942375"/>
            <a:ext cx="297873" cy="286327"/>
          </a:xfrm>
          <a:prstGeom prst="ellipse">
            <a:avLst/>
          </a:prstGeom>
          <a:solidFill>
            <a:srgbClr val="EBAC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9ECBBDD0-FEF6-4132-B666-EB82C6B1EC22}"/>
              </a:ext>
            </a:extLst>
          </p:cNvPr>
          <p:cNvSpPr/>
          <p:nvPr/>
        </p:nvSpPr>
        <p:spPr>
          <a:xfrm>
            <a:off x="10942501" y="5942375"/>
            <a:ext cx="297873" cy="286327"/>
          </a:xfrm>
          <a:prstGeom prst="ellipse">
            <a:avLst/>
          </a:prstGeom>
          <a:solidFill>
            <a:srgbClr val="EBAC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0B530645-B7C4-4D0F-A55E-A41254FEF6CB}"/>
              </a:ext>
            </a:extLst>
          </p:cNvPr>
          <p:cNvSpPr txBox="1"/>
          <p:nvPr/>
        </p:nvSpPr>
        <p:spPr>
          <a:xfrm>
            <a:off x="1501271" y="5942375"/>
            <a:ext cx="655781" cy="215444"/>
          </a:xfrm>
          <a:prstGeom prst="rect">
            <a:avLst/>
          </a:prstGeom>
          <a:noFill/>
        </p:spPr>
        <p:txBody>
          <a:bodyPr wrap="square" rtlCol="0">
            <a:spAutoFit/>
          </a:bodyPr>
          <a:lstStyle/>
          <a:p>
            <a:pPr algn="ctr"/>
            <a:r>
              <a:rPr lang="en-US" sz="800" i="1" dirty="0"/>
              <a:t>12 minutes</a:t>
            </a:r>
          </a:p>
        </p:txBody>
      </p:sp>
      <p:sp>
        <p:nvSpPr>
          <p:cNvPr id="36" name="TextBox 35">
            <a:extLst>
              <a:ext uri="{FF2B5EF4-FFF2-40B4-BE49-F238E27FC236}">
                <a16:creationId xmlns:a16="http://schemas.microsoft.com/office/drawing/2014/main" id="{13587BDC-E890-4FCF-9730-AB93EB789806}"/>
              </a:ext>
            </a:extLst>
          </p:cNvPr>
          <p:cNvSpPr txBox="1"/>
          <p:nvPr/>
        </p:nvSpPr>
        <p:spPr>
          <a:xfrm>
            <a:off x="3185321" y="5942375"/>
            <a:ext cx="655781" cy="215444"/>
          </a:xfrm>
          <a:prstGeom prst="rect">
            <a:avLst/>
          </a:prstGeom>
          <a:noFill/>
        </p:spPr>
        <p:txBody>
          <a:bodyPr wrap="square" rtlCol="0">
            <a:spAutoFit/>
          </a:bodyPr>
          <a:lstStyle/>
          <a:p>
            <a:pPr algn="ctr"/>
            <a:r>
              <a:rPr lang="en-US" sz="800" i="1" dirty="0"/>
              <a:t>12 minutes</a:t>
            </a:r>
          </a:p>
        </p:txBody>
      </p:sp>
      <p:sp>
        <p:nvSpPr>
          <p:cNvPr id="37" name="TextBox 36">
            <a:extLst>
              <a:ext uri="{FF2B5EF4-FFF2-40B4-BE49-F238E27FC236}">
                <a16:creationId xmlns:a16="http://schemas.microsoft.com/office/drawing/2014/main" id="{9C85E1CD-02A2-4F1C-B9A6-E7B9B1EACF19}"/>
              </a:ext>
            </a:extLst>
          </p:cNvPr>
          <p:cNvSpPr txBox="1"/>
          <p:nvPr/>
        </p:nvSpPr>
        <p:spPr>
          <a:xfrm>
            <a:off x="4869371" y="5942375"/>
            <a:ext cx="655781" cy="215444"/>
          </a:xfrm>
          <a:prstGeom prst="rect">
            <a:avLst/>
          </a:prstGeom>
          <a:noFill/>
        </p:spPr>
        <p:txBody>
          <a:bodyPr wrap="square" rtlCol="0">
            <a:spAutoFit/>
          </a:bodyPr>
          <a:lstStyle/>
          <a:p>
            <a:pPr algn="ctr"/>
            <a:r>
              <a:rPr lang="en-US" sz="800" i="1" dirty="0"/>
              <a:t>12 minutes</a:t>
            </a:r>
          </a:p>
        </p:txBody>
      </p:sp>
      <p:sp>
        <p:nvSpPr>
          <p:cNvPr id="39" name="TextBox 38">
            <a:extLst>
              <a:ext uri="{FF2B5EF4-FFF2-40B4-BE49-F238E27FC236}">
                <a16:creationId xmlns:a16="http://schemas.microsoft.com/office/drawing/2014/main" id="{E329A40F-C7CA-457C-ACD8-8119FEA3E6D0}"/>
              </a:ext>
            </a:extLst>
          </p:cNvPr>
          <p:cNvSpPr txBox="1"/>
          <p:nvPr/>
        </p:nvSpPr>
        <p:spPr>
          <a:xfrm>
            <a:off x="6553421" y="5942375"/>
            <a:ext cx="655781" cy="215444"/>
          </a:xfrm>
          <a:prstGeom prst="rect">
            <a:avLst/>
          </a:prstGeom>
          <a:noFill/>
        </p:spPr>
        <p:txBody>
          <a:bodyPr wrap="square" rtlCol="0">
            <a:spAutoFit/>
          </a:bodyPr>
          <a:lstStyle/>
          <a:p>
            <a:pPr algn="ctr"/>
            <a:r>
              <a:rPr lang="en-US" sz="800" i="1" dirty="0"/>
              <a:t>12 minutes</a:t>
            </a:r>
          </a:p>
        </p:txBody>
      </p:sp>
      <p:sp>
        <p:nvSpPr>
          <p:cNvPr id="40" name="TextBox 39">
            <a:extLst>
              <a:ext uri="{FF2B5EF4-FFF2-40B4-BE49-F238E27FC236}">
                <a16:creationId xmlns:a16="http://schemas.microsoft.com/office/drawing/2014/main" id="{EA051273-574F-46AA-B491-BA2EF1E3249C}"/>
              </a:ext>
            </a:extLst>
          </p:cNvPr>
          <p:cNvSpPr txBox="1"/>
          <p:nvPr/>
        </p:nvSpPr>
        <p:spPr>
          <a:xfrm>
            <a:off x="8237471" y="5942375"/>
            <a:ext cx="655781" cy="215444"/>
          </a:xfrm>
          <a:prstGeom prst="rect">
            <a:avLst/>
          </a:prstGeom>
          <a:noFill/>
        </p:spPr>
        <p:txBody>
          <a:bodyPr wrap="square" rtlCol="0">
            <a:spAutoFit/>
          </a:bodyPr>
          <a:lstStyle/>
          <a:p>
            <a:pPr algn="ctr"/>
            <a:r>
              <a:rPr lang="en-US" sz="800" i="1" dirty="0"/>
              <a:t>12 minutes</a:t>
            </a:r>
          </a:p>
        </p:txBody>
      </p:sp>
      <p:sp>
        <p:nvSpPr>
          <p:cNvPr id="41" name="TextBox 40">
            <a:extLst>
              <a:ext uri="{FF2B5EF4-FFF2-40B4-BE49-F238E27FC236}">
                <a16:creationId xmlns:a16="http://schemas.microsoft.com/office/drawing/2014/main" id="{C5AED322-962F-41F5-AF82-9B0D7AF4F6B1}"/>
              </a:ext>
            </a:extLst>
          </p:cNvPr>
          <p:cNvSpPr txBox="1"/>
          <p:nvPr/>
        </p:nvSpPr>
        <p:spPr>
          <a:xfrm>
            <a:off x="9921521" y="5942375"/>
            <a:ext cx="655781" cy="215444"/>
          </a:xfrm>
          <a:prstGeom prst="rect">
            <a:avLst/>
          </a:prstGeom>
          <a:noFill/>
        </p:spPr>
        <p:txBody>
          <a:bodyPr wrap="square" rtlCol="0">
            <a:spAutoFit/>
          </a:bodyPr>
          <a:lstStyle/>
          <a:p>
            <a:pPr algn="ctr"/>
            <a:r>
              <a:rPr lang="en-US" sz="800" i="1" dirty="0"/>
              <a:t>12 minutes</a:t>
            </a:r>
          </a:p>
        </p:txBody>
      </p:sp>
    </p:spTree>
    <p:extLst>
      <p:ext uri="{BB962C8B-B14F-4D97-AF65-F5344CB8AC3E}">
        <p14:creationId xmlns:p14="http://schemas.microsoft.com/office/powerpoint/2010/main" val="4044537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43864-137C-498A-AFDF-C5DF428032ED}"/>
              </a:ext>
            </a:extLst>
          </p:cNvPr>
          <p:cNvSpPr>
            <a:spLocks noGrp="1"/>
          </p:cNvSpPr>
          <p:nvPr>
            <p:ph type="title"/>
          </p:nvPr>
        </p:nvSpPr>
        <p:spPr/>
        <p:txBody>
          <a:bodyPr/>
          <a:lstStyle/>
          <a:p>
            <a:r>
              <a:rPr lang="en-US" dirty="0"/>
              <a:t>Efforts Underway to Increase HR Capacity and Hiring</a:t>
            </a:r>
          </a:p>
        </p:txBody>
      </p:sp>
      <p:sp>
        <p:nvSpPr>
          <p:cNvPr id="3" name="Content Placeholder 2">
            <a:extLst>
              <a:ext uri="{FF2B5EF4-FFF2-40B4-BE49-F238E27FC236}">
                <a16:creationId xmlns:a16="http://schemas.microsoft.com/office/drawing/2014/main" id="{DED0CA9C-D46B-4AA0-BB32-4687B83B12F6}"/>
              </a:ext>
            </a:extLst>
          </p:cNvPr>
          <p:cNvSpPr>
            <a:spLocks noGrp="1"/>
          </p:cNvSpPr>
          <p:nvPr>
            <p:ph idx="1"/>
          </p:nvPr>
        </p:nvSpPr>
        <p:spPr>
          <a:xfrm>
            <a:off x="538579" y="1554480"/>
            <a:ext cx="7233821" cy="4837442"/>
          </a:xfrm>
        </p:spPr>
        <p:txBody>
          <a:bodyPr>
            <a:normAutofit fontScale="92500" lnSpcReduction="20000"/>
          </a:bodyPr>
          <a:lstStyle/>
          <a:p>
            <a:r>
              <a:rPr lang="en-US" sz="2400" dirty="0"/>
              <a:t>More then doubling size of HR recruiting department (10 new recruiters brought on since Labor Day with more joining shortly)</a:t>
            </a:r>
          </a:p>
          <a:p>
            <a:r>
              <a:rPr lang="en-US" sz="2400" dirty="0"/>
              <a:t>Created and staffed a dedicated team for Operator hiring</a:t>
            </a:r>
          </a:p>
          <a:p>
            <a:r>
              <a:rPr lang="en-US" sz="2400" dirty="0"/>
              <a:t>Onboarded HR staff augmentation firm to allow for additional hiring support</a:t>
            </a:r>
          </a:p>
          <a:p>
            <a:r>
              <a:rPr lang="en-US" sz="2400" dirty="0"/>
              <a:t>Launched major HR improvement initiatives this Summer / Fall   </a:t>
            </a:r>
          </a:p>
          <a:p>
            <a:pPr lvl="1"/>
            <a:r>
              <a:rPr lang="en-US" sz="1600" dirty="0"/>
              <a:t>CDL permit ‘events’ at RMV, revamping interview process, streamlining application process etc.</a:t>
            </a:r>
          </a:p>
          <a:p>
            <a:pPr lvl="1"/>
            <a:r>
              <a:rPr lang="en-US" sz="1600" dirty="0"/>
              <a:t>Revamped advertising and marketing campaigns</a:t>
            </a:r>
          </a:p>
          <a:p>
            <a:r>
              <a:rPr lang="en-US" sz="2400" dirty="0"/>
              <a:t>Working with unions and executives on methods for making Bus Operator jobs more appealing for applicants</a:t>
            </a:r>
          </a:p>
          <a:p>
            <a:r>
              <a:rPr lang="en-US" sz="2400" dirty="0"/>
              <a:t>Promoted 75 part-time operators to full-time status for winter schedule, in order to gain more productivity from existing workforce and to make work more appealing to help attract and retain talent</a:t>
            </a:r>
          </a:p>
        </p:txBody>
      </p:sp>
      <p:pic>
        <p:nvPicPr>
          <p:cNvPr id="7" name="Picture 6" descr="A person in a safety vest holding an object&#10;&#10;Description automatically generated with low confidence">
            <a:extLst>
              <a:ext uri="{FF2B5EF4-FFF2-40B4-BE49-F238E27FC236}">
                <a16:creationId xmlns:a16="http://schemas.microsoft.com/office/drawing/2014/main" id="{5AA3107E-92FD-46FF-9A28-89A44E29F1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1454" y="1554480"/>
            <a:ext cx="3839716" cy="2166257"/>
          </a:xfrm>
          <a:prstGeom prst="rect">
            <a:avLst/>
          </a:prstGeom>
        </p:spPr>
      </p:pic>
      <p:pic>
        <p:nvPicPr>
          <p:cNvPr id="9" name="Picture 8" descr="Text&#10;&#10;Description automatically generated with low confidence">
            <a:extLst>
              <a:ext uri="{FF2B5EF4-FFF2-40B4-BE49-F238E27FC236}">
                <a16:creationId xmlns:a16="http://schemas.microsoft.com/office/drawing/2014/main" id="{53277E39-0EAB-4791-AA09-ABD4BA836E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4974" y="4288972"/>
            <a:ext cx="3886196" cy="1110342"/>
          </a:xfrm>
          <a:prstGeom prst="rect">
            <a:avLst/>
          </a:prstGeom>
        </p:spPr>
      </p:pic>
    </p:spTree>
    <p:extLst>
      <p:ext uri="{BB962C8B-B14F-4D97-AF65-F5344CB8AC3E}">
        <p14:creationId xmlns:p14="http://schemas.microsoft.com/office/powerpoint/2010/main" val="8819110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Winter </a:t>
            </a:r>
            <a:r>
              <a:rPr lang="en-US" smtClean="0"/>
              <a:t>2022 </a:t>
            </a:r>
            <a:r>
              <a:rPr lang="en-US" dirty="0"/>
              <a:t>Service Changes</a:t>
            </a:r>
          </a:p>
        </p:txBody>
      </p:sp>
      <p:sp>
        <p:nvSpPr>
          <p:cNvPr id="3" name="Content Placeholder 2"/>
          <p:cNvSpPr>
            <a:spLocks noGrp="1"/>
          </p:cNvSpPr>
          <p:nvPr>
            <p:ph idx="1"/>
          </p:nvPr>
        </p:nvSpPr>
        <p:spPr>
          <a:xfrm>
            <a:off x="538579" y="1605280"/>
            <a:ext cx="5557421" cy="4571683"/>
          </a:xfrm>
        </p:spPr>
        <p:txBody>
          <a:bodyPr vert="horz" lIns="91440" tIns="45720" rIns="91440" bIns="45720" rtlCol="0" anchor="t">
            <a:normAutofit fontScale="92500" lnSpcReduction="10000"/>
          </a:bodyPr>
          <a:lstStyle/>
          <a:p>
            <a:pPr marL="0" indent="0">
              <a:buNone/>
            </a:pPr>
            <a:r>
              <a:rPr lang="en-US" dirty="0">
                <a:solidFill>
                  <a:srgbClr val="000000"/>
                </a:solidFill>
                <a:latin typeface="Franklin Gothic Book"/>
              </a:rPr>
              <a:t>This winter, as riders are returning to the MBTA we are. These changes will:</a:t>
            </a:r>
          </a:p>
          <a:p>
            <a:pPr marL="800100" lvl="1" indent="-342900"/>
            <a:r>
              <a:rPr lang="en-US" sz="2800" b="1" dirty="0">
                <a:latin typeface="Franklin Gothic Book"/>
              </a:rPr>
              <a:t>Optimize service with limited resources </a:t>
            </a:r>
          </a:p>
          <a:p>
            <a:pPr marL="800100" lvl="1" indent="-342900"/>
            <a:endParaRPr lang="en-US" sz="2800" b="1" dirty="0">
              <a:latin typeface="Franklin Gothic Book"/>
            </a:endParaRPr>
          </a:p>
          <a:p>
            <a:pPr marL="800100" lvl="1" indent="-342900"/>
            <a:r>
              <a:rPr lang="en-US" sz="2800" b="1" dirty="0">
                <a:latin typeface="Franklin Gothic Book"/>
              </a:rPr>
              <a:t>Allow flexibility to make changes based on what we observe this winter</a:t>
            </a:r>
          </a:p>
          <a:p>
            <a:pPr marL="800100" lvl="1" indent="-342900"/>
            <a:endParaRPr lang="en-US" sz="2800" b="1" dirty="0">
              <a:latin typeface="Franklin Gothic Book"/>
            </a:endParaRPr>
          </a:p>
          <a:p>
            <a:pPr marL="800100" lvl="1" indent="-342900"/>
            <a:r>
              <a:rPr lang="en-US" sz="2800" b="1" dirty="0">
                <a:latin typeface="Franklin Gothic Book"/>
              </a:rPr>
              <a:t>Overall, this represents 3% less service vs. pre-COVID service hours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7426" y="1673538"/>
            <a:ext cx="5266382" cy="3510922"/>
          </a:xfrm>
          <a:prstGeom prst="rect">
            <a:avLst/>
          </a:prstGeom>
          <a:ln w="57150">
            <a:solidFill>
              <a:srgbClr val="D72933"/>
            </a:solidFill>
          </a:ln>
        </p:spPr>
      </p:pic>
      <p:sp>
        <p:nvSpPr>
          <p:cNvPr id="6" name="TextBox 5"/>
          <p:cNvSpPr txBox="1"/>
          <p:nvPr/>
        </p:nvSpPr>
        <p:spPr>
          <a:xfrm>
            <a:off x="7049478" y="5276056"/>
            <a:ext cx="3982278" cy="369332"/>
          </a:xfrm>
          <a:prstGeom prst="rect">
            <a:avLst/>
          </a:prstGeom>
          <a:noFill/>
        </p:spPr>
        <p:txBody>
          <a:bodyPr wrap="square" rtlCol="0">
            <a:spAutoFit/>
          </a:bodyPr>
          <a:lstStyle/>
          <a:p>
            <a:pPr algn="ctr"/>
            <a:r>
              <a:rPr lang="en-US" dirty="0">
                <a:solidFill>
                  <a:srgbClr val="D72933"/>
                </a:solidFill>
                <a:latin typeface="Franklin Gothic Heavy" panose="020B0903020102020204" pitchFamily="34" charset="0"/>
              </a:rPr>
              <a:t>Photo of a “Bus Only” Lane</a:t>
            </a:r>
          </a:p>
        </p:txBody>
      </p:sp>
    </p:spTree>
    <p:extLst>
      <p:ext uri="{BB962C8B-B14F-4D97-AF65-F5344CB8AC3E}">
        <p14:creationId xmlns:p14="http://schemas.microsoft.com/office/powerpoint/2010/main" val="287872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Mode Specific Service Changes</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9510475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B2E5D2EE214E8419D22BF77D38CCA19" ma:contentTypeVersion="7" ma:contentTypeDescription="Create a new document." ma:contentTypeScope="" ma:versionID="6faf3f72c09e7875665f36bcd50a8e98">
  <xsd:schema xmlns:xsd="http://www.w3.org/2001/XMLSchema" xmlns:xs="http://www.w3.org/2001/XMLSchema" xmlns:p="http://schemas.microsoft.com/office/2006/metadata/properties" xmlns:ns3="47ffabf8-7ae7-4d30-99ae-cebee68ec9d1" xmlns:ns4="c3302d62-3e25-4584-8afe-272d7edc2fca" targetNamespace="http://schemas.microsoft.com/office/2006/metadata/properties" ma:root="true" ma:fieldsID="e40cab6420fe807cb0f85254c237ffe9" ns3:_="" ns4:_="">
    <xsd:import namespace="47ffabf8-7ae7-4d30-99ae-cebee68ec9d1"/>
    <xsd:import namespace="c3302d62-3e25-4584-8afe-272d7edc2fc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ffabf8-7ae7-4d30-99ae-cebee68ec9d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302d62-3e25-4584-8afe-272d7edc2fc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4A08B9-3233-4F60-97D2-3806B3305D4F}">
  <ds:schemaRefs>
    <ds:schemaRef ds:uri="http://schemas.microsoft.com/office/infopath/2007/PartnerControls"/>
    <ds:schemaRef ds:uri="c3302d62-3e25-4584-8afe-272d7edc2fca"/>
    <ds:schemaRef ds:uri="http://www.w3.org/XML/1998/namespace"/>
    <ds:schemaRef ds:uri="http://schemas.microsoft.com/office/2006/documentManagement/types"/>
    <ds:schemaRef ds:uri="http://purl.org/dc/elements/1.1/"/>
    <ds:schemaRef ds:uri="http://schemas.microsoft.com/office/2006/metadata/properties"/>
    <ds:schemaRef ds:uri="http://purl.org/dc/dcmitype/"/>
    <ds:schemaRef ds:uri="http://purl.org/dc/terms/"/>
    <ds:schemaRef ds:uri="http://schemas.openxmlformats.org/package/2006/metadata/core-properties"/>
    <ds:schemaRef ds:uri="47ffabf8-7ae7-4d30-99ae-cebee68ec9d1"/>
  </ds:schemaRefs>
</ds:datastoreItem>
</file>

<file path=customXml/itemProps2.xml><?xml version="1.0" encoding="utf-8"?>
<ds:datastoreItem xmlns:ds="http://schemas.openxmlformats.org/officeDocument/2006/customXml" ds:itemID="{6D754B30-3159-4D2C-A404-18BD411C7BBA}">
  <ds:schemaRefs>
    <ds:schemaRef ds:uri="http://schemas.microsoft.com/sharepoint/v3/contenttype/forms"/>
  </ds:schemaRefs>
</ds:datastoreItem>
</file>

<file path=customXml/itemProps3.xml><?xml version="1.0" encoding="utf-8"?>
<ds:datastoreItem xmlns:ds="http://schemas.openxmlformats.org/officeDocument/2006/customXml" ds:itemID="{C0C4D0B6-E4D6-48D4-AA2C-0EF2DE84702E}">
  <ds:schemaRefs>
    <ds:schemaRef ds:uri="47ffabf8-7ae7-4d30-99ae-cebee68ec9d1"/>
    <ds:schemaRef ds:uri="c3302d62-3e25-4584-8afe-272d7edc2fc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1406</TotalTime>
  <Words>1438</Words>
  <Application>Microsoft Office PowerPoint</Application>
  <PresentationFormat>Widescreen</PresentationFormat>
  <Paragraphs>339</Paragraphs>
  <Slides>23</Slides>
  <Notes>13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Franklin Gothic Book</vt:lpstr>
      <vt:lpstr>Franklin Gothic Heavy</vt:lpstr>
      <vt:lpstr>Wingdings</vt:lpstr>
      <vt:lpstr>1_Office Theme</vt:lpstr>
      <vt:lpstr>Winter 2022 Service Changes</vt:lpstr>
      <vt:lpstr>Closed Captions</vt:lpstr>
      <vt:lpstr>Use Chat for Technical Questions</vt:lpstr>
      <vt:lpstr>MBTA Participation </vt:lpstr>
      <vt:lpstr>Overview</vt:lpstr>
      <vt:lpstr>Winter Schedule Changes Background</vt:lpstr>
      <vt:lpstr>Efforts Underway to Increase HR Capacity and Hiring</vt:lpstr>
      <vt:lpstr>Winter 2022 Service Changes</vt:lpstr>
      <vt:lpstr> Mode Specific Service Changes</vt:lpstr>
      <vt:lpstr>Subway</vt:lpstr>
      <vt:lpstr>Gated Rapid Transit Stations</vt:lpstr>
      <vt:lpstr>Winter 2022 Subway Service Changes</vt:lpstr>
      <vt:lpstr>Fare Transformation – Upgraded Fare Vending Machines</vt:lpstr>
      <vt:lpstr>Bus</vt:lpstr>
      <vt:lpstr>Bus Ridership Trends</vt:lpstr>
      <vt:lpstr>Bus Ridership Top Routes</vt:lpstr>
      <vt:lpstr>Winter 2022 Bus Service Changes</vt:lpstr>
      <vt:lpstr>Winter 2022 Bus Service Changes</vt:lpstr>
      <vt:lpstr>Winter 2022 Bus Service Changes</vt:lpstr>
      <vt:lpstr>Next steps</vt:lpstr>
      <vt:lpstr>Raising Your Hand</vt:lpstr>
      <vt:lpstr>Continue Getting Involved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and Analysis questions</dc:title>
  <dc:creator>Paget-Seekins, Laurel</dc:creator>
  <cp:lastModifiedBy>Terrie Chan</cp:lastModifiedBy>
  <cp:revision>536</cp:revision>
  <dcterms:created xsi:type="dcterms:W3CDTF">2020-08-07T14:28:59Z</dcterms:created>
  <dcterms:modified xsi:type="dcterms:W3CDTF">2021-12-09T13:49:38Z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0x0101008B2E5D2EE214E8419D22BF77D38CCA19</vt:lpwstr>
  </property>
</Properties>
</file>